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7"/>
  </p:notesMasterIdLst>
  <p:sldIdLst>
    <p:sldId id="270" r:id="rId2"/>
    <p:sldId id="271" r:id="rId3"/>
    <p:sldId id="272" r:id="rId4"/>
    <p:sldId id="273" r:id="rId5"/>
    <p:sldId id="274" r:id="rId6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7" autoAdjust="0"/>
    <p:restoredTop sz="84838" autoAdjust="0"/>
  </p:normalViewPr>
  <p:slideViewPr>
    <p:cSldViewPr>
      <p:cViewPr varScale="1">
        <p:scale>
          <a:sx n="78" d="100"/>
          <a:sy n="78" d="100"/>
        </p:scale>
        <p:origin x="-133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132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310" y="4421823"/>
            <a:ext cx="5618480" cy="418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9C0FA5A-28F5-43C5-9137-529106D6F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9631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itlemaster_m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WordArt 19"/>
          <p:cNvSpPr>
            <a:spLocks noChangeArrowheads="1" noChangeShapeType="1" noTextEdit="1"/>
          </p:cNvSpPr>
          <p:nvPr userDrawn="1"/>
        </p:nvSpPr>
        <p:spPr bwMode="auto">
          <a:xfrm rot="326963">
            <a:off x="1074990" y="571129"/>
            <a:ext cx="7391400" cy="3733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60782"/>
              </a:avLst>
            </a:prstTxWarp>
          </a:bodyPr>
          <a:lstStyle/>
          <a:p>
            <a:pPr algn="ctr"/>
            <a:r>
              <a:rPr lang="en-US" sz="3200" b="1" kern="10" baseline="0" dirty="0">
                <a:ln w="2540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rPr>
              <a:t>What's new </a:t>
            </a:r>
            <a:r>
              <a:rPr lang="en-US" sz="3200" b="1" kern="10" baseline="0" dirty="0" smtClean="0">
                <a:ln w="2540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rPr>
              <a:t>Webinar</a:t>
            </a:r>
            <a:endParaRPr lang="en-US" sz="3200" b="1" kern="10" baseline="0" dirty="0">
              <a:ln w="25400">
                <a:solidFill>
                  <a:srgbClr val="800080"/>
                </a:solidFill>
                <a:round/>
                <a:headEnd/>
                <a:tailEnd/>
              </a:ln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0" name="Picture 9" descr="infohiologo_large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914400" y="762000"/>
            <a:ext cx="2895600" cy="730666"/>
          </a:xfrm>
          <a:prstGeom prst="rect">
            <a:avLst/>
          </a:prstGeom>
        </p:spPr>
      </p:pic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December 11, 2013</a:t>
            </a:r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INFOhio - What’s new Wednesday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9E9B1E-5156-4B7D-8828-CF6EB4FCFD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December 11, 2013</a:t>
            </a:r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INFOhio - What’s new Wednesday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324DB-2080-4EBD-B82D-B4A1C00A48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" name="Picture 9" descr="infohiologo_larg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362200" y="1981200"/>
            <a:ext cx="4529663" cy="1143000"/>
          </a:xfrm>
          <a:prstGeom prst="rect">
            <a:avLst/>
          </a:prstGeom>
        </p:spPr>
      </p:pic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00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600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December 11, 2013</a:t>
            </a:r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INFOhio - What’s new Wednesday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D60941-12EA-40EC-AD64-87684EB6E6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December 11, 2013</a:t>
            </a:r>
            <a:endParaRPr lang="en-US" dirty="0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INFOhio - What’s new Wednesday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E2D94-ADF2-4FC7-A5A4-F09B04C422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December 11, 2013</a:t>
            </a:r>
            <a:endParaRPr lang="en-US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INFOhio - What’s new Wednesday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575159-5DA5-4DA8-9742-48521DCD97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December 11, 2013</a:t>
            </a:r>
            <a:endParaRPr lang="en-US" dirty="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INFOhio - What’s new Wednesday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BF753B-8C10-4B92-B242-05901426B0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December 11, 2013</a:t>
            </a:r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INFOhio - What’s new Wednesday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C0AAD0-A875-46F8-A49E-E056F97F99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December 11, 2013</a:t>
            </a:r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INFOhio - What’s new Wednesday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42F06-F277-441A-A5AB-1B0F7D9A32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228600" cy="6858000"/>
            <a:chOff x="0" y="0"/>
            <a:chExt cx="1680" cy="4320"/>
          </a:xfrm>
        </p:grpSpPr>
        <p:sp>
          <p:nvSpPr>
            <p:cNvPr id="77827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1033" name="Picture 4" descr="slidemaster_med3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78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28600"/>
            <a:ext cx="8458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002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248400"/>
            <a:ext cx="190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 dirty="0" smtClean="0"/>
              <a:t>December 11, 2013</a:t>
            </a:r>
            <a:endParaRPr lang="en-US" dirty="0"/>
          </a:p>
        </p:txBody>
      </p:sp>
      <p:sp>
        <p:nvSpPr>
          <p:cNvPr id="778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INFOhio - What’s new Wednesday</a:t>
            </a:r>
          </a:p>
        </p:txBody>
      </p:sp>
      <p:sp>
        <p:nvSpPr>
          <p:cNvPr id="778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9E9AFBB-341F-4293-87E1-A497DE1D1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</p:sldLayoutIdLst>
  <p:transition spd="slow"/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INFOhio ILibrarians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5257800"/>
          </a:xfrm>
        </p:spPr>
        <p:txBody>
          <a:bodyPr/>
          <a:lstStyle/>
          <a:p>
            <a:pPr marL="117198" indent="-117198" defTabSz="410751" eaLnBrk="1">
              <a:spcBef>
                <a:spcPts val="2953"/>
              </a:spcBef>
              <a:buNone/>
            </a:pPr>
            <a:r>
              <a:rPr lang="en-US" sz="2400" b="1" dirty="0" smtClean="0">
                <a:cs typeface="Helvetica Light" charset="0"/>
                <a:sym typeface="Helvetica Light" charset="0"/>
              </a:rPr>
              <a:t>Just a few of the things we’ll be working on…</a:t>
            </a:r>
          </a:p>
          <a:p>
            <a:pPr marL="117198" indent="-117198" defTabSz="410751" eaLnBrk="1">
              <a:spcBef>
                <a:spcPts val="2953"/>
              </a:spcBef>
              <a:buFontTx/>
              <a:buChar char="•"/>
            </a:pPr>
            <a:r>
              <a:rPr lang="en-US" sz="2200" dirty="0" smtClean="0">
                <a:cs typeface="Helvetica Light" charset="0"/>
                <a:sym typeface="Helvetica Light" charset="0"/>
              </a:rPr>
              <a:t>collaborating with INFOhio teams and connecting with teachers and students to increase virtual reference and digital instruction. </a:t>
            </a:r>
          </a:p>
          <a:p>
            <a:pPr marL="117198" indent="-117198" defTabSz="410751" eaLnBrk="1">
              <a:spcBef>
                <a:spcPts val="2953"/>
              </a:spcBef>
              <a:buFontTx/>
              <a:buChar char="•"/>
            </a:pPr>
            <a:r>
              <a:rPr lang="en-US" sz="2200" dirty="0" smtClean="0">
                <a:cs typeface="Helvetica Light" charset="0"/>
                <a:sym typeface="Helvetica Light" charset="0"/>
              </a:rPr>
              <a:t>aligning INFOhio’s curriculum content work to Ohio Learning Standards and the next generation of assessments. </a:t>
            </a:r>
          </a:p>
          <a:p>
            <a:pPr marL="117198" indent="-117198" defTabSz="410751" eaLnBrk="1">
              <a:spcBef>
                <a:spcPts val="2953"/>
              </a:spcBef>
              <a:buFontTx/>
              <a:buChar char="•"/>
            </a:pPr>
            <a:r>
              <a:rPr lang="en-US" sz="2200" dirty="0" smtClean="0">
                <a:cs typeface="Helvetica Light" charset="0"/>
                <a:sym typeface="Helvetica Light" charset="0"/>
              </a:rPr>
              <a:t>working closely with low wealth districts and schools to provide and model digital library services. </a:t>
            </a:r>
          </a:p>
          <a:p>
            <a:pPr marL="117198" indent="-117198" defTabSz="410751" eaLnBrk="1">
              <a:spcBef>
                <a:spcPts val="2953"/>
              </a:spcBef>
              <a:buFontTx/>
              <a:buChar char="•"/>
            </a:pPr>
            <a:r>
              <a:rPr lang="en-US" sz="2200" dirty="0" smtClean="0">
                <a:cs typeface="Helvetica Light" charset="0"/>
                <a:sym typeface="Helvetica Light" charset="0"/>
              </a:rPr>
              <a:t>promoting INFOhio digital products and services to schools, teachers, and state organizations.</a:t>
            </a:r>
            <a:endParaRPr lang="en-US" sz="2200" dirty="0" smtClean="0">
              <a:cs typeface="Helvetica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December 11, 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INFOhio - What’s new Wednesday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9E9B1E-5156-4B7D-8828-CF6EB4FCFD48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458200" cy="1219200"/>
          </a:xfrm>
        </p:spPr>
        <p:txBody>
          <a:bodyPr/>
          <a:lstStyle/>
          <a:p>
            <a:r>
              <a:rPr lang="en-US" dirty="0" smtClean="0"/>
              <a:t>INFOhio ILibrarian – Erica Clay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December 11, 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INFOhio - What’s new Wednesday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9E9B1E-5156-4B7D-8828-CF6EB4FCFD4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2895600" y="2667000"/>
            <a:ext cx="6248400" cy="3667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Tahoma" charset="0"/>
                <a:sym typeface="Tahoma" charset="0"/>
              </a:rPr>
              <a:t>Education:</a:t>
            </a:r>
          </a:p>
          <a:p>
            <a:pPr marL="342900" marR="0" lvl="0" indent="-342900" algn="l" defTabSz="914400" rtl="0" eaLnBrk="1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Tahoma" charset="0"/>
                <a:sym typeface="Tahoma" charset="0"/>
              </a:rPr>
              <a:t>Bachelor of Arts in English and Music, Wright State </a:t>
            </a:r>
          </a:p>
          <a:p>
            <a:pPr marL="342900" marR="0" lvl="0" indent="-342900" algn="l" defTabSz="914400" rtl="0" eaLnBrk="1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Tahoma" charset="0"/>
                <a:sym typeface="Tahoma" charset="0"/>
              </a:rPr>
              <a:t>Master of Humanities, Wright State</a:t>
            </a:r>
          </a:p>
          <a:p>
            <a:pPr marL="342900" marR="0" lvl="0" indent="-342900" algn="l" defTabSz="914400" rtl="0" eaLnBrk="1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Tahoma" charset="0"/>
                <a:sym typeface="Tahoma" charset="0"/>
              </a:rPr>
              <a:t>Master of Library Science, Indiana University</a:t>
            </a:r>
          </a:p>
          <a:p>
            <a:pPr marL="0" marR="0" lvl="0" indent="0" algn="l" defTabSz="914400" rtl="0" eaLnBrk="1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Tahoma" charset="0"/>
              <a:sym typeface="Tahoma" charset="0"/>
            </a:endParaRPr>
          </a:p>
          <a:p>
            <a:pPr marL="0" marR="0" lvl="0" indent="0" algn="l" defTabSz="914400" rtl="0" eaLnBrk="1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Tahoma" charset="0"/>
                <a:sym typeface="Tahoma" charset="0"/>
              </a:rPr>
              <a:t>Teaching/Library experience: </a:t>
            </a:r>
          </a:p>
          <a:p>
            <a:pPr marL="342900" indent="-34290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sz="2000" kern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 charset="0"/>
                <a:sym typeface="Tahoma" charset="0"/>
              </a:rPr>
              <a:t>Pre-K, K-8 Music</a:t>
            </a:r>
          </a:p>
          <a:p>
            <a:pPr marL="342900" marR="0" lvl="0" indent="-342900" algn="l" defTabSz="914400" rtl="0" eaLnBrk="1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Tahoma" charset="0"/>
                <a:sym typeface="Tahoma" charset="0"/>
              </a:rPr>
              <a:t>Humanities Librarian at Wright State University </a:t>
            </a:r>
          </a:p>
          <a:p>
            <a:pPr marL="342900" marR="0" lvl="0" indent="-342900" algn="l" defTabSz="914400" rtl="0" eaLnBrk="1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Tahoma" charset="0"/>
                <a:sym typeface="Tahoma" charset="0"/>
              </a:rPr>
              <a:t>Library Director at University of Northwestern Ohio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Helvetica" charset="0"/>
            </a:endParaRPr>
          </a:p>
        </p:txBody>
      </p:sp>
      <p:pic>
        <p:nvPicPr>
          <p:cNvPr id="8" name="Picture 2" descr="ClayFamily (63)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438400"/>
            <a:ext cx="2133600" cy="3863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9" name="AutoShape 4"/>
          <p:cNvSpPr>
            <a:spLocks/>
          </p:cNvSpPr>
          <p:nvPr/>
        </p:nvSpPr>
        <p:spPr bwMode="auto">
          <a:xfrm>
            <a:off x="409650" y="1219200"/>
            <a:ext cx="8323585" cy="1080380"/>
          </a:xfrm>
          <a:custGeom>
            <a:avLst/>
            <a:gdLst>
              <a:gd name="T0" fmla="*/ 5918994 w 21600"/>
              <a:gd name="T1" fmla="*/ 347663 h 21600"/>
              <a:gd name="T2" fmla="*/ 5918994 w 21600"/>
              <a:gd name="T3" fmla="*/ 347663 h 21600"/>
              <a:gd name="T4" fmla="*/ 5918994 w 21600"/>
              <a:gd name="T5" fmla="*/ 347663 h 21600"/>
              <a:gd name="T6" fmla="*/ 5918994 w 21600"/>
              <a:gd name="T7" fmla="*/ 347663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321457"/>
            <a:r>
              <a:rPr lang="en-US" sz="2400" dirty="0">
                <a:latin typeface="+mn-lt"/>
                <a:ea typeface="Helvetica Light" charset="0"/>
                <a:cs typeface="Tahoma" charset="0"/>
                <a:sym typeface="Tahoma" charset="0"/>
              </a:rPr>
              <a:t>I will focus on increasing online information literacy skills for students, coordinating services with OhioLINK, and connecting students to online learning modules through virtual reference.</a:t>
            </a:r>
            <a:endParaRPr lang="en-US" sz="2400" dirty="0">
              <a:latin typeface="+mn-lt"/>
              <a:ea typeface="Helvetica Light" charset="0"/>
              <a:cs typeface="Tahoma" charset="0"/>
            </a:endParaRP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458200" cy="1219200"/>
          </a:xfrm>
        </p:spPr>
        <p:txBody>
          <a:bodyPr/>
          <a:lstStyle/>
          <a:p>
            <a:r>
              <a:rPr lang="en-US" dirty="0" smtClean="0"/>
              <a:t>INFOhio ILibrarian – Emily Rozmus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December 11, 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INFOhio - What’s new Wednesday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9E9B1E-5156-4B7D-8828-CF6EB4FCFD4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10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2109" y="3048000"/>
            <a:ext cx="2456748" cy="3041468"/>
          </a:xfrm>
        </p:spPr>
      </p:pic>
      <p:sp>
        <p:nvSpPr>
          <p:cNvPr id="11" name="Content Placeholder 7"/>
          <p:cNvSpPr txBox="1">
            <a:spLocks/>
          </p:cNvSpPr>
          <p:nvPr/>
        </p:nvSpPr>
        <p:spPr>
          <a:xfrm>
            <a:off x="3276600" y="2819400"/>
            <a:ext cx="5867400" cy="382570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Helvetica" charset="0"/>
              </a:rPr>
              <a:t>Education:</a:t>
            </a:r>
          </a:p>
          <a:p>
            <a:pPr marL="342900" marR="0" lvl="0" indent="-342900" algn="l" defTabSz="914400" rtl="0" eaLnBrk="1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Helvetica" charset="0"/>
              </a:rPr>
              <a:t>BGSU – BS in education</a:t>
            </a:r>
          </a:p>
          <a:p>
            <a:pPr marL="342900" marR="0" lvl="0" indent="-342900" algn="l" defTabSz="914400" rtl="0" eaLnBrk="1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Helvetica" charset="0"/>
              </a:rPr>
              <a:t>Wright State – Masters in education with focus on library science</a:t>
            </a:r>
          </a:p>
          <a:p>
            <a:pPr marL="342900" marR="0" lvl="0" indent="-342900" algn="l" defTabSz="914400" rtl="0" eaLnBrk="1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Helvetica" charset="0"/>
            </a:endParaRPr>
          </a:p>
          <a:p>
            <a:pPr marL="0" marR="0" lvl="0" indent="0" algn="l" defTabSz="914400" rtl="0" eaLnBrk="1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Helvetica" charset="0"/>
              </a:rPr>
              <a:t>Teaching/Library Experience:</a:t>
            </a:r>
          </a:p>
          <a:p>
            <a:pPr marL="342900" marR="0" lvl="0" indent="-342900" algn="l" defTabSz="914400" rtl="0" eaLnBrk="1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Helvetica" charset="0"/>
              </a:rPr>
              <a:t>20 years of experience teaching English in public schools (Mechanicsburg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Helvetica" charset="0"/>
              </a:rPr>
              <a:t>Exmpt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Helvetica" charset="0"/>
              </a:rPr>
              <a:t>.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Helvetica" charset="0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Helvetica" charset="0"/>
              </a:rPr>
              <a:t>Village) </a:t>
            </a:r>
          </a:p>
          <a:p>
            <a:pPr marL="342900" marR="0" lvl="0" indent="-342900" algn="l" defTabSz="914400" rtl="0" eaLnBrk="1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Helvetica" charset="0"/>
              </a:rPr>
              <a:t>8 years of experience in admin/teaching in the K-12 school library</a:t>
            </a:r>
          </a:p>
        </p:txBody>
      </p:sp>
      <p:sp>
        <p:nvSpPr>
          <p:cNvPr id="12" name="AutoShape 4"/>
          <p:cNvSpPr>
            <a:spLocks/>
          </p:cNvSpPr>
          <p:nvPr/>
        </p:nvSpPr>
        <p:spPr bwMode="auto">
          <a:xfrm>
            <a:off x="501685" y="914400"/>
            <a:ext cx="8642315" cy="1868969"/>
          </a:xfrm>
          <a:custGeom>
            <a:avLst/>
            <a:gdLst>
              <a:gd name="T0" fmla="*/ 5918994 w 21600"/>
              <a:gd name="T1" fmla="*/ 347663 h 21600"/>
              <a:gd name="T2" fmla="*/ 5918994 w 21600"/>
              <a:gd name="T3" fmla="*/ 347663 h 21600"/>
              <a:gd name="T4" fmla="*/ 5918994 w 21600"/>
              <a:gd name="T5" fmla="*/ 347663 h 21600"/>
              <a:gd name="T6" fmla="*/ 5918994 w 21600"/>
              <a:gd name="T7" fmla="*/ 347663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321457"/>
            <a:r>
              <a:rPr lang="en-US" sz="2400" dirty="0">
                <a:latin typeface="+mn-lt"/>
                <a:ea typeface="Helvetica Light" charset="0"/>
                <a:cs typeface="Tahoma" charset="0"/>
                <a:sym typeface="Tahoma" charset="0"/>
              </a:rPr>
              <a:t>I will focus on </a:t>
            </a:r>
            <a:r>
              <a:rPr lang="en-US" sz="2400" dirty="0" smtClean="0">
                <a:latin typeface="+mn-lt"/>
                <a:ea typeface="Helvetica Light" charset="0"/>
                <a:cs typeface="Tahoma" charset="0"/>
                <a:sym typeface="Tahoma" charset="0"/>
              </a:rPr>
              <a:t>alignment of INFOhio resources with standards, assessment and professional practice, connect with public libraries to improve literacy and support the 3</a:t>
            </a:r>
            <a:r>
              <a:rPr lang="en-US" sz="2400" baseline="30000" dirty="0" smtClean="0">
                <a:latin typeface="+mn-lt"/>
                <a:ea typeface="Helvetica Light" charset="0"/>
                <a:cs typeface="Tahoma" charset="0"/>
                <a:sym typeface="Tahoma" charset="0"/>
              </a:rPr>
              <a:t>rd</a:t>
            </a:r>
            <a:r>
              <a:rPr lang="en-US" sz="2400" dirty="0" smtClean="0">
                <a:latin typeface="+mn-lt"/>
                <a:ea typeface="Helvetica Light" charset="0"/>
                <a:cs typeface="Tahoma" charset="0"/>
                <a:sym typeface="Tahoma" charset="0"/>
              </a:rPr>
              <a:t> Grade Reading Guarantee, and create blended learning modules to support digital learning at public, charter and online schools. </a:t>
            </a:r>
            <a:endParaRPr lang="en-US" sz="2400" dirty="0">
              <a:latin typeface="+mn-lt"/>
              <a:ea typeface="Helvetica Light" charset="0"/>
              <a:cs typeface="Tahoma" charset="0"/>
            </a:endParaRP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458200" cy="1219200"/>
          </a:xfrm>
        </p:spPr>
        <p:txBody>
          <a:bodyPr/>
          <a:lstStyle/>
          <a:p>
            <a:r>
              <a:rPr lang="en-US" dirty="0" smtClean="0"/>
              <a:t>INFOhio ILibrarian – Brandi Young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December 11, 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INFOhio - What’s new Wednesday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9E9B1E-5156-4B7D-8828-CF6EB4FCFD4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7107" y="2719949"/>
            <a:ext cx="2649493" cy="3532984"/>
          </a:xfrm>
          <a:prstGeom prst="rect">
            <a:avLst/>
          </a:prstGeom>
        </p:spPr>
      </p:pic>
      <p:sp>
        <p:nvSpPr>
          <p:cNvPr id="11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3581400" y="2667000"/>
            <a:ext cx="5257800" cy="3554449"/>
          </a:xfrm>
          <a:prstGeom prst="rect">
            <a:avLst/>
          </a:prstGeom>
        </p:spPr>
        <p:txBody>
          <a:bodyPr/>
          <a:lstStyle/>
          <a:p>
            <a:pPr marL="0" indent="0" eaLnBrk="1">
              <a:buNone/>
            </a:pPr>
            <a:r>
              <a:rPr lang="en-US" sz="2000" b="1" dirty="0" smtClean="0">
                <a:cs typeface="Helvetica" charset="0"/>
              </a:rPr>
              <a:t>Education</a:t>
            </a:r>
            <a:r>
              <a:rPr lang="en-US" sz="2000" b="1" dirty="0">
                <a:cs typeface="Helvetica" charset="0"/>
              </a:rPr>
              <a:t>:</a:t>
            </a:r>
          </a:p>
          <a:p>
            <a:pPr eaLnBrk="1"/>
            <a:r>
              <a:rPr lang="en-US" sz="2000" dirty="0">
                <a:cs typeface="Helvetica" charset="0"/>
              </a:rPr>
              <a:t>Bachelor</a:t>
            </a:r>
            <a:r>
              <a:rPr lang="ja-JP" altLang="en-US" sz="2000" dirty="0">
                <a:cs typeface="Helvetica" charset="0"/>
              </a:rPr>
              <a:t>’</a:t>
            </a:r>
            <a:r>
              <a:rPr lang="en-US" sz="2000" dirty="0">
                <a:cs typeface="Helvetica" charset="0"/>
              </a:rPr>
              <a:t>s of Science in Education, Ohio University</a:t>
            </a:r>
          </a:p>
          <a:p>
            <a:pPr eaLnBrk="1"/>
            <a:r>
              <a:rPr lang="en-US" sz="2000" dirty="0">
                <a:cs typeface="Helvetica" charset="0"/>
              </a:rPr>
              <a:t>Masters in Library Information Sciences, Kent State University</a:t>
            </a:r>
          </a:p>
          <a:p>
            <a:pPr eaLnBrk="1"/>
            <a:endParaRPr lang="en-US" sz="2000" dirty="0">
              <a:cs typeface="Helvetica" charset="0"/>
            </a:endParaRPr>
          </a:p>
          <a:p>
            <a:pPr marL="0" indent="0" eaLnBrk="1">
              <a:buNone/>
            </a:pPr>
            <a:r>
              <a:rPr lang="en-US" sz="2000" b="1" dirty="0" smtClean="0">
                <a:cs typeface="Helvetica" charset="0"/>
              </a:rPr>
              <a:t>Teaching/Library </a:t>
            </a:r>
            <a:r>
              <a:rPr lang="en-US" sz="2000" b="1" dirty="0">
                <a:cs typeface="Helvetica" charset="0"/>
              </a:rPr>
              <a:t>Experience:</a:t>
            </a:r>
          </a:p>
          <a:p>
            <a:pPr eaLnBrk="1"/>
            <a:r>
              <a:rPr lang="en-US" sz="2000" dirty="0">
                <a:cs typeface="Helvetica" charset="0"/>
              </a:rPr>
              <a:t>9-12 English Language Arts</a:t>
            </a:r>
          </a:p>
          <a:p>
            <a:pPr eaLnBrk="1"/>
            <a:r>
              <a:rPr lang="en-US" sz="2000" dirty="0">
                <a:cs typeface="Helvetica" charset="0"/>
              </a:rPr>
              <a:t>6-8 Library Media Specialist</a:t>
            </a:r>
          </a:p>
          <a:p>
            <a:pPr eaLnBrk="1"/>
            <a:r>
              <a:rPr lang="en-US" sz="2000" dirty="0">
                <a:cs typeface="Helvetica" charset="0"/>
              </a:rPr>
              <a:t>K-5 Library Media Specialist</a:t>
            </a:r>
          </a:p>
          <a:p>
            <a:pPr eaLnBrk="1"/>
            <a:endParaRPr lang="en-US" sz="2000" dirty="0">
              <a:latin typeface="Calisto MT" charset="0"/>
              <a:cs typeface="Helvetica" charset="0"/>
            </a:endParaRPr>
          </a:p>
        </p:txBody>
      </p:sp>
      <p:sp>
        <p:nvSpPr>
          <p:cNvPr id="12" name="AutoShape 4"/>
          <p:cNvSpPr>
            <a:spLocks/>
          </p:cNvSpPr>
          <p:nvPr/>
        </p:nvSpPr>
        <p:spPr bwMode="auto">
          <a:xfrm>
            <a:off x="409650" y="970129"/>
            <a:ext cx="8581950" cy="1366142"/>
          </a:xfrm>
          <a:custGeom>
            <a:avLst/>
            <a:gdLst>
              <a:gd name="T0" fmla="*/ 5918994 w 21600"/>
              <a:gd name="T1" fmla="*/ 347663 h 21600"/>
              <a:gd name="T2" fmla="*/ 5918994 w 21600"/>
              <a:gd name="T3" fmla="*/ 347663 h 21600"/>
              <a:gd name="T4" fmla="*/ 5918994 w 21600"/>
              <a:gd name="T5" fmla="*/ 347663 h 21600"/>
              <a:gd name="T6" fmla="*/ 5918994 w 21600"/>
              <a:gd name="T7" fmla="*/ 347663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321457"/>
            <a:r>
              <a:rPr lang="en-US" sz="2400" dirty="0">
                <a:latin typeface="+mn-lt"/>
                <a:ea typeface="Helvetica Light" charset="0"/>
                <a:cs typeface="Tahoma" charset="0"/>
                <a:sym typeface="Tahoma" charset="0"/>
              </a:rPr>
              <a:t>I will focus on </a:t>
            </a:r>
            <a:r>
              <a:rPr lang="en-US" sz="2400" dirty="0" smtClean="0">
                <a:latin typeface="+mn-lt"/>
                <a:ea typeface="Helvetica Light" charset="0"/>
                <a:cs typeface="Tahoma" charset="0"/>
                <a:sym typeface="Tahoma" charset="0"/>
              </a:rPr>
              <a:t>promoting online reading programs for students, classroom applications for Web 2.0 curation technologies, and exploring the best ways to support student achievement with new technologies such as MakerSpaces. </a:t>
            </a:r>
            <a:endParaRPr lang="en-US" sz="2400" dirty="0">
              <a:latin typeface="+mn-lt"/>
              <a:ea typeface="Helvetica Light" charset="0"/>
              <a:cs typeface="Tahoma" charset="0"/>
            </a:endParaRP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458200" cy="1219200"/>
          </a:xfrm>
        </p:spPr>
        <p:txBody>
          <a:bodyPr/>
          <a:lstStyle/>
          <a:p>
            <a:r>
              <a:rPr lang="en-US" dirty="0" smtClean="0"/>
              <a:t>INFOhio ILibrarians – Contact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458200" cy="4876800"/>
          </a:xfrm>
        </p:spPr>
        <p:txBody>
          <a:bodyPr/>
          <a:lstStyle/>
          <a:p>
            <a:pPr marL="0" indent="0" algn="ctr" eaLnBrk="1">
              <a:buNone/>
            </a:pPr>
            <a:r>
              <a:rPr lang="en-US" sz="2400" dirty="0" smtClean="0">
                <a:latin typeface="Calisto MT" charset="0"/>
                <a:cs typeface="Tahoma" charset="0"/>
                <a:sym typeface="Tahoma" charset="0"/>
              </a:rPr>
              <a:t>Erica Clay:</a:t>
            </a:r>
          </a:p>
          <a:p>
            <a:pPr marL="0" indent="0" algn="ctr" eaLnBrk="1">
              <a:buNone/>
            </a:pPr>
            <a:r>
              <a:rPr lang="en-US" sz="2400" dirty="0" smtClean="0">
                <a:latin typeface="Calisto MT" charset="0"/>
                <a:cs typeface="Tahoma" charset="0"/>
                <a:sym typeface="Tahoma" charset="0"/>
              </a:rPr>
              <a:t>clay@infohio.org</a:t>
            </a:r>
          </a:p>
          <a:p>
            <a:pPr marL="0" indent="0" algn="ctr" eaLnBrk="1">
              <a:buNone/>
            </a:pPr>
            <a:r>
              <a:rPr lang="en-US" sz="2400" dirty="0" smtClean="0">
                <a:latin typeface="Calisto MT" charset="0"/>
                <a:cs typeface="Tahoma" charset="0"/>
                <a:sym typeface="Tahoma" charset="0"/>
              </a:rPr>
              <a:t>419.203.7603</a:t>
            </a:r>
          </a:p>
          <a:p>
            <a:pPr marL="0" indent="0" algn="ctr" eaLnBrk="1">
              <a:buNone/>
            </a:pPr>
            <a:endParaRPr lang="en-US" sz="2400" dirty="0" smtClean="0">
              <a:latin typeface="Calisto MT" charset="0"/>
              <a:cs typeface="Tahoma" charset="0"/>
              <a:sym typeface="Tahoma" charset="0"/>
            </a:endParaRPr>
          </a:p>
          <a:p>
            <a:pPr marL="0" indent="0" algn="ctr" eaLnBrk="1">
              <a:buNone/>
            </a:pPr>
            <a:r>
              <a:rPr lang="en-US" sz="2400" dirty="0" smtClean="0">
                <a:latin typeface="Calisto MT" charset="0"/>
                <a:cs typeface="Tahoma" charset="0"/>
                <a:sym typeface="Tahoma" charset="0"/>
              </a:rPr>
              <a:t>Emily Rozmus:</a:t>
            </a:r>
          </a:p>
          <a:p>
            <a:pPr marL="0" indent="0" algn="ctr" eaLnBrk="1">
              <a:buNone/>
            </a:pPr>
            <a:r>
              <a:rPr lang="en-US" sz="2400" dirty="0" smtClean="0">
                <a:latin typeface="Calisto MT" charset="0"/>
                <a:cs typeface="Tahoma" charset="0"/>
                <a:sym typeface="Tahoma" charset="0"/>
              </a:rPr>
              <a:t>rozmus@infohio.org</a:t>
            </a:r>
          </a:p>
          <a:p>
            <a:pPr marL="0" indent="0" algn="ctr" eaLnBrk="1">
              <a:buNone/>
            </a:pPr>
            <a:r>
              <a:rPr lang="en-US" sz="2400" dirty="0" smtClean="0">
                <a:latin typeface="Calisto MT" charset="0"/>
                <a:cs typeface="Tahoma" charset="0"/>
                <a:sym typeface="Tahoma" charset="0"/>
              </a:rPr>
              <a:t>614.485.6731</a:t>
            </a:r>
          </a:p>
          <a:p>
            <a:pPr marL="0" indent="0" algn="ctr" eaLnBrk="1">
              <a:buNone/>
            </a:pPr>
            <a:endParaRPr lang="en-US" sz="2400" dirty="0" smtClean="0">
              <a:latin typeface="Calisto MT" charset="0"/>
              <a:cs typeface="Tahoma" charset="0"/>
              <a:sym typeface="Tahoma" charset="0"/>
            </a:endParaRPr>
          </a:p>
          <a:p>
            <a:pPr marL="0" indent="0" algn="ctr" eaLnBrk="1">
              <a:buNone/>
            </a:pPr>
            <a:r>
              <a:rPr lang="en-US" sz="2400" dirty="0" smtClean="0">
                <a:latin typeface="Calisto MT" charset="0"/>
                <a:cs typeface="Tahoma" charset="0"/>
                <a:sym typeface="Tahoma" charset="0"/>
              </a:rPr>
              <a:t>Brandi Young: </a:t>
            </a:r>
          </a:p>
          <a:p>
            <a:pPr marL="0" indent="0" algn="ctr" eaLnBrk="1">
              <a:buNone/>
            </a:pPr>
            <a:r>
              <a:rPr lang="en-US" sz="2400" dirty="0" smtClean="0">
                <a:latin typeface="Calisto MT" charset="0"/>
                <a:cs typeface="Tahoma" charset="0"/>
                <a:sym typeface="Tahoma" charset="0"/>
              </a:rPr>
              <a:t>young@infohio.org</a:t>
            </a:r>
          </a:p>
          <a:p>
            <a:pPr marL="0" indent="0" algn="ctr" eaLnBrk="1">
              <a:buNone/>
            </a:pPr>
            <a:r>
              <a:rPr lang="en-US" sz="2400" dirty="0" smtClean="0">
                <a:latin typeface="Calisto MT" charset="0"/>
                <a:cs typeface="Tahoma" charset="0"/>
                <a:sym typeface="Tahoma" charset="0"/>
              </a:rPr>
              <a:t>614.425.0046</a:t>
            </a:r>
            <a:endParaRPr lang="en-US" sz="2400" dirty="0">
              <a:latin typeface="Calisto MT" charset="0"/>
              <a:cs typeface="Helvetica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December 11, 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INFOhio - What’s new Wednesday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9E9B1E-5156-4B7D-8828-CF6EB4FCFD4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1_Proposal">
  <a:themeElements>
    <a:clrScheme name="1_Proposal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1_Proposa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Proposal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posal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posal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posal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posal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posal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posal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posal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2253</TotalTime>
  <Words>402</Words>
  <Application>Microsoft Office PowerPoint</Application>
  <PresentationFormat>On-screen Show (4:3)</PresentationFormat>
  <Paragraphs>63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1_Proposal</vt:lpstr>
      <vt:lpstr>INFOhio ILibrarians</vt:lpstr>
      <vt:lpstr>INFOhio ILibrarian – Erica Clay</vt:lpstr>
      <vt:lpstr>INFOhio ILibrarian – Emily Rozmus</vt:lpstr>
      <vt:lpstr>INFOhio ILibrarian – Brandi Young</vt:lpstr>
      <vt:lpstr>INFOhio ILibrarians – Contact Info</vt:lpstr>
    </vt:vector>
  </TitlesOfParts>
  <Company>NOACSC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terri</dc:creator>
  <cp:lastModifiedBy>Autumn Roper</cp:lastModifiedBy>
  <cp:revision>103</cp:revision>
  <cp:lastPrinted>2013-12-17T14:11:13Z</cp:lastPrinted>
  <dcterms:created xsi:type="dcterms:W3CDTF">2008-08-13T13:47:15Z</dcterms:created>
  <dcterms:modified xsi:type="dcterms:W3CDTF">2013-12-17T15:17:41Z</dcterms:modified>
</cp:coreProperties>
</file>