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408" r:id="rId3"/>
    <p:sldId id="361" r:id="rId4"/>
    <p:sldId id="438" r:id="rId5"/>
    <p:sldId id="405" r:id="rId6"/>
    <p:sldId id="406" r:id="rId7"/>
    <p:sldId id="412" r:id="rId8"/>
    <p:sldId id="454" r:id="rId9"/>
    <p:sldId id="455" r:id="rId10"/>
    <p:sldId id="453" r:id="rId11"/>
    <p:sldId id="456" r:id="rId12"/>
    <p:sldId id="452" r:id="rId13"/>
    <p:sldId id="440" r:id="rId14"/>
    <p:sldId id="441" r:id="rId15"/>
    <p:sldId id="442" r:id="rId16"/>
    <p:sldId id="439" r:id="rId17"/>
    <p:sldId id="391" r:id="rId18"/>
    <p:sldId id="426" r:id="rId19"/>
    <p:sldId id="425" r:id="rId20"/>
    <p:sldId id="398" r:id="rId21"/>
    <p:sldId id="393" r:id="rId22"/>
    <p:sldId id="397" r:id="rId23"/>
    <p:sldId id="415" r:id="rId24"/>
    <p:sldId id="443" r:id="rId25"/>
    <p:sldId id="444" r:id="rId26"/>
    <p:sldId id="445" r:id="rId27"/>
    <p:sldId id="446" r:id="rId28"/>
    <p:sldId id="450" r:id="rId29"/>
    <p:sldId id="449" r:id="rId30"/>
    <p:sldId id="451" r:id="rId31"/>
    <p:sldId id="338" r:id="rId32"/>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993300"/>
  </p:clrMru>
</p:presentationPr>
</file>

<file path=ppt/tableStyles.xml><?xml version="1.0" encoding="utf-8"?>
<a:tblStyleLst xmlns:a="http://schemas.openxmlformats.org/drawingml/2006/main" def="{5C22544A-7EE6-4342-B048-85BDC9FD1C3A}">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87536" autoAdjust="0"/>
  </p:normalViewPr>
  <p:slideViewPr>
    <p:cSldViewPr>
      <p:cViewPr>
        <p:scale>
          <a:sx n="84" d="100"/>
          <a:sy n="84" d="100"/>
        </p:scale>
        <p:origin x="-1092"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4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atin typeface="Arial" pitchFamily="34" charset="0"/>
                <a:cs typeface="Arial" pitchFamily="34" charset="0"/>
              </a:defRPr>
            </a:lvl1pPr>
          </a:lstStyle>
          <a:p>
            <a:pPr>
              <a:defRPr/>
            </a:pPr>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atin typeface="Arial" pitchFamily="34" charset="0"/>
                <a:cs typeface="Arial" pitchFamily="34" charset="0"/>
              </a:defRPr>
            </a:lvl1pPr>
          </a:lstStyle>
          <a:p>
            <a:pPr>
              <a:defRPr/>
            </a:pPr>
            <a:fld id="{D3559E77-335D-4A60-9752-308F567B170F}" type="datetimeFigureOut">
              <a:rPr lang="en-US"/>
              <a:pPr>
                <a:defRPr/>
              </a:pPr>
              <a:t>9/10/2013</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atin typeface="Arial" pitchFamily="34" charset="0"/>
                <a:cs typeface="Arial" pitchFamily="34" charset="0"/>
              </a:defRPr>
            </a:lvl1pPr>
          </a:lstStyle>
          <a:p>
            <a:pPr>
              <a:defRPr/>
            </a:pPr>
            <a:fld id="{9E20D229-1640-47A0-BAA8-A065A0B946A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fontAlgn="auto">
              <a:spcBef>
                <a:spcPts val="0"/>
              </a:spcBef>
              <a:spcAft>
                <a:spcPts val="0"/>
              </a:spcAft>
              <a:defRPr sz="1200">
                <a:latin typeface="+mn-lt"/>
                <a:cs typeface="+mn-cs"/>
              </a:defRPr>
            </a:lvl1pPr>
          </a:lstStyle>
          <a:p>
            <a:pPr>
              <a:defRPr/>
            </a:pPr>
            <a:fld id="{DDEB31D4-90DD-43B8-93E5-0151E5BFA259}" type="datetimeFigureOut">
              <a:rPr lang="en-US"/>
              <a:pPr>
                <a:defRPr/>
              </a:pPr>
              <a:t>9/10/2013</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smtClean="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fontAlgn="auto">
              <a:spcBef>
                <a:spcPts val="0"/>
              </a:spcBef>
              <a:spcAft>
                <a:spcPts val="0"/>
              </a:spcAft>
              <a:defRPr sz="1200">
                <a:latin typeface="+mn-lt"/>
                <a:cs typeface="+mn-cs"/>
              </a:defRPr>
            </a:lvl1pPr>
          </a:lstStyle>
          <a:p>
            <a:pPr>
              <a:defRPr/>
            </a:pPr>
            <a:fld id="{4B847F69-1FE2-4DF9-A603-56B5725BC6B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educators.infohio.org/lwi"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C649D00F-BBBA-44AE-AA6C-82AE05F7D517}"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B847F69-1FE2-4DF9-A603-56B5725BC6B0}"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B847F69-1FE2-4DF9-A603-56B5725BC6B0}"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B847F69-1FE2-4DF9-A603-56B5725BC6B0}"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defTabSz="915772">
              <a:defRPr/>
            </a:pPr>
            <a:r>
              <a:rPr lang="en-US" dirty="0" err="1" smtClean="0">
                <a:ea typeface="ＭＳ Ｐゴシック" pitchFamily="34" charset="-128"/>
              </a:rPr>
              <a:t>INFOhio</a:t>
            </a:r>
            <a:r>
              <a:rPr lang="en-US" dirty="0" smtClean="0">
                <a:ea typeface="ＭＳ Ｐゴシック" pitchFamily="34" charset="-128"/>
              </a:rPr>
              <a:t> webinars provide a wealth of information on a variety of topics of current interest to educators.  You have the option of attending a live webinar or watching a recording at your convenience.  At the end of the webinar, take a short quiz and print out a contact hour certificate.  </a:t>
            </a:r>
          </a:p>
        </p:txBody>
      </p:sp>
      <p:sp>
        <p:nvSpPr>
          <p:cNvPr id="116740" name="Slide Number Placeholder 3"/>
          <p:cNvSpPr>
            <a:spLocks noGrp="1"/>
          </p:cNvSpPr>
          <p:nvPr>
            <p:ph type="sldNum" sz="quarter" idx="5"/>
          </p:nvPr>
        </p:nvSpPr>
        <p:spPr bwMode="auto">
          <a:noFill/>
          <a:ln>
            <a:miter lim="800000"/>
            <a:headEnd/>
            <a:tailEnd/>
          </a:ln>
        </p:spPr>
        <p:txBody>
          <a:bodyPr/>
          <a:lstStyle/>
          <a:p>
            <a:fld id="{48F33C13-C3B3-4EF7-A4CC-63DECF5D5DDD}" type="slidenum">
              <a:rPr lang="en-US"/>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smtClean="0"/>
              <a:t>Check out all our webinars including </a:t>
            </a:r>
            <a:r>
              <a:rPr lang="en-US" dirty="0" err="1" smtClean="0"/>
              <a:t>Bootcamp</a:t>
            </a:r>
            <a:r>
              <a:rPr lang="en-US" dirty="0" smtClean="0"/>
              <a:t> at </a:t>
            </a:r>
            <a:r>
              <a:rPr lang="en-US" dirty="0" smtClean="0">
                <a:hlinkClick r:id="rId3"/>
              </a:rPr>
              <a:t>http://educators.infohio.org/lwi</a:t>
            </a:r>
            <a:endParaRPr lang="en-US" i="1" dirty="0" smtClean="0"/>
          </a:p>
          <a:p>
            <a:endParaRPr lang="en-US" dirty="0"/>
          </a:p>
        </p:txBody>
      </p:sp>
      <p:sp>
        <p:nvSpPr>
          <p:cNvPr id="4" name="Slide Number Placeholder 3"/>
          <p:cNvSpPr>
            <a:spLocks noGrp="1"/>
          </p:cNvSpPr>
          <p:nvPr>
            <p:ph type="sldNum" sz="quarter" idx="10"/>
          </p:nvPr>
        </p:nvSpPr>
        <p:spPr/>
        <p:txBody>
          <a:bodyPr/>
          <a:lstStyle/>
          <a:p>
            <a:pPr>
              <a:defRPr/>
            </a:pPr>
            <a:fld id="{21F29EFD-2B5A-4716-AD42-5522AB6ECC98}"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B847F69-1FE2-4DF9-A603-56B5725BC6B0}" type="slidenum">
              <a:rPr lang="en-US" smtClean="0"/>
              <a:pPr>
                <a:defRPr/>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B847F69-1FE2-4DF9-A603-56B5725BC6B0}" type="slidenum">
              <a:rPr lang="en-US" smtClean="0"/>
              <a:pPr>
                <a:defRPr/>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B847F69-1FE2-4DF9-A603-56B5725BC6B0}" type="slidenum">
              <a:rPr lang="en-US" smtClean="0"/>
              <a:pPr>
                <a:defRPr/>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B847F69-1FE2-4DF9-A603-56B5725BC6B0}" type="slidenum">
              <a:rPr lang="en-US" smtClean="0"/>
              <a:pPr>
                <a:defRPr/>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B847F69-1FE2-4DF9-A603-56B5725BC6B0}" type="slidenum">
              <a:rPr lang="en-US" smtClean="0"/>
              <a:pPr>
                <a:defRPr/>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B847F69-1FE2-4DF9-A603-56B5725BC6B0}"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B847F69-1FE2-4DF9-A603-56B5725BC6B0}" type="slidenum">
              <a:rPr lang="en-US" smtClean="0"/>
              <a:pPr>
                <a:defRPr/>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B847F69-1FE2-4DF9-A603-56B5725BC6B0}" type="slidenum">
              <a:rPr lang="en-US" smtClean="0"/>
              <a:pPr>
                <a:defRPr/>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34" charset="-128"/>
              </a:rPr>
              <a:t>These are the new resources from </a:t>
            </a:r>
            <a:r>
              <a:rPr lang="en-US" dirty="0" err="1" smtClean="0">
                <a:ea typeface="ＭＳ Ｐゴシック" pitchFamily="34" charset="-128"/>
              </a:rPr>
              <a:t>Ebsco</a:t>
            </a:r>
            <a:r>
              <a:rPr lang="en-US" dirty="0" smtClean="0">
                <a:ea typeface="ＭＳ Ｐゴシック" pitchFamily="34" charset="-128"/>
              </a:rPr>
              <a:t>.</a:t>
            </a:r>
          </a:p>
          <a:p>
            <a:r>
              <a:rPr lang="en-US" dirty="0" smtClean="0">
                <a:ea typeface="ＭＳ Ｐゴシック" pitchFamily="34" charset="-128"/>
              </a:rPr>
              <a:t>They have the same features as most </a:t>
            </a:r>
            <a:r>
              <a:rPr lang="en-US" dirty="0" err="1" smtClean="0">
                <a:ea typeface="ＭＳ Ｐゴシック" pitchFamily="34" charset="-128"/>
              </a:rPr>
              <a:t>Ebsco</a:t>
            </a:r>
            <a:r>
              <a:rPr lang="en-US" dirty="0" smtClean="0">
                <a:ea typeface="ＭＳ Ｐゴシック" pitchFamily="34" charset="-128"/>
              </a:rPr>
              <a:t> databases:</a:t>
            </a:r>
          </a:p>
          <a:p>
            <a:pPr>
              <a:buFontTx/>
              <a:buChar char="•"/>
            </a:pPr>
            <a:r>
              <a:rPr lang="en-US" dirty="0" smtClean="0">
                <a:ea typeface="ＭＳ Ｐゴシック" pitchFamily="34" charset="-128"/>
              </a:rPr>
              <a:t>Create an account or use same for all databases</a:t>
            </a:r>
          </a:p>
          <a:p>
            <a:pPr>
              <a:buFontTx/>
              <a:buChar char="•"/>
            </a:pPr>
            <a:r>
              <a:rPr lang="en-US" dirty="0" smtClean="0">
                <a:ea typeface="ＭＳ Ｐゴシック" pitchFamily="34" charset="-128"/>
              </a:rPr>
              <a:t>Create folders</a:t>
            </a:r>
          </a:p>
          <a:p>
            <a:pPr>
              <a:buFontTx/>
              <a:buChar char="•"/>
            </a:pPr>
            <a:r>
              <a:rPr lang="en-US" dirty="0" smtClean="0">
                <a:ea typeface="ＭＳ Ｐゴシック" pitchFamily="34" charset="-128"/>
              </a:rPr>
              <a:t>Set alerts</a:t>
            </a:r>
          </a:p>
          <a:p>
            <a:pPr>
              <a:buFontTx/>
              <a:buChar char="•"/>
            </a:pPr>
            <a:r>
              <a:rPr lang="en-US" dirty="0" smtClean="0">
                <a:ea typeface="ＭＳ Ｐゴシック" pitchFamily="34" charset="-128"/>
              </a:rPr>
              <a:t>Save, print, email</a:t>
            </a:r>
          </a:p>
          <a:p>
            <a:pPr>
              <a:buFontTx/>
              <a:buChar char="•"/>
            </a:pPr>
            <a:r>
              <a:rPr lang="en-US" dirty="0" smtClean="0">
                <a:ea typeface="ＭＳ Ｐゴシック" pitchFamily="34" charset="-128"/>
              </a:rPr>
              <a:t>Persistent links – link to articles can be posted on </a:t>
            </a:r>
            <a:r>
              <a:rPr lang="en-US" dirty="0" err="1" smtClean="0">
                <a:ea typeface="ＭＳ Ｐゴシック" pitchFamily="34" charset="-128"/>
              </a:rPr>
              <a:t>webpages</a:t>
            </a:r>
            <a:r>
              <a:rPr lang="en-US" dirty="0" smtClean="0">
                <a:ea typeface="ＭＳ Ｐゴシック" pitchFamily="34" charset="-128"/>
              </a:rPr>
              <a:t>, blogs, etc.</a:t>
            </a:r>
          </a:p>
          <a:p>
            <a:pPr>
              <a:buFontTx/>
              <a:buChar char="•"/>
            </a:pPr>
            <a:r>
              <a:rPr lang="en-US" dirty="0" smtClean="0">
                <a:ea typeface="ＭＳ Ｐゴシック" pitchFamily="34" charset="-128"/>
              </a:rPr>
              <a:t>Speech to text in HTML articles</a:t>
            </a:r>
          </a:p>
          <a:p>
            <a:pPr>
              <a:buFontTx/>
              <a:buChar char="•"/>
            </a:pPr>
            <a:r>
              <a:rPr lang="en-US" dirty="0" err="1" smtClean="0">
                <a:ea typeface="ＭＳ Ｐゴシック" pitchFamily="34" charset="-128"/>
              </a:rPr>
              <a:t>Lexile</a:t>
            </a:r>
            <a:r>
              <a:rPr lang="en-US" dirty="0" smtClean="0">
                <a:ea typeface="ＭＳ Ｐゴシック" pitchFamily="34" charset="-128"/>
              </a:rPr>
              <a:t> level displayed in result list – NO searching by </a:t>
            </a:r>
            <a:r>
              <a:rPr lang="en-US" dirty="0" err="1" smtClean="0">
                <a:ea typeface="ＭＳ Ｐゴシック" pitchFamily="34" charset="-128"/>
              </a:rPr>
              <a:t>Lexile</a:t>
            </a:r>
            <a:r>
              <a:rPr lang="en-US" dirty="0" smtClean="0">
                <a:ea typeface="ＭＳ Ｐゴシック" pitchFamily="34" charset="-128"/>
              </a:rPr>
              <a:t> though in these.</a:t>
            </a:r>
          </a:p>
          <a:p>
            <a:pPr>
              <a:buFontTx/>
              <a:buChar char="•"/>
            </a:pPr>
            <a:r>
              <a:rPr lang="en-US" dirty="0" smtClean="0">
                <a:ea typeface="ＭＳ Ｐゴシック" pitchFamily="34" charset="-128"/>
              </a:rPr>
              <a:t>Advanced search options to limit results by date, document type, publication, images, etc.</a:t>
            </a:r>
          </a:p>
          <a:p>
            <a:pPr>
              <a:buFontTx/>
              <a:buChar char="•"/>
            </a:pPr>
            <a:r>
              <a:rPr lang="en-US" dirty="0" smtClean="0">
                <a:ea typeface="ＭＳ Ｐゴシック" pitchFamily="34" charset="-128"/>
              </a:rPr>
              <a:t>Citation help</a:t>
            </a:r>
          </a:p>
        </p:txBody>
      </p:sp>
      <p:sp>
        <p:nvSpPr>
          <p:cNvPr id="83972" name="Slide Number Placeholder 3"/>
          <p:cNvSpPr>
            <a:spLocks noGrp="1"/>
          </p:cNvSpPr>
          <p:nvPr>
            <p:ph type="sldNum" sz="quarter" idx="5"/>
          </p:nvPr>
        </p:nvSpPr>
        <p:spPr bwMode="auto">
          <a:noFill/>
          <a:ln>
            <a:miter lim="800000"/>
            <a:headEnd/>
            <a:tailEnd/>
          </a:ln>
        </p:spPr>
        <p:txBody>
          <a:bodyPr/>
          <a:lstStyle/>
          <a:p>
            <a:fld id="{E2D140FB-431A-4F64-B976-CD065480CB79}" type="slidenum">
              <a:rPr lang="en-US"/>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34" charset="-128"/>
              </a:rPr>
              <a:t>Workforce Skills is for older high school students.  It goes beyond Job and Career Accelerator and stresses more practical workplace skills.</a:t>
            </a:r>
          </a:p>
          <a:p>
            <a:endParaRPr lang="en-US" dirty="0" smtClean="0">
              <a:ea typeface="ＭＳ Ｐゴシック" pitchFamily="34" charset="-128"/>
            </a:endParaRPr>
          </a:p>
          <a:p>
            <a:r>
              <a:rPr lang="en-US" dirty="0" smtClean="0">
                <a:ea typeface="ＭＳ Ｐゴシック" pitchFamily="34" charset="-128"/>
              </a:rPr>
              <a:t>World Book Academic is the next level up from WB Advanced.  It</a:t>
            </a:r>
            <a:r>
              <a:rPr lang="ja-JP" altLang="en-US" smtClean="0">
                <a:ea typeface="ＭＳ Ｐゴシック" pitchFamily="34" charset="-128"/>
              </a:rPr>
              <a:t>’</a:t>
            </a:r>
            <a:r>
              <a:rPr lang="en-US" altLang="ja-JP" dirty="0" smtClean="0">
                <a:ea typeface="ＭＳ Ｐゴシック" pitchFamily="34" charset="-128"/>
              </a:rPr>
              <a:t>s great preparation for college bound students.</a:t>
            </a:r>
          </a:p>
          <a:p>
            <a:endParaRPr lang="en-US" dirty="0" smtClean="0">
              <a:ea typeface="ＭＳ Ｐゴシック" pitchFamily="34" charset="-128"/>
            </a:endParaRPr>
          </a:p>
          <a:p>
            <a:r>
              <a:rPr lang="en-US" dirty="0" err="1" smtClean="0">
                <a:ea typeface="ＭＳ Ｐゴシック" pitchFamily="34" charset="-128"/>
              </a:rPr>
              <a:t>BookFlix</a:t>
            </a:r>
            <a:r>
              <a:rPr lang="en-US" dirty="0" smtClean="0">
                <a:ea typeface="ＭＳ Ｐゴシック" pitchFamily="34" charset="-128"/>
              </a:rPr>
              <a:t> pairs fiction and nonfiction </a:t>
            </a:r>
            <a:r>
              <a:rPr lang="en-US" dirty="0" err="1" smtClean="0">
                <a:ea typeface="ＭＳ Ｐゴシック" pitchFamily="34" charset="-128"/>
              </a:rPr>
              <a:t>ebooks</a:t>
            </a:r>
            <a:r>
              <a:rPr lang="en-US" dirty="0" smtClean="0">
                <a:ea typeface="ＭＳ Ｐゴシック" pitchFamily="34" charset="-128"/>
              </a:rPr>
              <a:t> for younger students.</a:t>
            </a:r>
          </a:p>
        </p:txBody>
      </p:sp>
      <p:sp>
        <p:nvSpPr>
          <p:cNvPr id="84996" name="Slide Number Placeholder 3"/>
          <p:cNvSpPr>
            <a:spLocks noGrp="1"/>
          </p:cNvSpPr>
          <p:nvPr>
            <p:ph type="sldNum" sz="quarter" idx="5"/>
          </p:nvPr>
        </p:nvSpPr>
        <p:spPr bwMode="auto">
          <a:noFill/>
          <a:ln>
            <a:miter lim="800000"/>
            <a:headEnd/>
            <a:tailEnd/>
          </a:ln>
        </p:spPr>
        <p:txBody>
          <a:bodyPr/>
          <a:lstStyle/>
          <a:p>
            <a:fld id="{06316603-2F8E-40BA-B9E9-CDE1EDB398F9}" type="slidenum">
              <a:rPr lang="en-US"/>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err="1" smtClean="0">
                <a:ea typeface="ＭＳ Ｐゴシック" pitchFamily="34" charset="-128"/>
              </a:rPr>
              <a:t>BookFlix</a:t>
            </a:r>
            <a:r>
              <a:rPr lang="en-US" dirty="0" smtClean="0">
                <a:ea typeface="ＭＳ Ｐゴシック" pitchFamily="34" charset="-128"/>
              </a:rPr>
              <a:t> is a literacy resource that pairs classic video storybooks with related nonfiction e-books to build a love of reading and learning.</a:t>
            </a:r>
          </a:p>
          <a:p>
            <a:r>
              <a:rPr lang="en-US" dirty="0" smtClean="0">
                <a:ea typeface="ＭＳ Ｐゴシック" pitchFamily="34" charset="-128"/>
              </a:rPr>
              <a:t>110 fiction videos / nonfiction </a:t>
            </a:r>
            <a:r>
              <a:rPr lang="en-US" dirty="0" err="1" smtClean="0">
                <a:ea typeface="ＭＳ Ｐゴシック" pitchFamily="34" charset="-128"/>
              </a:rPr>
              <a:t>ebook</a:t>
            </a:r>
            <a:r>
              <a:rPr lang="en-US" dirty="0" smtClean="0">
                <a:ea typeface="ＭＳ Ｐゴシック" pitchFamily="34" charset="-128"/>
              </a:rPr>
              <a:t> pairs</a:t>
            </a:r>
          </a:p>
          <a:p>
            <a:r>
              <a:rPr lang="en-US" dirty="0" smtClean="0">
                <a:ea typeface="ＭＳ Ｐゴシック" pitchFamily="34" charset="-128"/>
              </a:rPr>
              <a:t>32 Spanish pairs</a:t>
            </a:r>
          </a:p>
          <a:p>
            <a:r>
              <a:rPr lang="en-US" dirty="0" smtClean="0">
                <a:ea typeface="ＭＳ Ｐゴシック" pitchFamily="34" charset="-128"/>
              </a:rPr>
              <a:t>Read along option</a:t>
            </a:r>
          </a:p>
          <a:p>
            <a:r>
              <a:rPr lang="en-US" dirty="0" smtClean="0">
                <a:ea typeface="ＭＳ Ｐゴシック" pitchFamily="34" charset="-128"/>
              </a:rPr>
              <a:t>Educational games</a:t>
            </a:r>
          </a:p>
          <a:p>
            <a:r>
              <a:rPr lang="en-US" dirty="0" smtClean="0">
                <a:ea typeface="ＭＳ Ｐゴシック" pitchFamily="34" charset="-128"/>
              </a:rPr>
              <a:t>Author biographies</a:t>
            </a:r>
          </a:p>
          <a:p>
            <a:r>
              <a:rPr lang="en-US" dirty="0" smtClean="0">
                <a:ea typeface="ＭＳ Ｐゴシック" pitchFamily="34" charset="-128"/>
              </a:rPr>
              <a:t>Editor selected web links</a:t>
            </a:r>
          </a:p>
          <a:p>
            <a:r>
              <a:rPr lang="en-US" dirty="0" smtClean="0">
                <a:ea typeface="ＭＳ Ｐゴシック" pitchFamily="34" charset="-128"/>
              </a:rPr>
              <a:t>Teacher resources</a:t>
            </a:r>
          </a:p>
        </p:txBody>
      </p:sp>
      <p:sp>
        <p:nvSpPr>
          <p:cNvPr id="104452" name="Slide Number Placeholder 3"/>
          <p:cNvSpPr>
            <a:spLocks noGrp="1"/>
          </p:cNvSpPr>
          <p:nvPr>
            <p:ph type="sldNum" sz="quarter" idx="5"/>
          </p:nvPr>
        </p:nvSpPr>
        <p:spPr bwMode="auto">
          <a:noFill/>
          <a:ln>
            <a:miter lim="800000"/>
            <a:headEnd/>
            <a:tailEnd/>
          </a:ln>
        </p:spPr>
        <p:txBody>
          <a:bodyPr/>
          <a:lstStyle/>
          <a:p>
            <a:fld id="{D788C5AF-7231-4BA5-8AC3-896D139227FF}" type="slidenum">
              <a:rPr lang="en-US"/>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34" charset="-128"/>
              </a:rPr>
              <a:t>The Curriculum toolbox contains Scoop-its divided into Common Core focus areas – college / career readiness, close reading, text complexity, information text, academic vocabulary, and marshalling arguments.  Each area contains articles and resources to help educators implement the Common core.  Readers can add comments, share on </a:t>
            </a:r>
            <a:r>
              <a:rPr lang="en-US" dirty="0" err="1" smtClean="0">
                <a:ea typeface="ＭＳ Ｐゴシック" pitchFamily="34" charset="-128"/>
              </a:rPr>
              <a:t>Facebook</a:t>
            </a:r>
            <a:r>
              <a:rPr lang="en-US" dirty="0" smtClean="0">
                <a:ea typeface="ＭＳ Ｐゴシック" pitchFamily="34" charset="-128"/>
              </a:rPr>
              <a:t> or Tweet.</a:t>
            </a:r>
          </a:p>
        </p:txBody>
      </p:sp>
      <p:sp>
        <p:nvSpPr>
          <p:cNvPr id="115716" name="Slide Number Placeholder 3"/>
          <p:cNvSpPr>
            <a:spLocks noGrp="1"/>
          </p:cNvSpPr>
          <p:nvPr>
            <p:ph type="sldNum" sz="quarter" idx="5"/>
          </p:nvPr>
        </p:nvSpPr>
        <p:spPr bwMode="auto">
          <a:noFill/>
          <a:ln>
            <a:miter lim="800000"/>
            <a:headEnd/>
            <a:tailEnd/>
          </a:ln>
        </p:spPr>
        <p:txBody>
          <a:bodyPr/>
          <a:lstStyle/>
          <a:p>
            <a:fld id="{DD9223CF-0842-4B82-8343-2E96EB259E29}" type="slidenum">
              <a:rPr lang="en-US"/>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70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5B8336-4F4B-483C-8366-EB3110EC4CDF}"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B847F69-1FE2-4DF9-A603-56B5725BC6B0}"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B847F69-1FE2-4DF9-A603-56B5725BC6B0}"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B847F69-1FE2-4DF9-A603-56B5725BC6B0}"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B847F69-1FE2-4DF9-A603-56B5725BC6B0}"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B847F69-1FE2-4DF9-A603-56B5725BC6B0}"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B847F69-1FE2-4DF9-A603-56B5725BC6B0}"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B847F69-1FE2-4DF9-A603-56B5725BC6B0}"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7BC2F97-F048-4F87-8F5B-D2CDF34638FF}" type="datetimeFigureOut">
              <a:rPr lang="en-US"/>
              <a:pPr>
                <a:defRPr/>
              </a:pPr>
              <a:t>9/10/2013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18CF42-CB0F-4943-AFA2-2AA623389CC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701D0C-71B7-4EEF-A4E6-12FBD5A5436B}" type="datetimeFigureOut">
              <a:rPr lang="en-US"/>
              <a:pPr>
                <a:defRPr/>
              </a:pPr>
              <a:t>9/10/2013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28E47B-DE98-455A-ABF0-6B096DDC6E0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81589A-E34F-4FE7-A281-C79940407FB4}" type="datetimeFigureOut">
              <a:rPr lang="en-US"/>
              <a:pPr>
                <a:defRPr/>
              </a:pPr>
              <a:t>9/10/2013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36B7B6-B61A-4E7C-B48A-AFCAB4AC5B9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5ED021C-8691-443C-A37A-A4F18944BBD0}" type="datetimeFigureOut">
              <a:rPr lang="en-US"/>
              <a:pPr>
                <a:defRPr/>
              </a:pPr>
              <a:t>9/10/2013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126F94-E76C-4D4F-BD8A-EE237040419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53FA60F-D735-46E9-9820-292520073BC5}" type="datetimeFigureOut">
              <a:rPr lang="en-US"/>
              <a:pPr>
                <a:defRPr/>
              </a:pPr>
              <a:t>9/10/2013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3BFF50-BF8C-4169-B7E0-B1F607F9594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921911D-BC41-467F-81B7-26A550060757}" type="datetimeFigureOut">
              <a:rPr lang="en-US"/>
              <a:pPr>
                <a:defRPr/>
              </a:pPr>
              <a:t>9/10/2013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139B9A-92F8-46E4-B87C-04F92956F7F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EF3AEE7-71E8-4FC4-B81D-84F4E01EF48C}" type="datetimeFigureOut">
              <a:rPr lang="en-US"/>
              <a:pPr>
                <a:defRPr/>
              </a:pPr>
              <a:t>9/10/2013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7C70FC9-578A-484E-83D1-EF2F9C75996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91A52EE-52D9-4AF0-8193-158F1A862F27}" type="datetimeFigureOut">
              <a:rPr lang="en-US"/>
              <a:pPr>
                <a:defRPr/>
              </a:pPr>
              <a:t>9/10/2013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501C308-4FE7-4D59-9605-002407612D1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ACA3B6-BF42-408B-8B30-C3B816947FDB}" type="datetimeFigureOut">
              <a:rPr lang="en-US"/>
              <a:pPr>
                <a:defRPr/>
              </a:pPr>
              <a:t>9/10/2013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95740EB-C9F4-4115-AE5B-A82F305B2E6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7107E06-1325-4E3B-93F3-D726A54FCECA}" type="datetimeFigureOut">
              <a:rPr lang="en-US"/>
              <a:pPr>
                <a:defRPr/>
              </a:pPr>
              <a:t>9/10/2013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A95FC37-9AED-46C1-82A1-23FC9DA1A01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95B1C4-47A5-401B-BC29-E56B4C507418}" type="datetimeFigureOut">
              <a:rPr lang="en-US"/>
              <a:pPr>
                <a:defRPr/>
              </a:pPr>
              <a:t>9/10/2013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A9C91DD-0859-45F1-90DE-531D0204690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555C131-036C-4FFE-B6CE-0A1D5A51B6FC}" type="datetimeFigureOut">
              <a:rPr lang="en-US"/>
              <a:pPr>
                <a:defRPr/>
              </a:pPr>
              <a:t>9/10/2013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106CECE-C4DA-4EF0-B107-CDB78490A31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http://webinars.infohio.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jpeg"/><Relationship Id="rId4" Type="http://schemas.openxmlformats.org/officeDocument/2006/relationships/hyperlink" Target="http://www.infohio.org/toolkit"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www.infohio.org/ER/secure/EBSCO.asp" TargetMode="External"/><Relationship Id="rId7"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8" Type="http://schemas.openxmlformats.org/officeDocument/2006/relationships/hyperlink" Target="http://www.infohio.org/ER/secure/BookFlix.asp" TargetMode="External"/><Relationship Id="rId3" Type="http://schemas.openxmlformats.org/officeDocument/2006/relationships/image" Target="../media/image24.png"/><Relationship Id="rId7"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infohio.org/ER/secure/worldbook.asp" TargetMode="External"/><Relationship Id="rId5" Type="http://schemas.openxmlformats.org/officeDocument/2006/relationships/image" Target="../media/image28.png"/><Relationship Id="rId4" Type="http://schemas.openxmlformats.org/officeDocument/2006/relationships/hyperlink" Target="http://www.infohio.org/ER/secure/LearningExpress.asp" TargetMode="External"/><Relationship Id="rId9"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hyperlink" Target="http://www.infohio.org/ER/secure/BookFlix.asp"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infohio.org/index.php/news/268-curriculum-toolboxes-published"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5.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3505200"/>
            <a:ext cx="8077200" cy="2286000"/>
          </a:xfrm>
        </p:spPr>
        <p:txBody>
          <a:bodyPr rtlCol="0">
            <a:normAutofit/>
          </a:bodyPr>
          <a:lstStyle/>
          <a:p>
            <a:pPr eaLnBrk="1" fontAlgn="auto" hangingPunct="1">
              <a:spcAft>
                <a:spcPts val="0"/>
              </a:spcAft>
              <a:buFont typeface="Arial" pitchFamily="34" charset="0"/>
              <a:buNone/>
              <a:defRPr/>
            </a:pPr>
            <a:r>
              <a:rPr lang="en-US" b="1" dirty="0" smtClean="0">
                <a:solidFill>
                  <a:schemeClr val="tx1"/>
                </a:solidFill>
              </a:rPr>
              <a:t> 1:00 PM</a:t>
            </a:r>
          </a:p>
          <a:p>
            <a:pPr eaLnBrk="1" fontAlgn="auto" hangingPunct="1">
              <a:spcAft>
                <a:spcPts val="0"/>
              </a:spcAft>
              <a:buFont typeface="Arial" pitchFamily="34" charset="0"/>
              <a:buNone/>
              <a:defRPr/>
            </a:pPr>
            <a:endParaRPr lang="en-US" b="1" i="1" dirty="0" smtClean="0"/>
          </a:p>
          <a:p>
            <a:pPr eaLnBrk="1" fontAlgn="auto" hangingPunct="1">
              <a:spcAft>
                <a:spcPts val="0"/>
              </a:spcAft>
              <a:buFont typeface="Arial" pitchFamily="34" charset="0"/>
              <a:buNone/>
              <a:defRPr/>
            </a:pPr>
            <a:r>
              <a:rPr lang="en-US" sz="2000" dirty="0" smtClean="0">
                <a:solidFill>
                  <a:schemeClr val="tx1"/>
                </a:solidFill>
              </a:rPr>
              <a:t>Presented by Autumn Roper</a:t>
            </a:r>
          </a:p>
          <a:p>
            <a:pPr eaLnBrk="1" fontAlgn="auto" hangingPunct="1">
              <a:spcAft>
                <a:spcPts val="0"/>
              </a:spcAft>
              <a:buFont typeface="Arial" pitchFamily="34" charset="0"/>
              <a:buNone/>
              <a:defRPr/>
            </a:pPr>
            <a:r>
              <a:rPr lang="en-US" sz="2000" dirty="0" smtClean="0">
                <a:solidFill>
                  <a:schemeClr val="tx1"/>
                </a:solidFill>
              </a:rPr>
              <a:t>Northeast Ohio Management Information Network</a:t>
            </a:r>
          </a:p>
        </p:txBody>
      </p:sp>
      <p:sp>
        <p:nvSpPr>
          <p:cNvPr id="2051" name="Title 1"/>
          <p:cNvSpPr>
            <a:spLocks noGrp="1"/>
          </p:cNvSpPr>
          <p:nvPr>
            <p:ph type="ctrTitle"/>
          </p:nvPr>
        </p:nvSpPr>
        <p:spPr>
          <a:xfrm>
            <a:off x="685800" y="1524000"/>
            <a:ext cx="7772400" cy="2076450"/>
          </a:xfrm>
        </p:spPr>
        <p:txBody>
          <a:bodyPr/>
          <a:lstStyle/>
          <a:p>
            <a:pPr eaLnBrk="1" hangingPunct="1"/>
            <a:r>
              <a:rPr lang="en-US" sz="6600" b="1" dirty="0" smtClean="0">
                <a:solidFill>
                  <a:schemeClr val="accent2">
                    <a:lumMod val="75000"/>
                  </a:schemeClr>
                </a:solidFill>
                <a:effectLst>
                  <a:outerShdw blurRad="38100" dist="38100" dir="2700000" algn="tl">
                    <a:srgbClr val="000000">
                      <a:alpha val="43137"/>
                    </a:srgbClr>
                  </a:outerShdw>
                </a:effectLst>
              </a:rPr>
              <a:t>Library User Group</a:t>
            </a:r>
            <a:r>
              <a:rPr lang="en-US" sz="6000" b="1" dirty="0" smtClean="0"/>
              <a:t/>
            </a:r>
            <a:br>
              <a:rPr lang="en-US" sz="6000" b="1" dirty="0" smtClean="0"/>
            </a:br>
            <a:r>
              <a:rPr lang="en-US" sz="3600" b="1" dirty="0" smtClean="0"/>
              <a:t>September 10, 2013</a:t>
            </a:r>
          </a:p>
        </p:txBody>
      </p:sp>
      <p:pic>
        <p:nvPicPr>
          <p:cNvPr id="4" name="Picture 3" descr="neomin_logo.jpg"/>
          <p:cNvPicPr>
            <a:picLocks noChangeAspect="1"/>
          </p:cNvPicPr>
          <p:nvPr/>
        </p:nvPicPr>
        <p:blipFill>
          <a:blip r:embed="rId3" cstate="print"/>
          <a:stretch>
            <a:fillRect/>
          </a:stretch>
        </p:blipFill>
        <p:spPr>
          <a:xfrm>
            <a:off x="228600" y="6172200"/>
            <a:ext cx="1147097" cy="533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C:\Users\roper\AppData\Local\Microsoft\Windows\Temporary Internet Files\Content.IE5\KZELF35G\MP900439527[1].jpg"/>
          <p:cNvPicPr>
            <a:picLocks noChangeAspect="1" noChangeArrowheads="1"/>
          </p:cNvPicPr>
          <p:nvPr/>
        </p:nvPicPr>
        <p:blipFill>
          <a:blip r:embed="rId3" cstate="print">
            <a:lum bright="70000" contrast="-70000"/>
          </a:blip>
          <a:srcRect/>
          <a:stretch>
            <a:fillRect/>
          </a:stretch>
        </p:blipFill>
        <p:spPr bwMode="auto">
          <a:xfrm>
            <a:off x="4038600" y="0"/>
            <a:ext cx="5105400" cy="6802438"/>
          </a:xfrm>
          <a:prstGeom prst="rect">
            <a:avLst/>
          </a:prstGeom>
          <a:noFill/>
          <a:ln w="9525">
            <a:noFill/>
            <a:miter lim="800000"/>
            <a:headEnd/>
            <a:tailEnd/>
          </a:ln>
        </p:spPr>
      </p:pic>
      <p:sp>
        <p:nvSpPr>
          <p:cNvPr id="8195" name="Title 8"/>
          <p:cNvSpPr>
            <a:spLocks noGrp="1"/>
          </p:cNvSpPr>
          <p:nvPr>
            <p:ph type="title"/>
          </p:nvPr>
        </p:nvSpPr>
        <p:spPr/>
        <p:txBody>
          <a:bodyPr/>
          <a:lstStyle/>
          <a:p>
            <a:pPr eaLnBrk="1" hangingPunct="1"/>
            <a:r>
              <a:rPr lang="en-US" sz="4800" b="1" dirty="0" smtClean="0">
                <a:solidFill>
                  <a:schemeClr val="accent2">
                    <a:lumMod val="75000"/>
                  </a:schemeClr>
                </a:solidFill>
                <a:effectLst>
                  <a:outerShdw blurRad="38100" dist="38100" dir="2700000" algn="tl">
                    <a:srgbClr val="000000">
                      <a:alpha val="43137"/>
                    </a:srgbClr>
                  </a:outerShdw>
                </a:effectLst>
              </a:rPr>
              <a:t>Symphony SP3</a:t>
            </a:r>
          </a:p>
        </p:txBody>
      </p:sp>
      <p:sp>
        <p:nvSpPr>
          <p:cNvPr id="6" name="Content Placeholder 9"/>
          <p:cNvSpPr>
            <a:spLocks noGrp="1"/>
          </p:cNvSpPr>
          <p:nvPr>
            <p:ph idx="1"/>
          </p:nvPr>
        </p:nvSpPr>
        <p:spPr>
          <a:xfrm>
            <a:off x="457200" y="1600200"/>
            <a:ext cx="8153400" cy="4525963"/>
          </a:xfrm>
        </p:spPr>
        <p:txBody>
          <a:bodyPr/>
          <a:lstStyle/>
          <a:p>
            <a:r>
              <a:rPr lang="en-US" dirty="0" smtClean="0"/>
              <a:t>Log into Workflows, go to Help, Contents…</a:t>
            </a:r>
          </a:p>
          <a:p>
            <a:r>
              <a:rPr lang="en-US" dirty="0" smtClean="0"/>
              <a:t>Handbook updates after SP3:</a:t>
            </a:r>
          </a:p>
          <a:p>
            <a:pPr lvl="1"/>
            <a:r>
              <a:rPr lang="en-US" sz="2400" dirty="0" smtClean="0"/>
              <a:t>3.5, Online Help</a:t>
            </a:r>
          </a:p>
          <a:p>
            <a:pPr lvl="1"/>
            <a:r>
              <a:rPr lang="en-US" sz="2400" dirty="0" smtClean="0"/>
              <a:t>4.4, Modify User (tip sheet)</a:t>
            </a:r>
          </a:p>
          <a:p>
            <a:pPr lvl="1"/>
            <a:r>
              <a:rPr lang="en-US" sz="2400" dirty="0" smtClean="0"/>
              <a:t>7.2, User Claims Returned</a:t>
            </a:r>
          </a:p>
          <a:p>
            <a:pPr lvl="1"/>
            <a:r>
              <a:rPr lang="en-US" sz="2400" dirty="0" smtClean="0"/>
              <a:t>11.4, Remove Item</a:t>
            </a:r>
          </a:p>
          <a:p>
            <a:pPr lvl="1"/>
            <a:r>
              <a:rPr lang="en-US" sz="2400" dirty="0" smtClean="0"/>
              <a:t>12.6, Modify Title</a:t>
            </a:r>
          </a:p>
          <a:p>
            <a:pPr lvl="1"/>
            <a:r>
              <a:rPr lang="en-US" sz="2400" dirty="0" smtClean="0"/>
              <a:t>14.3b, Using Inventory Item Wizard (sound alerts)</a:t>
            </a:r>
          </a:p>
          <a:p>
            <a:pPr lvl="1">
              <a:buNone/>
            </a:pPr>
            <a:endParaRPr lang="en-US" dirty="0" smtClean="0"/>
          </a:p>
        </p:txBody>
      </p:sp>
      <p:pic>
        <p:nvPicPr>
          <p:cNvPr id="5" name="Picture 4" descr="neomin_logo.jpg"/>
          <p:cNvPicPr>
            <a:picLocks noChangeAspect="1"/>
          </p:cNvPicPr>
          <p:nvPr/>
        </p:nvPicPr>
        <p:blipFill>
          <a:blip r:embed="rId4" cstate="print"/>
          <a:stretch>
            <a:fillRect/>
          </a:stretch>
        </p:blipFill>
        <p:spPr>
          <a:xfrm>
            <a:off x="228600" y="6172200"/>
            <a:ext cx="1147097" cy="5334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C:\Users\roper\AppData\Local\Microsoft\Windows\Temporary Internet Files\Content.IE5\KZELF35G\MP900439527[1].jpg"/>
          <p:cNvPicPr>
            <a:picLocks noChangeAspect="1" noChangeArrowheads="1"/>
          </p:cNvPicPr>
          <p:nvPr/>
        </p:nvPicPr>
        <p:blipFill>
          <a:blip r:embed="rId3" cstate="print">
            <a:lum bright="70000" contrast="-70000"/>
          </a:blip>
          <a:srcRect/>
          <a:stretch>
            <a:fillRect/>
          </a:stretch>
        </p:blipFill>
        <p:spPr bwMode="auto">
          <a:xfrm>
            <a:off x="4038600" y="0"/>
            <a:ext cx="5105400" cy="6802438"/>
          </a:xfrm>
          <a:prstGeom prst="rect">
            <a:avLst/>
          </a:prstGeom>
          <a:noFill/>
          <a:ln w="9525">
            <a:noFill/>
            <a:miter lim="800000"/>
            <a:headEnd/>
            <a:tailEnd/>
          </a:ln>
        </p:spPr>
      </p:pic>
      <p:sp>
        <p:nvSpPr>
          <p:cNvPr id="8195" name="Title 8"/>
          <p:cNvSpPr>
            <a:spLocks noGrp="1"/>
          </p:cNvSpPr>
          <p:nvPr>
            <p:ph type="title"/>
          </p:nvPr>
        </p:nvSpPr>
        <p:spPr/>
        <p:txBody>
          <a:bodyPr/>
          <a:lstStyle/>
          <a:p>
            <a:pPr eaLnBrk="1" hangingPunct="1"/>
            <a:r>
              <a:rPr lang="en-US" sz="4800" b="1" dirty="0" smtClean="0">
                <a:solidFill>
                  <a:schemeClr val="accent2">
                    <a:lumMod val="75000"/>
                  </a:schemeClr>
                </a:solidFill>
                <a:effectLst>
                  <a:outerShdw blurRad="38100" dist="38100" dir="2700000" algn="tl">
                    <a:srgbClr val="000000">
                      <a:alpha val="43137"/>
                    </a:srgbClr>
                  </a:outerShdw>
                </a:effectLst>
              </a:rPr>
              <a:t>Attendance Module</a:t>
            </a:r>
          </a:p>
        </p:txBody>
      </p:sp>
      <p:sp>
        <p:nvSpPr>
          <p:cNvPr id="6" name="Content Placeholder 9"/>
          <p:cNvSpPr>
            <a:spLocks noGrp="1"/>
          </p:cNvSpPr>
          <p:nvPr>
            <p:ph idx="1"/>
          </p:nvPr>
        </p:nvSpPr>
        <p:spPr>
          <a:xfrm>
            <a:off x="457200" y="1600200"/>
            <a:ext cx="8153400" cy="4525963"/>
          </a:xfrm>
        </p:spPr>
        <p:txBody>
          <a:bodyPr/>
          <a:lstStyle/>
          <a:p>
            <a:r>
              <a:rPr lang="en-US" dirty="0" smtClean="0"/>
              <a:t>No longer supported by INFOhio</a:t>
            </a:r>
          </a:p>
          <a:p>
            <a:r>
              <a:rPr lang="en-US" dirty="0" smtClean="0"/>
              <a:t>Other options?</a:t>
            </a:r>
          </a:p>
          <a:p>
            <a:pPr lvl="1"/>
            <a:r>
              <a:rPr lang="en-US" dirty="0" smtClean="0"/>
              <a:t>Paula’s Google doc option </a:t>
            </a:r>
            <a:r>
              <a:rPr lang="en-US" dirty="0" smtClean="0"/>
              <a:t>(</a:t>
            </a:r>
            <a:r>
              <a:rPr lang="en-US" dirty="0" err="1" smtClean="0"/>
              <a:t>d</a:t>
            </a:r>
            <a:r>
              <a:rPr lang="en-US" dirty="0" err="1" smtClean="0"/>
              <a:t>emo’d</a:t>
            </a:r>
            <a:r>
              <a:rPr lang="en-US" dirty="0" smtClean="0"/>
              <a:t> </a:t>
            </a:r>
            <a:r>
              <a:rPr lang="en-US" dirty="0" smtClean="0"/>
              <a:t>last year)…</a:t>
            </a:r>
          </a:p>
          <a:p>
            <a:pPr lvl="1">
              <a:buNone/>
            </a:pPr>
            <a:endParaRPr lang="en-US" dirty="0" smtClean="0"/>
          </a:p>
        </p:txBody>
      </p:sp>
      <p:pic>
        <p:nvPicPr>
          <p:cNvPr id="5" name="Picture 4" descr="neomin_logo.jpg"/>
          <p:cNvPicPr>
            <a:picLocks noChangeAspect="1"/>
          </p:cNvPicPr>
          <p:nvPr/>
        </p:nvPicPr>
        <p:blipFill>
          <a:blip r:embed="rId4" cstate="print"/>
          <a:stretch>
            <a:fillRect/>
          </a:stretch>
        </p:blipFill>
        <p:spPr>
          <a:xfrm>
            <a:off x="228600" y="6172200"/>
            <a:ext cx="1147097" cy="5334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C:\Users\roper\AppData\Local\Microsoft\Windows\Temporary Internet Files\Content.IE5\KZELF35G\MP900439527[1].jpg"/>
          <p:cNvPicPr>
            <a:picLocks noChangeAspect="1" noChangeArrowheads="1"/>
          </p:cNvPicPr>
          <p:nvPr/>
        </p:nvPicPr>
        <p:blipFill>
          <a:blip r:embed="rId3" cstate="print">
            <a:lum bright="70000" contrast="-70000"/>
          </a:blip>
          <a:srcRect/>
          <a:stretch>
            <a:fillRect/>
          </a:stretch>
        </p:blipFill>
        <p:spPr bwMode="auto">
          <a:xfrm>
            <a:off x="4038600" y="0"/>
            <a:ext cx="5105400" cy="6802438"/>
          </a:xfrm>
          <a:prstGeom prst="rect">
            <a:avLst/>
          </a:prstGeom>
          <a:noFill/>
          <a:ln w="9525">
            <a:noFill/>
            <a:miter lim="800000"/>
            <a:headEnd/>
            <a:tailEnd/>
          </a:ln>
        </p:spPr>
      </p:pic>
      <p:sp>
        <p:nvSpPr>
          <p:cNvPr id="8195" name="Title 8"/>
          <p:cNvSpPr>
            <a:spLocks noGrp="1"/>
          </p:cNvSpPr>
          <p:nvPr>
            <p:ph type="title"/>
          </p:nvPr>
        </p:nvSpPr>
        <p:spPr/>
        <p:txBody>
          <a:bodyPr/>
          <a:lstStyle/>
          <a:p>
            <a:pPr eaLnBrk="1" hangingPunct="1"/>
            <a:r>
              <a:rPr lang="en-US" sz="4800" b="1" dirty="0" err="1" smtClean="0">
                <a:solidFill>
                  <a:schemeClr val="accent2">
                    <a:lumMod val="75000"/>
                  </a:schemeClr>
                </a:solidFill>
                <a:effectLst>
                  <a:outerShdw blurRad="38100" dist="38100" dir="2700000" algn="tl">
                    <a:srgbClr val="000000">
                      <a:alpha val="43137"/>
                    </a:srgbClr>
                  </a:outerShdw>
                </a:effectLst>
              </a:rPr>
              <a:t>Mitinet</a:t>
            </a:r>
            <a:r>
              <a:rPr lang="en-US" sz="4800" b="1" dirty="0" smtClean="0">
                <a:solidFill>
                  <a:schemeClr val="accent2">
                    <a:lumMod val="75000"/>
                  </a:schemeClr>
                </a:solidFill>
                <a:effectLst>
                  <a:outerShdw blurRad="38100" dist="38100" dir="2700000" algn="tl">
                    <a:srgbClr val="000000">
                      <a:alpha val="43137"/>
                    </a:srgbClr>
                  </a:outerShdw>
                </a:effectLst>
              </a:rPr>
              <a:t> </a:t>
            </a:r>
            <a:r>
              <a:rPr lang="en-US" sz="4800" b="1" dirty="0" err="1" smtClean="0">
                <a:solidFill>
                  <a:schemeClr val="accent2">
                    <a:lumMod val="75000"/>
                  </a:schemeClr>
                </a:solidFill>
                <a:effectLst>
                  <a:outerShdw blurRad="38100" dist="38100" dir="2700000" algn="tl">
                    <a:srgbClr val="000000">
                      <a:alpha val="43137"/>
                    </a:srgbClr>
                  </a:outerShdw>
                </a:effectLst>
              </a:rPr>
              <a:t>Lexile</a:t>
            </a:r>
            <a:r>
              <a:rPr lang="en-US" sz="4800" b="1" dirty="0" smtClean="0">
                <a:solidFill>
                  <a:schemeClr val="accent2">
                    <a:lumMod val="75000"/>
                  </a:schemeClr>
                </a:solidFill>
                <a:effectLst>
                  <a:outerShdw blurRad="38100" dist="38100" dir="2700000" algn="tl">
                    <a:srgbClr val="000000">
                      <a:alpha val="43137"/>
                    </a:srgbClr>
                  </a:outerShdw>
                </a:effectLst>
              </a:rPr>
              <a:t> Project</a:t>
            </a:r>
          </a:p>
        </p:txBody>
      </p:sp>
      <p:sp>
        <p:nvSpPr>
          <p:cNvPr id="6" name="Content Placeholder 9"/>
          <p:cNvSpPr>
            <a:spLocks noGrp="1"/>
          </p:cNvSpPr>
          <p:nvPr>
            <p:ph idx="1"/>
          </p:nvPr>
        </p:nvSpPr>
        <p:spPr>
          <a:xfrm>
            <a:off x="457200" y="1600200"/>
            <a:ext cx="8153400" cy="4525963"/>
          </a:xfrm>
        </p:spPr>
        <p:txBody>
          <a:bodyPr/>
          <a:lstStyle/>
          <a:p>
            <a:r>
              <a:rPr lang="en-US" dirty="0" smtClean="0"/>
              <a:t>Update</a:t>
            </a:r>
          </a:p>
        </p:txBody>
      </p:sp>
      <p:pic>
        <p:nvPicPr>
          <p:cNvPr id="5" name="Picture 4" descr="neomin_logo.jpg"/>
          <p:cNvPicPr>
            <a:picLocks noChangeAspect="1"/>
          </p:cNvPicPr>
          <p:nvPr/>
        </p:nvPicPr>
        <p:blipFill>
          <a:blip r:embed="rId4" cstate="print"/>
          <a:stretch>
            <a:fillRect/>
          </a:stretch>
        </p:blipFill>
        <p:spPr>
          <a:xfrm>
            <a:off x="228600" y="6172200"/>
            <a:ext cx="1147097" cy="5334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533400" y="609600"/>
            <a:ext cx="8153400" cy="990600"/>
          </a:xfrm>
        </p:spPr>
        <p:txBody>
          <a:bodyPr/>
          <a:lstStyle/>
          <a:p>
            <a:r>
              <a:rPr lang="en-US" sz="4800" b="1" dirty="0" smtClean="0">
                <a:solidFill>
                  <a:schemeClr val="accent2">
                    <a:lumMod val="75000"/>
                  </a:schemeClr>
                </a:solidFill>
                <a:effectLst>
                  <a:outerShdw blurRad="38100" dist="38100" dir="2700000" algn="tl">
                    <a:srgbClr val="000000">
                      <a:alpha val="43137"/>
                    </a:srgbClr>
                  </a:outerShdw>
                </a:effectLst>
              </a:rPr>
              <a:t>Professional Development</a:t>
            </a:r>
          </a:p>
        </p:txBody>
      </p:sp>
      <p:pic>
        <p:nvPicPr>
          <p:cNvPr id="4" name="Picture 3" descr="Fotolia_37529847_L.jpg"/>
          <p:cNvPicPr>
            <a:picLocks noChangeAspect="1"/>
          </p:cNvPicPr>
          <p:nvPr/>
        </p:nvPicPr>
        <p:blipFill>
          <a:blip r:embed="rId2" cstate="print"/>
          <a:stretch>
            <a:fillRect/>
          </a:stretch>
        </p:blipFill>
        <p:spPr>
          <a:xfrm>
            <a:off x="2133600" y="1981200"/>
            <a:ext cx="4908804" cy="3682156"/>
          </a:xfrm>
          <a:prstGeom prst="rect">
            <a:avLst/>
          </a:prstGeom>
          <a:ln>
            <a:noFill/>
          </a:ln>
          <a:effectLst>
            <a:softEdge rad="112500"/>
          </a:effectLst>
        </p:spPr>
      </p:pic>
      <p:pic>
        <p:nvPicPr>
          <p:cNvPr id="5" name="Picture 4" descr="neomin_logo.jpg"/>
          <p:cNvPicPr>
            <a:picLocks noChangeAspect="1"/>
          </p:cNvPicPr>
          <p:nvPr/>
        </p:nvPicPr>
        <p:blipFill>
          <a:blip r:embed="rId3" cstate="print"/>
          <a:stretch>
            <a:fillRect/>
          </a:stretch>
        </p:blipFill>
        <p:spPr>
          <a:xfrm>
            <a:off x="228600" y="6172200"/>
            <a:ext cx="1147097" cy="5334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p:cNvSpPr>
          <p:nvPr>
            <p:ph type="title"/>
          </p:nvPr>
        </p:nvSpPr>
        <p:spPr>
          <a:xfrm>
            <a:off x="228600" y="0"/>
            <a:ext cx="8153400" cy="1143000"/>
          </a:xfrm>
        </p:spPr>
        <p:txBody>
          <a:bodyPr/>
          <a:lstStyle/>
          <a:p>
            <a:r>
              <a:rPr lang="en-US" sz="4800" b="1" dirty="0" smtClean="0">
                <a:solidFill>
                  <a:schemeClr val="accent2">
                    <a:lumMod val="75000"/>
                  </a:schemeClr>
                </a:solidFill>
                <a:effectLst>
                  <a:outerShdw blurRad="38100" dist="38100" dir="2700000" algn="tl">
                    <a:srgbClr val="000000">
                      <a:alpha val="43137"/>
                    </a:srgbClr>
                  </a:outerShdw>
                </a:effectLst>
              </a:rPr>
              <a:t>Webinars</a:t>
            </a:r>
          </a:p>
        </p:txBody>
      </p:sp>
      <p:pic>
        <p:nvPicPr>
          <p:cNvPr id="54275" name="Picture 2"/>
          <p:cNvPicPr>
            <a:picLocks noChangeAspect="1" noChangeArrowheads="1"/>
          </p:cNvPicPr>
          <p:nvPr/>
        </p:nvPicPr>
        <p:blipFill>
          <a:blip r:embed="rId3" cstate="print"/>
          <a:srcRect/>
          <a:stretch>
            <a:fillRect/>
          </a:stretch>
        </p:blipFill>
        <p:spPr bwMode="auto">
          <a:xfrm>
            <a:off x="1676400" y="1219200"/>
            <a:ext cx="6743700" cy="5353050"/>
          </a:xfrm>
          <a:prstGeom prst="rect">
            <a:avLst/>
          </a:prstGeom>
          <a:noFill/>
          <a:ln w="9525">
            <a:solidFill>
              <a:schemeClr val="bg2"/>
            </a:solidFill>
            <a:miter lim="800000"/>
            <a:headEnd/>
            <a:tailEnd/>
          </a:ln>
        </p:spPr>
      </p:pic>
      <p:sp>
        <p:nvSpPr>
          <p:cNvPr id="8" name="Rounded Rectangle 7"/>
          <p:cNvSpPr>
            <a:spLocks noChangeArrowheads="1"/>
          </p:cNvSpPr>
          <p:nvPr/>
        </p:nvSpPr>
        <p:spPr bwMode="auto">
          <a:xfrm>
            <a:off x="457200" y="2133600"/>
            <a:ext cx="1295400" cy="762000"/>
          </a:xfrm>
          <a:prstGeom prst="roundRect">
            <a:avLst>
              <a:gd name="adj" fmla="val 16667"/>
            </a:avLst>
          </a:prstGeom>
          <a:gradFill rotWithShape="1">
            <a:gsLst>
              <a:gs pos="0">
                <a:srgbClr val="FFBD88"/>
              </a:gs>
              <a:gs pos="35001">
                <a:srgbClr val="FFD0AC"/>
              </a:gs>
              <a:gs pos="100000">
                <a:srgbClr val="FFEBDD"/>
              </a:gs>
            </a:gsLst>
            <a:lin ang="16200000" scaled="1"/>
          </a:gradFill>
          <a:ln w="9525">
            <a:solidFill>
              <a:srgbClr val="E68727"/>
            </a:solidFill>
            <a:round/>
            <a:headEnd/>
            <a:tailEnd/>
          </a:ln>
          <a:effectLst>
            <a:outerShdw blurRad="63500" dist="20000" dir="5400000" rotWithShape="0">
              <a:srgbClr val="000000">
                <a:alpha val="37999"/>
              </a:srgbClr>
            </a:outerShdw>
          </a:effectLst>
        </p:spPr>
        <p:txBody>
          <a:bodyPr anchor="ctr"/>
          <a:lstStyle/>
          <a:p>
            <a:pPr algn="ctr">
              <a:defRPr/>
            </a:pPr>
            <a:r>
              <a:rPr lang="en-US" dirty="0">
                <a:solidFill>
                  <a:schemeClr val="dk1"/>
                </a:solidFill>
                <a:latin typeface="+mn-lt"/>
                <a:ea typeface="+mn-ea"/>
                <a:cs typeface="ＭＳ Ｐゴシック" charset="0"/>
              </a:rPr>
              <a:t>Search for a topic</a:t>
            </a:r>
          </a:p>
        </p:txBody>
      </p:sp>
      <p:sp>
        <p:nvSpPr>
          <p:cNvPr id="9" name="Rounded Rectangle 8"/>
          <p:cNvSpPr>
            <a:spLocks noChangeArrowheads="1"/>
          </p:cNvSpPr>
          <p:nvPr/>
        </p:nvSpPr>
        <p:spPr bwMode="auto">
          <a:xfrm>
            <a:off x="152400" y="5867400"/>
            <a:ext cx="1600200" cy="762000"/>
          </a:xfrm>
          <a:prstGeom prst="roundRect">
            <a:avLst>
              <a:gd name="adj" fmla="val 16667"/>
            </a:avLst>
          </a:prstGeom>
          <a:gradFill rotWithShape="1">
            <a:gsLst>
              <a:gs pos="0">
                <a:srgbClr val="FFBD88"/>
              </a:gs>
              <a:gs pos="35001">
                <a:srgbClr val="FFD0AC"/>
              </a:gs>
              <a:gs pos="100000">
                <a:srgbClr val="FFEBDD"/>
              </a:gs>
            </a:gsLst>
            <a:lin ang="16200000" scaled="1"/>
          </a:gradFill>
          <a:ln w="9525">
            <a:solidFill>
              <a:srgbClr val="E68727"/>
            </a:solidFill>
            <a:round/>
            <a:headEnd/>
            <a:tailEnd/>
          </a:ln>
          <a:effectLst>
            <a:outerShdw blurRad="63500" dist="20000" dir="5400000" rotWithShape="0">
              <a:srgbClr val="000000">
                <a:alpha val="37999"/>
              </a:srgbClr>
            </a:outerShdw>
          </a:effectLst>
        </p:spPr>
        <p:txBody>
          <a:bodyPr anchor="ctr"/>
          <a:lstStyle/>
          <a:p>
            <a:pPr algn="ctr">
              <a:defRPr/>
            </a:pPr>
            <a:r>
              <a:rPr lang="en-US" dirty="0">
                <a:solidFill>
                  <a:schemeClr val="dk1"/>
                </a:solidFill>
                <a:latin typeface="+mn-lt"/>
                <a:ea typeface="+mn-ea"/>
                <a:cs typeface="ＭＳ Ｐゴシック" charset="0"/>
              </a:rPr>
              <a:t>Archived webinars</a:t>
            </a:r>
          </a:p>
        </p:txBody>
      </p:sp>
      <p:sp>
        <p:nvSpPr>
          <p:cNvPr id="10" name="Rounded Rectangle 9"/>
          <p:cNvSpPr>
            <a:spLocks noChangeArrowheads="1"/>
          </p:cNvSpPr>
          <p:nvPr/>
        </p:nvSpPr>
        <p:spPr bwMode="auto">
          <a:xfrm>
            <a:off x="7467600" y="3048000"/>
            <a:ext cx="1295400" cy="1066800"/>
          </a:xfrm>
          <a:prstGeom prst="roundRect">
            <a:avLst>
              <a:gd name="adj" fmla="val 16667"/>
            </a:avLst>
          </a:prstGeom>
          <a:gradFill rotWithShape="1">
            <a:gsLst>
              <a:gs pos="0">
                <a:srgbClr val="FFBD88"/>
              </a:gs>
              <a:gs pos="35001">
                <a:srgbClr val="FFD0AC"/>
              </a:gs>
              <a:gs pos="100000">
                <a:srgbClr val="FFEBDD"/>
              </a:gs>
            </a:gsLst>
            <a:lin ang="16200000" scaled="1"/>
          </a:gradFill>
          <a:ln w="9525">
            <a:solidFill>
              <a:srgbClr val="E68727"/>
            </a:solidFill>
            <a:round/>
            <a:headEnd/>
            <a:tailEnd/>
          </a:ln>
          <a:effectLst>
            <a:outerShdw blurRad="63500" dist="20000" dir="5400000" rotWithShape="0">
              <a:srgbClr val="000000">
                <a:alpha val="37999"/>
              </a:srgbClr>
            </a:outerShdw>
          </a:effectLst>
        </p:spPr>
        <p:txBody>
          <a:bodyPr anchor="ctr"/>
          <a:lstStyle/>
          <a:p>
            <a:pPr algn="ctr">
              <a:defRPr/>
            </a:pPr>
            <a:r>
              <a:rPr lang="en-US" dirty="0" smtClean="0">
                <a:solidFill>
                  <a:srgbClr val="000000"/>
                </a:solidFill>
              </a:rPr>
              <a:t>What’</a:t>
            </a:r>
            <a:r>
              <a:rPr lang="en-US" altLang="ja-JP" dirty="0" smtClean="0">
                <a:solidFill>
                  <a:srgbClr val="000000"/>
                </a:solidFill>
              </a:rPr>
              <a:t>s </a:t>
            </a:r>
            <a:r>
              <a:rPr lang="en-US" altLang="ja-JP" dirty="0">
                <a:solidFill>
                  <a:srgbClr val="000000"/>
                </a:solidFill>
              </a:rPr>
              <a:t>coming next</a:t>
            </a:r>
            <a:endParaRPr lang="en-US" dirty="0">
              <a:solidFill>
                <a:srgbClr val="000000"/>
              </a:solidFill>
            </a:endParaRPr>
          </a:p>
        </p:txBody>
      </p:sp>
      <p:sp>
        <p:nvSpPr>
          <p:cNvPr id="11" name="Rounded Rectangle 10"/>
          <p:cNvSpPr>
            <a:spLocks noChangeArrowheads="1"/>
          </p:cNvSpPr>
          <p:nvPr/>
        </p:nvSpPr>
        <p:spPr bwMode="auto">
          <a:xfrm>
            <a:off x="6477000" y="228600"/>
            <a:ext cx="2209800" cy="914400"/>
          </a:xfrm>
          <a:prstGeom prst="roundRect">
            <a:avLst>
              <a:gd name="adj" fmla="val 16667"/>
            </a:avLst>
          </a:prstGeom>
          <a:gradFill rotWithShape="1">
            <a:gsLst>
              <a:gs pos="0">
                <a:srgbClr val="FFBD88"/>
              </a:gs>
              <a:gs pos="35001">
                <a:srgbClr val="FFD0AC"/>
              </a:gs>
              <a:gs pos="100000">
                <a:srgbClr val="FFEBDD"/>
              </a:gs>
            </a:gsLst>
            <a:lin ang="16200000" scaled="1"/>
          </a:gradFill>
          <a:ln w="9525">
            <a:solidFill>
              <a:srgbClr val="E68727"/>
            </a:solidFill>
            <a:round/>
            <a:headEnd/>
            <a:tailEnd/>
          </a:ln>
          <a:effectLst>
            <a:outerShdw blurRad="63500" dist="20000" dir="5400000" rotWithShape="0">
              <a:srgbClr val="000000">
                <a:alpha val="37999"/>
              </a:srgbClr>
            </a:outerShdw>
          </a:effectLst>
        </p:spPr>
        <p:txBody>
          <a:bodyPr anchor="ctr"/>
          <a:lstStyle/>
          <a:p>
            <a:pPr algn="ctr">
              <a:defRPr/>
            </a:pPr>
            <a:r>
              <a:rPr lang="en-US" dirty="0">
                <a:solidFill>
                  <a:schemeClr val="dk1"/>
                </a:solidFill>
                <a:latin typeface="+mn-lt"/>
                <a:ea typeface="+mn-ea"/>
                <a:cs typeface="ＭＳ Ｐゴシック" charset="0"/>
              </a:rPr>
              <a:t>CEUs available, even archived ones.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533400" y="609600"/>
            <a:ext cx="8153400" cy="762000"/>
          </a:xfrm>
        </p:spPr>
        <p:txBody>
          <a:bodyPr/>
          <a:lstStyle/>
          <a:p>
            <a:r>
              <a:rPr lang="en-US" dirty="0" smtClean="0">
                <a:ea typeface="ＭＳ Ｐゴシック" pitchFamily="34" charset="-128"/>
              </a:rPr>
              <a:t>2</a:t>
            </a:r>
            <a:r>
              <a:rPr lang="en-US" baseline="30000" dirty="0" smtClean="0">
                <a:ea typeface="ＭＳ Ｐゴシック" pitchFamily="34" charset="-128"/>
              </a:rPr>
              <a:t>nd</a:t>
            </a:r>
            <a:r>
              <a:rPr lang="en-US" dirty="0" smtClean="0">
                <a:ea typeface="ＭＳ Ｐゴシック" pitchFamily="34" charset="-128"/>
              </a:rPr>
              <a:t> Annual Online Boot Camp</a:t>
            </a:r>
            <a:br>
              <a:rPr lang="en-US" dirty="0" smtClean="0">
                <a:ea typeface="ＭＳ Ｐゴシック" pitchFamily="34" charset="-128"/>
              </a:rPr>
            </a:br>
            <a:endParaRPr lang="en-US" dirty="0" smtClean="0">
              <a:ea typeface="ＭＳ Ｐゴシック" pitchFamily="34" charset="-128"/>
            </a:endParaRPr>
          </a:p>
        </p:txBody>
      </p:sp>
      <p:sp>
        <p:nvSpPr>
          <p:cNvPr id="68611" name="Content Placeholder 2"/>
          <p:cNvSpPr>
            <a:spLocks noGrp="1"/>
          </p:cNvSpPr>
          <p:nvPr>
            <p:ph idx="1"/>
          </p:nvPr>
        </p:nvSpPr>
        <p:spPr>
          <a:xfrm>
            <a:off x="381000" y="1447800"/>
            <a:ext cx="8534400" cy="2971800"/>
          </a:xfrm>
        </p:spPr>
        <p:txBody>
          <a:bodyPr/>
          <a:lstStyle/>
          <a:p>
            <a:r>
              <a:rPr lang="en-US" sz="2400" dirty="0" smtClean="0">
                <a:ea typeface="ＭＳ Ｐゴシック" pitchFamily="34" charset="-128"/>
              </a:rPr>
              <a:t>Keynote Speaker: Gwyneth Jones, the Daring Librarian.</a:t>
            </a:r>
          </a:p>
          <a:p>
            <a:r>
              <a:rPr lang="en-US" sz="2400" dirty="0" smtClean="0">
                <a:ea typeface="ＭＳ Ｐゴシック" pitchFamily="34" charset="-128"/>
              </a:rPr>
              <a:t>Using Pinterest</a:t>
            </a:r>
          </a:p>
          <a:p>
            <a:r>
              <a:rPr lang="en-US" sz="2400" dirty="0" smtClean="0"/>
              <a:t>Tools and Resources for College and Career Readiness </a:t>
            </a:r>
          </a:p>
          <a:p>
            <a:r>
              <a:rPr lang="en-US" sz="2400" dirty="0" smtClean="0"/>
              <a:t>Common Core Instructional Shifts for English Language Arts/Literacy,  Marcia Barnhart</a:t>
            </a:r>
          </a:p>
          <a:p>
            <a:r>
              <a:rPr lang="en-US" sz="2400" dirty="0" smtClean="0"/>
              <a:t>AASL’s Lesson Plan Database</a:t>
            </a:r>
          </a:p>
          <a:p>
            <a:r>
              <a:rPr lang="en-US" sz="2400" dirty="0" smtClean="0"/>
              <a:t>The Art of Judging Text Complexity and Selecting Resources </a:t>
            </a:r>
          </a:p>
          <a:p>
            <a:r>
              <a:rPr lang="en-US" sz="2400" dirty="0" smtClean="0"/>
              <a:t>Work the Knots Out of Your Presentations</a:t>
            </a:r>
          </a:p>
          <a:p>
            <a:r>
              <a:rPr lang="en-US" sz="2400" dirty="0" smtClean="0"/>
              <a:t>Curating with Symbaloo</a:t>
            </a:r>
          </a:p>
          <a:p>
            <a:r>
              <a:rPr lang="en-US" sz="2400" dirty="0" smtClean="0"/>
              <a:t>Fun Ways to Get Students and Teachers to</a:t>
            </a:r>
            <a:br>
              <a:rPr lang="en-US" sz="2400" dirty="0" smtClean="0"/>
            </a:br>
            <a:r>
              <a:rPr lang="en-US" sz="2400" dirty="0" smtClean="0"/>
              <a:t>Love the Library</a:t>
            </a:r>
            <a:endParaRPr lang="en-US" sz="2400" dirty="0" smtClean="0">
              <a:ea typeface="ＭＳ Ｐゴシック" pitchFamily="34" charset="-128"/>
            </a:endParaRPr>
          </a:p>
          <a:p>
            <a:pPr>
              <a:buNone/>
            </a:pPr>
            <a:endParaRPr lang="en-US" dirty="0" smtClean="0">
              <a:ea typeface="ＭＳ Ｐゴシック" pitchFamily="34" charset="-128"/>
            </a:endParaRPr>
          </a:p>
        </p:txBody>
      </p:sp>
      <p:sp>
        <p:nvSpPr>
          <p:cNvPr id="68613" name="Slide Number Placeholder 4"/>
          <p:cNvSpPr>
            <a:spLocks noGrp="1"/>
          </p:cNvSpPr>
          <p:nvPr>
            <p:ph type="sldNum" sz="quarter" idx="4294967295"/>
          </p:nvPr>
        </p:nvSpPr>
        <p:spPr bwMode="auto">
          <a:xfrm>
            <a:off x="6858000" y="6248400"/>
            <a:ext cx="1905000" cy="457200"/>
          </a:xfrm>
          <a:prstGeom prst="rect">
            <a:avLst/>
          </a:prstGeom>
          <a:noFill/>
          <a:ln>
            <a:miter lim="800000"/>
            <a:headEnd/>
            <a:tailEnd/>
          </a:ln>
        </p:spPr>
        <p:txBody>
          <a:bodyPr/>
          <a:lstStyle/>
          <a:p>
            <a:fld id="{81F7FEB8-345C-4526-B027-CA13A175E75A}" type="slidenum">
              <a:rPr lang="en-US"/>
              <a:pPr/>
              <a:t>15</a:t>
            </a:fld>
            <a:endParaRPr lang="en-US"/>
          </a:p>
        </p:txBody>
      </p:sp>
      <p:pic>
        <p:nvPicPr>
          <p:cNvPr id="1027" name="Picture 3" descr="C:\Users\juanita\AppData\Local\Microsoft\Windows\Temporary Internet Files\Content.IE5\QNF8U41B\MP900448334[1].jpg"/>
          <p:cNvPicPr>
            <a:picLocks noChangeAspect="1" noChangeArrowheads="1"/>
          </p:cNvPicPr>
          <p:nvPr/>
        </p:nvPicPr>
        <p:blipFill>
          <a:blip r:embed="rId3" cstate="print"/>
          <a:srcRect/>
          <a:stretch>
            <a:fillRect/>
          </a:stretch>
        </p:blipFill>
        <p:spPr bwMode="auto">
          <a:xfrm>
            <a:off x="7543801" y="4453452"/>
            <a:ext cx="1600200" cy="240454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04800" y="228600"/>
            <a:ext cx="8648339" cy="646798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descr="C:\Users\roper\AppData\Local\Microsoft\Windows\Temporary Internet Files\Content.IE5\Z9RC2KIG\MP900446998[1].jpg"/>
          <p:cNvPicPr>
            <a:picLocks noChangeAspect="1" noChangeArrowheads="1"/>
          </p:cNvPicPr>
          <p:nvPr/>
        </p:nvPicPr>
        <p:blipFill>
          <a:blip r:embed="rId3" cstate="print">
            <a:lum bright="70000" contrast="-70000"/>
          </a:blip>
          <a:srcRect/>
          <a:stretch>
            <a:fillRect/>
          </a:stretch>
        </p:blipFill>
        <p:spPr bwMode="auto">
          <a:xfrm>
            <a:off x="0" y="0"/>
            <a:ext cx="9137650" cy="6096000"/>
          </a:xfrm>
          <a:prstGeom prst="rect">
            <a:avLst/>
          </a:prstGeom>
          <a:noFill/>
          <a:ln w="9525">
            <a:noFill/>
            <a:miter lim="800000"/>
            <a:headEnd/>
            <a:tailEnd/>
          </a:ln>
        </p:spPr>
      </p:pic>
      <p:sp>
        <p:nvSpPr>
          <p:cNvPr id="40963" name="Title 1"/>
          <p:cNvSpPr>
            <a:spLocks noGrp="1"/>
          </p:cNvSpPr>
          <p:nvPr>
            <p:ph type="ctrTitle"/>
          </p:nvPr>
        </p:nvSpPr>
        <p:spPr>
          <a:xfrm>
            <a:off x="685800" y="2362200"/>
            <a:ext cx="7772400" cy="1470025"/>
          </a:xfrm>
        </p:spPr>
        <p:txBody>
          <a:bodyPr/>
          <a:lstStyle/>
          <a:p>
            <a:pPr eaLnBrk="1" hangingPunct="1"/>
            <a:r>
              <a:rPr lang="en-US" sz="4800" b="1" dirty="0" smtClean="0"/>
              <a:t>Remember:</a:t>
            </a:r>
            <a:br>
              <a:rPr lang="en-US" sz="4800" b="1" dirty="0" smtClean="0"/>
            </a:br>
            <a:r>
              <a:rPr lang="en-US" sz="4800" b="1" dirty="0" smtClean="0">
                <a:solidFill>
                  <a:srgbClr val="FF0000"/>
                </a:solidFill>
              </a:rPr>
              <a:t>You can watch recorded webinars!</a:t>
            </a:r>
          </a:p>
        </p:txBody>
      </p:sp>
      <p:sp>
        <p:nvSpPr>
          <p:cNvPr id="4" name="Rounded Rectangular Callout 3"/>
          <p:cNvSpPr/>
          <p:nvPr/>
        </p:nvSpPr>
        <p:spPr>
          <a:xfrm>
            <a:off x="1447800" y="4800600"/>
            <a:ext cx="6400800" cy="1143000"/>
          </a:xfrm>
          <a:prstGeom prst="wedgeRoundRectCallout">
            <a:avLst>
              <a:gd name="adj1" fmla="val -21184"/>
              <a:gd name="adj2" fmla="val 50119"/>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i="1" dirty="0" smtClean="0"/>
              <a:t>Yes, you can still get credit for them.</a:t>
            </a:r>
          </a:p>
          <a:p>
            <a:pPr algn="ctr"/>
            <a:r>
              <a:rPr lang="en-US" sz="3200" b="1" dirty="0" smtClean="0">
                <a:hlinkClick r:id="rId4"/>
              </a:rPr>
              <a:t>http://webinars.infohio.org</a:t>
            </a:r>
            <a:r>
              <a:rPr lang="en-US" sz="3200" b="1" dirty="0" smtClean="0"/>
              <a:t> </a:t>
            </a:r>
          </a:p>
          <a:p>
            <a:pPr algn="ctr"/>
            <a:endParaRPr lang="en-US" dirty="0"/>
          </a:p>
        </p:txBody>
      </p:sp>
      <p:pic>
        <p:nvPicPr>
          <p:cNvPr id="5" name="Picture 4" descr="neomin_logo.jpg"/>
          <p:cNvPicPr>
            <a:picLocks noChangeAspect="1"/>
          </p:cNvPicPr>
          <p:nvPr/>
        </p:nvPicPr>
        <p:blipFill>
          <a:blip r:embed="rId5" cstate="print"/>
          <a:stretch>
            <a:fillRect/>
          </a:stretch>
        </p:blipFill>
        <p:spPr>
          <a:xfrm>
            <a:off x="228600" y="6172200"/>
            <a:ext cx="1147097" cy="5334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828800" y="274638"/>
            <a:ext cx="6858000" cy="1143000"/>
          </a:xfrm>
        </p:spPr>
        <p:txBody>
          <a:bodyPr/>
          <a:lstStyle/>
          <a:p>
            <a:pPr lvl="0" algn="l" eaLnBrk="1" hangingPunct="1"/>
            <a:r>
              <a:rPr lang="en-US" sz="5400" b="1" dirty="0" smtClean="0">
                <a:effectLst>
                  <a:outerShdw blurRad="38100" dist="38100" dir="2700000" algn="tl">
                    <a:srgbClr val="000000">
                      <a:alpha val="43137"/>
                    </a:srgbClr>
                  </a:outerShdw>
                </a:effectLst>
              </a:rPr>
              <a:t/>
            </a:r>
            <a:br>
              <a:rPr lang="en-US" sz="5400" b="1" dirty="0" smtClean="0">
                <a:effectLst>
                  <a:outerShdw blurRad="38100" dist="38100" dir="2700000" algn="tl">
                    <a:srgbClr val="000000">
                      <a:alpha val="43137"/>
                    </a:srgbClr>
                  </a:outerShdw>
                </a:effectLst>
              </a:rPr>
            </a:br>
            <a:r>
              <a:rPr lang="en-US" sz="5400" b="1" dirty="0" smtClean="0">
                <a:solidFill>
                  <a:schemeClr val="accent2">
                    <a:lumMod val="75000"/>
                  </a:schemeClr>
                </a:solidFill>
                <a:effectLst>
                  <a:outerShdw blurRad="38100" dist="38100" dir="2700000" algn="tl">
                    <a:srgbClr val="000000">
                      <a:alpha val="43137"/>
                    </a:srgbClr>
                  </a:outerShdw>
                </a:effectLst>
              </a:rPr>
              <a:t> Electronic Resources </a:t>
            </a:r>
            <a:r>
              <a:rPr lang="en-US" sz="5400" b="1" dirty="0" smtClean="0">
                <a:solidFill>
                  <a:srgbClr val="FF0000"/>
                </a:solidFill>
              </a:rPr>
              <a:t/>
            </a:r>
            <a:br>
              <a:rPr lang="en-US" sz="5400" b="1" dirty="0" smtClean="0">
                <a:solidFill>
                  <a:srgbClr val="FF0000"/>
                </a:solidFill>
              </a:rPr>
            </a:br>
            <a:endParaRPr lang="en-US" sz="5400" b="1" dirty="0" smtClean="0"/>
          </a:p>
        </p:txBody>
      </p:sp>
      <p:sp>
        <p:nvSpPr>
          <p:cNvPr id="6" name="Content Placeholder 5"/>
          <p:cNvSpPr>
            <a:spLocks noGrp="1"/>
          </p:cNvSpPr>
          <p:nvPr>
            <p:ph idx="1"/>
          </p:nvPr>
        </p:nvSpPr>
        <p:spPr>
          <a:xfrm>
            <a:off x="1828800" y="1600200"/>
            <a:ext cx="6858000" cy="4525963"/>
          </a:xfrm>
        </p:spPr>
        <p:txBody>
          <a:bodyPr/>
          <a:lstStyle/>
          <a:p>
            <a:r>
              <a:rPr lang="en-US" sz="2800" dirty="0" smtClean="0"/>
              <a:t>Do you have a </a:t>
            </a:r>
            <a:r>
              <a:rPr lang="en-US" sz="2800" b="1" i="1" dirty="0" smtClean="0"/>
              <a:t>unique</a:t>
            </a:r>
            <a:r>
              <a:rPr lang="en-US" sz="2800" b="1" dirty="0" smtClean="0"/>
              <a:t> school login</a:t>
            </a:r>
            <a:r>
              <a:rPr lang="en-US" sz="2800" dirty="0" smtClean="0"/>
              <a:t>?</a:t>
            </a:r>
            <a:endParaRPr lang="en-US" sz="2800" dirty="0"/>
          </a:p>
        </p:txBody>
      </p:sp>
      <p:pic>
        <p:nvPicPr>
          <p:cNvPr id="2051" name="Picture 3"/>
          <p:cNvPicPr>
            <a:picLocks noChangeAspect="1" noChangeArrowheads="1"/>
          </p:cNvPicPr>
          <p:nvPr/>
        </p:nvPicPr>
        <p:blipFill>
          <a:blip r:embed="rId3" cstate="print">
            <a:lum bright="70000" contrast="-70000"/>
          </a:blip>
          <a:srcRect/>
          <a:stretch>
            <a:fillRect/>
          </a:stretch>
        </p:blipFill>
        <p:spPr bwMode="auto">
          <a:xfrm>
            <a:off x="0" y="0"/>
            <a:ext cx="1600200" cy="7036641"/>
          </a:xfrm>
          <a:prstGeom prst="rect">
            <a:avLst/>
          </a:prstGeom>
          <a:noFill/>
          <a:ln w="9525">
            <a:noFill/>
            <a:miter lim="800000"/>
            <a:headEnd/>
            <a:tailEnd/>
          </a:ln>
        </p:spPr>
      </p:pic>
      <p:pic>
        <p:nvPicPr>
          <p:cNvPr id="55299" name="Picture 3"/>
          <p:cNvPicPr>
            <a:picLocks noChangeAspect="1" noChangeArrowheads="1"/>
          </p:cNvPicPr>
          <p:nvPr/>
        </p:nvPicPr>
        <p:blipFill>
          <a:blip r:embed="rId4" cstate="print"/>
          <a:srcRect/>
          <a:stretch>
            <a:fillRect/>
          </a:stretch>
        </p:blipFill>
        <p:spPr bwMode="auto">
          <a:xfrm>
            <a:off x="2362200" y="2362200"/>
            <a:ext cx="5904113" cy="3495675"/>
          </a:xfrm>
          <a:prstGeom prst="rect">
            <a:avLst/>
          </a:prstGeom>
          <a:ln>
            <a:noFill/>
          </a:ln>
          <a:effectLst>
            <a:glow rad="228600">
              <a:schemeClr val="accent1">
                <a:satMod val="175000"/>
                <a:alpha val="40000"/>
              </a:schemeClr>
            </a:glow>
            <a:outerShdw blurRad="292100" dist="139700" dir="2700000" algn="tl" rotWithShape="0">
              <a:srgbClr val="333333">
                <a:alpha val="65000"/>
              </a:srgbClr>
            </a:outerShdw>
          </a:effectLst>
        </p:spPr>
      </p:pic>
      <p:pic>
        <p:nvPicPr>
          <p:cNvPr id="7" name="Picture 6" descr="neomin_logo.jpg"/>
          <p:cNvPicPr>
            <a:picLocks noChangeAspect="1"/>
          </p:cNvPicPr>
          <p:nvPr/>
        </p:nvPicPr>
        <p:blipFill>
          <a:blip r:embed="rId5" cstate="print"/>
          <a:stretch>
            <a:fillRect/>
          </a:stretch>
        </p:blipFill>
        <p:spPr>
          <a:xfrm>
            <a:off x="228600" y="6172200"/>
            <a:ext cx="1147097" cy="5334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981200" y="533400"/>
            <a:ext cx="6705600" cy="5638800"/>
          </a:xfrm>
        </p:spPr>
        <p:txBody>
          <a:bodyPr/>
          <a:lstStyle/>
          <a:p>
            <a:pPr lvl="0" eaLnBrk="1" hangingPunct="1"/>
            <a:r>
              <a:rPr lang="en-US" sz="5400" b="1" dirty="0" smtClean="0">
                <a:effectLst>
                  <a:outerShdw blurRad="38100" dist="38100" dir="2700000" algn="tl">
                    <a:srgbClr val="000000">
                      <a:alpha val="43137"/>
                    </a:srgbClr>
                  </a:outerShdw>
                </a:effectLst>
              </a:rPr>
              <a:t>2013 – 2014</a:t>
            </a:r>
            <a:br>
              <a:rPr lang="en-US" sz="5400" b="1" dirty="0" smtClean="0">
                <a:effectLst>
                  <a:outerShdw blurRad="38100" dist="38100" dir="2700000" algn="tl">
                    <a:srgbClr val="000000">
                      <a:alpha val="43137"/>
                    </a:srgbClr>
                  </a:outerShdw>
                </a:effectLst>
              </a:rPr>
            </a:br>
            <a:r>
              <a:rPr lang="en-US" sz="5400" b="1" dirty="0" smtClean="0">
                <a:effectLst>
                  <a:outerShdw blurRad="38100" dist="38100" dir="2700000" algn="tl">
                    <a:srgbClr val="000000">
                      <a:alpha val="43137"/>
                    </a:srgbClr>
                  </a:outerShdw>
                </a:effectLst>
              </a:rPr>
              <a:t>Electronic Resources</a:t>
            </a:r>
            <a:br>
              <a:rPr lang="en-US" sz="5400" b="1" dirty="0" smtClean="0">
                <a:effectLst>
                  <a:outerShdw blurRad="38100" dist="38100" dir="2700000" algn="tl">
                    <a:srgbClr val="000000">
                      <a:alpha val="43137"/>
                    </a:srgbClr>
                  </a:outerShdw>
                </a:effectLst>
              </a:rPr>
            </a:br>
            <a:r>
              <a:rPr lang="en-US" sz="5400" b="1" dirty="0" smtClean="0"/>
              <a:t/>
            </a:r>
            <a:br>
              <a:rPr lang="en-US" sz="5400" b="1" dirty="0" smtClean="0"/>
            </a:br>
            <a:r>
              <a:rPr lang="en-US" sz="5400" b="1" dirty="0" smtClean="0"/>
              <a:t>UN: </a:t>
            </a:r>
            <a:r>
              <a:rPr lang="en-US" sz="5400" b="1" dirty="0" smtClean="0">
                <a:solidFill>
                  <a:srgbClr val="FF0000"/>
                </a:solidFill>
              </a:rPr>
              <a:t>infohio</a:t>
            </a:r>
            <a:r>
              <a:rPr lang="en-US" sz="5400" b="1" dirty="0" smtClean="0"/>
              <a:t/>
            </a:r>
            <a:br>
              <a:rPr lang="en-US" sz="5400" b="1" dirty="0" smtClean="0"/>
            </a:br>
            <a:r>
              <a:rPr lang="en-US" sz="5400" b="1" dirty="0" smtClean="0"/>
              <a:t>PW: </a:t>
            </a:r>
            <a:r>
              <a:rPr lang="en-US" sz="5400" b="1" dirty="0" smtClean="0">
                <a:solidFill>
                  <a:srgbClr val="FF0000"/>
                </a:solidFill>
              </a:rPr>
              <a:t>power</a:t>
            </a:r>
            <a:br>
              <a:rPr lang="en-US" sz="5400" b="1" dirty="0" smtClean="0">
                <a:solidFill>
                  <a:srgbClr val="FF0000"/>
                </a:solidFill>
              </a:rPr>
            </a:br>
            <a:endParaRPr lang="en-US" sz="5400" b="1" dirty="0" smtClean="0"/>
          </a:p>
        </p:txBody>
      </p:sp>
      <p:pic>
        <p:nvPicPr>
          <p:cNvPr id="2051" name="Picture 3"/>
          <p:cNvPicPr>
            <a:picLocks noChangeAspect="1" noChangeArrowheads="1"/>
          </p:cNvPicPr>
          <p:nvPr/>
        </p:nvPicPr>
        <p:blipFill>
          <a:blip r:embed="rId3" cstate="print">
            <a:lum bright="70000" contrast="-70000"/>
          </a:blip>
          <a:srcRect/>
          <a:stretch>
            <a:fillRect/>
          </a:stretch>
        </p:blipFill>
        <p:spPr bwMode="auto">
          <a:xfrm>
            <a:off x="0" y="0"/>
            <a:ext cx="1600200" cy="7036641"/>
          </a:xfrm>
          <a:prstGeom prst="rect">
            <a:avLst/>
          </a:prstGeom>
          <a:noFill/>
          <a:ln w="9525">
            <a:noFill/>
            <a:miter lim="800000"/>
            <a:headEnd/>
            <a:tailEnd/>
          </a:ln>
        </p:spPr>
      </p:pic>
      <p:pic>
        <p:nvPicPr>
          <p:cNvPr id="4" name="Picture 3" descr="neomin_logo.jpg"/>
          <p:cNvPicPr>
            <a:picLocks noChangeAspect="1"/>
          </p:cNvPicPr>
          <p:nvPr/>
        </p:nvPicPr>
        <p:blipFill>
          <a:blip r:embed="rId4" cstate="print"/>
          <a:stretch>
            <a:fillRect/>
          </a:stretch>
        </p:blipFill>
        <p:spPr>
          <a:xfrm>
            <a:off x="228600" y="6172200"/>
            <a:ext cx="1147097" cy="5334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pPr eaLnBrk="1" hangingPunct="1"/>
            <a:r>
              <a:rPr lang="en-US" sz="4800" b="1" dirty="0" smtClean="0">
                <a:solidFill>
                  <a:schemeClr val="accent2">
                    <a:lumMod val="75000"/>
                  </a:schemeClr>
                </a:solidFill>
                <a:effectLst>
                  <a:outerShdw blurRad="38100" dist="38100" dir="2700000" algn="tl">
                    <a:srgbClr val="000000">
                      <a:alpha val="43137"/>
                    </a:srgbClr>
                  </a:outerShdw>
                </a:effectLst>
              </a:rPr>
              <a:t>Welcome &amp; Introductions</a:t>
            </a:r>
          </a:p>
        </p:txBody>
      </p:sp>
      <p:pic>
        <p:nvPicPr>
          <p:cNvPr id="7" name="Picture 6" descr="neomin_logo.jpg"/>
          <p:cNvPicPr>
            <a:picLocks noChangeAspect="1"/>
          </p:cNvPicPr>
          <p:nvPr/>
        </p:nvPicPr>
        <p:blipFill>
          <a:blip r:embed="rId3" cstate="print"/>
          <a:stretch>
            <a:fillRect/>
          </a:stretch>
        </p:blipFill>
        <p:spPr>
          <a:xfrm>
            <a:off x="228600" y="6172200"/>
            <a:ext cx="1147097" cy="533400"/>
          </a:xfrm>
          <a:prstGeom prst="rect">
            <a:avLst/>
          </a:prstGeom>
        </p:spPr>
      </p:pic>
      <p:pic>
        <p:nvPicPr>
          <p:cNvPr id="3077" name="Picture 5" descr="http://www.tctcadulttraining.org/images/building.jpg"/>
          <p:cNvPicPr>
            <a:picLocks noChangeAspect="1" noChangeArrowheads="1"/>
          </p:cNvPicPr>
          <p:nvPr/>
        </p:nvPicPr>
        <p:blipFill>
          <a:blip r:embed="rId4" cstate="print">
            <a:lum bright="70000" contrast="-70000"/>
          </a:blip>
          <a:srcRect/>
          <a:stretch>
            <a:fillRect/>
          </a:stretch>
        </p:blipFill>
        <p:spPr bwMode="auto">
          <a:xfrm>
            <a:off x="0" y="1752600"/>
            <a:ext cx="10081545" cy="5105400"/>
          </a:xfrm>
          <a:prstGeom prst="rect">
            <a:avLst/>
          </a:prstGeom>
          <a:noFill/>
        </p:spPr>
      </p:pic>
      <p:sp>
        <p:nvSpPr>
          <p:cNvPr id="2" name="Content Placeholder 2"/>
          <p:cNvSpPr>
            <a:spLocks noGrp="1"/>
          </p:cNvSpPr>
          <p:nvPr>
            <p:ph idx="1"/>
          </p:nvPr>
        </p:nvSpPr>
        <p:spPr>
          <a:xfrm>
            <a:off x="457200" y="1600200"/>
            <a:ext cx="7924800" cy="4525963"/>
          </a:xfrm>
        </p:spPr>
        <p:txBody>
          <a:bodyPr/>
          <a:lstStyle/>
          <a:p>
            <a:r>
              <a:rPr lang="en-US" b="1" dirty="0" smtClean="0"/>
              <a:t>Autumn Roper</a:t>
            </a:r>
            <a:r>
              <a:rPr lang="en-US" dirty="0" smtClean="0"/>
              <a:t>,</a:t>
            </a:r>
            <a:br>
              <a:rPr lang="en-US" dirty="0" smtClean="0"/>
            </a:br>
            <a:r>
              <a:rPr lang="en-US" sz="2800" dirty="0" smtClean="0"/>
              <a:t>Coordinator of Library Application Support</a:t>
            </a:r>
            <a:br>
              <a:rPr lang="en-US" sz="2800" dirty="0" smtClean="0"/>
            </a:br>
            <a:r>
              <a:rPr lang="en-US" sz="2800" dirty="0" smtClean="0"/>
              <a:t>Northeast Ohio Management Information Network</a:t>
            </a:r>
            <a:endParaRPr lang="en-US" dirty="0" smtClean="0"/>
          </a:p>
          <a:p>
            <a:endParaRPr lang="en-US" b="1" dirty="0" smtClean="0"/>
          </a:p>
          <a:p>
            <a:r>
              <a:rPr lang="en-US" b="1" dirty="0" smtClean="0"/>
              <a:t>What’s your name &amp; building?</a:t>
            </a:r>
          </a:p>
          <a:p>
            <a:endParaRPr lang="en-US" b="1" dirty="0" smtClean="0"/>
          </a:p>
          <a:p>
            <a:pPr lvl="0">
              <a:buNone/>
            </a:pPr>
            <a:endParaRPr lang="en-US" dirty="0" smtClean="0"/>
          </a:p>
          <a:p>
            <a:pPr lvl="0"/>
            <a:endParaRPr lang="en-US" dirty="0" smtClean="0"/>
          </a:p>
          <a:p>
            <a:pPr eaLnBrk="1" hangingPunct="1">
              <a:buFont typeface="Arial" charset="0"/>
              <a:buNone/>
              <a:defRPr/>
            </a:pPr>
            <a:endParaRPr lang="en-US" sz="2800" dirty="0" smtClean="0"/>
          </a:p>
          <a:p>
            <a:pPr eaLnBrk="1" hangingPunct="1">
              <a:buFont typeface="Arial" charset="0"/>
              <a:buNone/>
              <a:defRPr/>
            </a:pPr>
            <a:endParaRPr lang="en-US" sz="2800" dirty="0" smtClean="0"/>
          </a:p>
          <a:p>
            <a:pPr eaLnBrk="1" hangingPunct="1">
              <a:buFont typeface="Arial" charset="0"/>
              <a:buNone/>
              <a:defRPr/>
            </a:pPr>
            <a:endParaRPr lang="en-US" dirty="0" smtClean="0"/>
          </a:p>
        </p:txBody>
      </p:sp>
      <p:pic>
        <p:nvPicPr>
          <p:cNvPr id="12" name="Picture 11" descr="neomin_logo.jpg"/>
          <p:cNvPicPr>
            <a:picLocks noChangeAspect="1"/>
          </p:cNvPicPr>
          <p:nvPr/>
        </p:nvPicPr>
        <p:blipFill>
          <a:blip r:embed="rId3" cstate="print"/>
          <a:stretch>
            <a:fillRect/>
          </a:stretch>
        </p:blipFill>
        <p:spPr>
          <a:xfrm>
            <a:off x="228600" y="6172200"/>
            <a:ext cx="1147097" cy="5334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3"/>
          <p:cNvPicPr>
            <a:picLocks noChangeAspect="1" noChangeArrowheads="1"/>
          </p:cNvPicPr>
          <p:nvPr/>
        </p:nvPicPr>
        <p:blipFill>
          <a:blip r:embed="rId3" cstate="print"/>
          <a:srcRect/>
          <a:stretch>
            <a:fillRect/>
          </a:stretch>
        </p:blipFill>
        <p:spPr bwMode="auto">
          <a:xfrm>
            <a:off x="5638800" y="4267200"/>
            <a:ext cx="1323280" cy="1323280"/>
          </a:xfrm>
          <a:prstGeom prst="rect">
            <a:avLst/>
          </a:prstGeom>
          <a:noFill/>
          <a:ln w="9525">
            <a:noFill/>
            <a:miter lim="800000"/>
            <a:headEnd/>
            <a:tailEnd/>
          </a:ln>
        </p:spPr>
      </p:pic>
      <p:pic>
        <p:nvPicPr>
          <p:cNvPr id="27" name="Picture 2"/>
          <p:cNvPicPr>
            <a:picLocks noChangeAspect="1" noChangeArrowheads="1"/>
          </p:cNvPicPr>
          <p:nvPr/>
        </p:nvPicPr>
        <p:blipFill>
          <a:blip r:embed="rId4" cstate="print"/>
          <a:srcRect/>
          <a:stretch>
            <a:fillRect/>
          </a:stretch>
        </p:blipFill>
        <p:spPr bwMode="auto">
          <a:xfrm rot="1313000">
            <a:off x="6775845" y="4158861"/>
            <a:ext cx="2457881" cy="371432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2" name="Title 1"/>
          <p:cNvSpPr>
            <a:spLocks noGrp="1"/>
          </p:cNvSpPr>
          <p:nvPr>
            <p:ph type="title"/>
          </p:nvPr>
        </p:nvSpPr>
        <p:spPr>
          <a:xfrm>
            <a:off x="457200" y="228600"/>
            <a:ext cx="8229600" cy="1143000"/>
          </a:xfrm>
        </p:spPr>
        <p:txBody>
          <a:bodyPr/>
          <a:lstStyle/>
          <a:p>
            <a:r>
              <a:rPr lang="en-US" sz="4800" b="1" dirty="0" smtClean="0">
                <a:solidFill>
                  <a:schemeClr val="accent2">
                    <a:lumMod val="75000"/>
                  </a:schemeClr>
                </a:solidFill>
                <a:effectLst>
                  <a:outerShdw blurRad="38100" dist="38100" dir="2700000" algn="tl">
                    <a:srgbClr val="000000">
                      <a:alpha val="43137"/>
                    </a:srgbClr>
                  </a:outerShdw>
                </a:effectLst>
              </a:rPr>
              <a:t>INFOhio User Council</a:t>
            </a:r>
            <a:endParaRPr lang="en-US" sz="4800" b="1" dirty="0">
              <a:solidFill>
                <a:schemeClr val="accent2">
                  <a:lumMod val="75000"/>
                </a:schemeClr>
              </a:solidFill>
              <a:effectLst>
                <a:outerShdw blurRad="38100" dist="38100" dir="2700000" algn="tl">
                  <a:srgbClr val="000000">
                    <a:alpha val="43137"/>
                  </a:srgbClr>
                </a:outerShdw>
              </a:effectLst>
            </a:endParaRPr>
          </a:p>
        </p:txBody>
      </p:sp>
      <p:grpSp>
        <p:nvGrpSpPr>
          <p:cNvPr id="3" name="Group 44"/>
          <p:cNvGrpSpPr>
            <a:grpSpLocks/>
          </p:cNvGrpSpPr>
          <p:nvPr/>
        </p:nvGrpSpPr>
        <p:grpSpPr bwMode="auto">
          <a:xfrm>
            <a:off x="-609600" y="2362200"/>
            <a:ext cx="8947151" cy="5867400"/>
            <a:chOff x="97041" y="1182054"/>
            <a:chExt cx="8947696" cy="5866923"/>
          </a:xfrm>
          <a:gradFill>
            <a:gsLst>
              <a:gs pos="0">
                <a:srgbClr val="FF3399"/>
              </a:gs>
              <a:gs pos="25000">
                <a:srgbClr val="FF6633"/>
              </a:gs>
              <a:gs pos="50000">
                <a:srgbClr val="FFFF00"/>
              </a:gs>
              <a:gs pos="75000">
                <a:srgbClr val="01A78F"/>
              </a:gs>
              <a:gs pos="100000">
                <a:srgbClr val="3366FF"/>
              </a:gs>
            </a:gsLst>
            <a:lin ang="5400000" scaled="0"/>
          </a:gradFill>
        </p:grpSpPr>
        <p:sp>
          <p:nvSpPr>
            <p:cNvPr id="14" name="Rectangle 52"/>
            <p:cNvSpPr>
              <a:spLocks noChangeArrowheads="1"/>
            </p:cNvSpPr>
            <p:nvPr/>
          </p:nvSpPr>
          <p:spPr bwMode="auto">
            <a:xfrm rot="3169609">
              <a:off x="-243907" y="2847737"/>
              <a:ext cx="1553668" cy="871771"/>
            </a:xfrm>
            <a:prstGeom prst="rect">
              <a:avLst/>
            </a:prstGeom>
            <a:grpFill/>
            <a:ln w="9525">
              <a:solidFill>
                <a:srgbClr val="92D050"/>
              </a:solidFill>
              <a:miter lim="800000"/>
              <a:headEnd/>
              <a:tailEnd/>
            </a:ln>
          </p:spPr>
          <p:txBody>
            <a:bodyPr lIns="36576" tIns="36576" rIns="36576" bIns="36576"/>
            <a:lstStyle/>
            <a:p>
              <a:endParaRPr lang="en-US">
                <a:latin typeface="Calibri" pitchFamily="34" charset="0"/>
              </a:endParaRPr>
            </a:p>
          </p:txBody>
        </p:sp>
        <p:sp>
          <p:nvSpPr>
            <p:cNvPr id="15" name="Rectangle 40"/>
            <p:cNvSpPr>
              <a:spLocks noChangeArrowheads="1"/>
            </p:cNvSpPr>
            <p:nvPr/>
          </p:nvSpPr>
          <p:spPr bwMode="auto">
            <a:xfrm rot="389218">
              <a:off x="193473" y="4259057"/>
              <a:ext cx="2229106" cy="2405570"/>
            </a:xfrm>
            <a:prstGeom prst="rect">
              <a:avLst/>
            </a:prstGeom>
            <a:grpFill/>
            <a:ln w="9525">
              <a:solidFill>
                <a:srgbClr val="92D050"/>
              </a:solidFill>
              <a:miter lim="800000"/>
              <a:headEnd/>
              <a:tailEnd/>
            </a:ln>
          </p:spPr>
          <p:txBody>
            <a:bodyPr lIns="36576" tIns="36576" rIns="36576" bIns="36576"/>
            <a:lstStyle/>
            <a:p>
              <a:endParaRPr lang="en-US">
                <a:latin typeface="Calibri" pitchFamily="34" charset="0"/>
              </a:endParaRPr>
            </a:p>
          </p:txBody>
        </p:sp>
        <p:sp>
          <p:nvSpPr>
            <p:cNvPr id="16" name="Rectangle 40"/>
            <p:cNvSpPr>
              <a:spLocks noChangeArrowheads="1"/>
            </p:cNvSpPr>
            <p:nvPr/>
          </p:nvSpPr>
          <p:spPr bwMode="auto">
            <a:xfrm rot="-390318">
              <a:off x="2687443" y="4820617"/>
              <a:ext cx="1662495" cy="1800522"/>
            </a:xfrm>
            <a:prstGeom prst="rect">
              <a:avLst/>
            </a:prstGeom>
            <a:grpFill/>
            <a:ln w="9525">
              <a:solidFill>
                <a:srgbClr val="92D050"/>
              </a:solidFill>
              <a:miter lim="800000"/>
              <a:headEnd/>
              <a:tailEnd/>
            </a:ln>
          </p:spPr>
          <p:txBody>
            <a:bodyPr lIns="36576" tIns="36576" rIns="36576" bIns="36576"/>
            <a:lstStyle/>
            <a:p>
              <a:endParaRPr lang="en-US">
                <a:latin typeface="Calibri" pitchFamily="34" charset="0"/>
              </a:endParaRPr>
            </a:p>
          </p:txBody>
        </p:sp>
        <p:sp>
          <p:nvSpPr>
            <p:cNvPr id="17" name="Rectangle 43"/>
            <p:cNvSpPr>
              <a:spLocks noChangeArrowheads="1"/>
            </p:cNvSpPr>
            <p:nvPr/>
          </p:nvSpPr>
          <p:spPr bwMode="auto">
            <a:xfrm rot="701914">
              <a:off x="895244" y="4015425"/>
              <a:ext cx="2108631" cy="3033552"/>
            </a:xfrm>
            <a:prstGeom prst="rect">
              <a:avLst/>
            </a:prstGeom>
            <a:grpFill/>
            <a:ln w="9525">
              <a:solidFill>
                <a:srgbClr val="FF6600"/>
              </a:solidFill>
              <a:miter lim="800000"/>
              <a:headEnd/>
              <a:tailEnd/>
            </a:ln>
          </p:spPr>
          <p:txBody>
            <a:bodyPr lIns="36576" tIns="36576" rIns="36576" bIns="36576"/>
            <a:lstStyle/>
            <a:p>
              <a:endParaRPr lang="en-US">
                <a:latin typeface="Calibri" pitchFamily="34" charset="0"/>
              </a:endParaRPr>
            </a:p>
          </p:txBody>
        </p:sp>
        <p:sp>
          <p:nvSpPr>
            <p:cNvPr id="18" name="Rectangle 34"/>
            <p:cNvSpPr>
              <a:spLocks noChangeArrowheads="1"/>
            </p:cNvSpPr>
            <p:nvPr/>
          </p:nvSpPr>
          <p:spPr bwMode="auto">
            <a:xfrm rot="1225652">
              <a:off x="4637166" y="5120596"/>
              <a:ext cx="2555444" cy="1707145"/>
            </a:xfrm>
            <a:prstGeom prst="rect">
              <a:avLst/>
            </a:prstGeom>
            <a:grpFill/>
            <a:ln w="9525">
              <a:solidFill>
                <a:srgbClr val="FF6600"/>
              </a:solidFill>
              <a:miter lim="800000"/>
              <a:headEnd/>
              <a:tailEnd/>
            </a:ln>
          </p:spPr>
          <p:txBody>
            <a:bodyPr lIns="36576" tIns="36576" rIns="36576" bIns="36576"/>
            <a:lstStyle/>
            <a:p>
              <a:endParaRPr lang="en-US">
                <a:latin typeface="Calibri" pitchFamily="34" charset="0"/>
              </a:endParaRPr>
            </a:p>
          </p:txBody>
        </p:sp>
        <p:sp>
          <p:nvSpPr>
            <p:cNvPr id="19" name="Rectangle 40"/>
            <p:cNvSpPr>
              <a:spLocks noChangeArrowheads="1"/>
            </p:cNvSpPr>
            <p:nvPr/>
          </p:nvSpPr>
          <p:spPr bwMode="auto">
            <a:xfrm rot="-1943676">
              <a:off x="6319422" y="5401108"/>
              <a:ext cx="1995915" cy="1162612"/>
            </a:xfrm>
            <a:prstGeom prst="rect">
              <a:avLst/>
            </a:prstGeom>
            <a:grpFill/>
            <a:ln w="9525">
              <a:solidFill>
                <a:srgbClr val="92D050"/>
              </a:solidFill>
              <a:miter lim="800000"/>
              <a:headEnd/>
              <a:tailEnd/>
            </a:ln>
          </p:spPr>
          <p:txBody>
            <a:bodyPr lIns="36576" tIns="36576" rIns="36576" bIns="36576"/>
            <a:lstStyle/>
            <a:p>
              <a:endParaRPr lang="en-US">
                <a:latin typeface="Calibri" pitchFamily="34" charset="0"/>
              </a:endParaRPr>
            </a:p>
          </p:txBody>
        </p:sp>
        <p:sp>
          <p:nvSpPr>
            <p:cNvPr id="20" name="Rectangle 49"/>
            <p:cNvSpPr>
              <a:spLocks noChangeArrowheads="1"/>
            </p:cNvSpPr>
            <p:nvPr/>
          </p:nvSpPr>
          <p:spPr bwMode="auto">
            <a:xfrm rot="1949633">
              <a:off x="8068810" y="4976262"/>
              <a:ext cx="975927" cy="1221326"/>
            </a:xfrm>
            <a:prstGeom prst="rect">
              <a:avLst/>
            </a:prstGeom>
            <a:grpFill/>
            <a:ln w="9525">
              <a:solidFill>
                <a:srgbClr val="FF6600"/>
              </a:solidFill>
              <a:miter lim="800000"/>
              <a:headEnd/>
              <a:tailEnd/>
            </a:ln>
          </p:spPr>
          <p:txBody>
            <a:bodyPr lIns="36576" tIns="36576" rIns="36576" bIns="36576"/>
            <a:lstStyle/>
            <a:p>
              <a:endParaRPr lang="en-US">
                <a:latin typeface="Calibri" pitchFamily="34" charset="0"/>
              </a:endParaRPr>
            </a:p>
          </p:txBody>
        </p:sp>
        <p:sp>
          <p:nvSpPr>
            <p:cNvPr id="21" name="Rectangle 52"/>
            <p:cNvSpPr>
              <a:spLocks noChangeArrowheads="1"/>
            </p:cNvSpPr>
            <p:nvPr/>
          </p:nvSpPr>
          <p:spPr bwMode="auto">
            <a:xfrm rot="2628922">
              <a:off x="200379" y="1182054"/>
              <a:ext cx="1468836" cy="1169545"/>
            </a:xfrm>
            <a:prstGeom prst="rect">
              <a:avLst/>
            </a:prstGeom>
            <a:grpFill/>
            <a:ln w="9525">
              <a:solidFill>
                <a:srgbClr val="FF6600"/>
              </a:solidFill>
              <a:miter lim="800000"/>
              <a:headEnd/>
              <a:tailEnd/>
            </a:ln>
          </p:spPr>
          <p:txBody>
            <a:bodyPr lIns="36576" tIns="36576" rIns="36576" bIns="36576"/>
            <a:lstStyle/>
            <a:p>
              <a:endParaRPr lang="en-US">
                <a:latin typeface="Calibri" pitchFamily="34" charset="0"/>
              </a:endParaRPr>
            </a:p>
          </p:txBody>
        </p:sp>
      </p:grpSp>
      <p:sp>
        <p:nvSpPr>
          <p:cNvPr id="33" name="Content Placeholder 2"/>
          <p:cNvSpPr>
            <a:spLocks noGrp="1"/>
          </p:cNvSpPr>
          <p:nvPr>
            <p:ph idx="1"/>
          </p:nvPr>
        </p:nvSpPr>
        <p:spPr>
          <a:xfrm>
            <a:off x="1143000" y="1524000"/>
            <a:ext cx="6781800" cy="3048000"/>
          </a:xfrm>
        </p:spPr>
        <p:txBody>
          <a:bodyPr/>
          <a:lstStyle/>
          <a:p>
            <a:pPr lvl="0"/>
            <a:r>
              <a:rPr lang="en-US" dirty="0" smtClean="0"/>
              <a:t>Help promote an INFOhio initiative or to complete a survey</a:t>
            </a:r>
          </a:p>
          <a:p>
            <a:pPr lvl="0">
              <a:buNone/>
            </a:pPr>
            <a:endParaRPr lang="en-US" sz="2800" dirty="0" smtClean="0"/>
          </a:p>
          <a:p>
            <a:r>
              <a:rPr lang="en-US" b="1" dirty="0" smtClean="0"/>
              <a:t>Meetings:</a:t>
            </a:r>
            <a:r>
              <a:rPr lang="en-US" dirty="0" smtClean="0"/>
              <a:t> October, February, June</a:t>
            </a:r>
          </a:p>
          <a:p>
            <a:pPr lvl="1"/>
            <a:r>
              <a:rPr lang="en-US" sz="2400" dirty="0" smtClean="0"/>
              <a:t>October 16, 2013 (1-4PM) @ Kalahari Resort</a:t>
            </a:r>
          </a:p>
        </p:txBody>
      </p:sp>
      <p:pic>
        <p:nvPicPr>
          <p:cNvPr id="23" name="Picture 6"/>
          <p:cNvPicPr>
            <a:picLocks noChangeAspect="1" noChangeArrowheads="1"/>
          </p:cNvPicPr>
          <p:nvPr/>
        </p:nvPicPr>
        <p:blipFill>
          <a:blip r:embed="rId5" cstate="print"/>
          <a:srcRect/>
          <a:stretch>
            <a:fillRect/>
          </a:stretch>
        </p:blipFill>
        <p:spPr bwMode="auto">
          <a:xfrm rot="21133124">
            <a:off x="2372342" y="5573155"/>
            <a:ext cx="3063275" cy="1483775"/>
          </a:xfrm>
          <a:prstGeom prst="rect">
            <a:avLst/>
          </a:prstGeom>
          <a:ln>
            <a:noFill/>
          </a:ln>
          <a:effectLst>
            <a:outerShdw blurRad="292100" dist="139700" dir="2700000" algn="tl" rotWithShape="0">
              <a:srgbClr val="333333">
                <a:alpha val="65000"/>
              </a:srgbClr>
            </a:outerShdw>
          </a:effectLst>
        </p:spPr>
      </p:pic>
      <p:pic>
        <p:nvPicPr>
          <p:cNvPr id="24" name="Picture 5"/>
          <p:cNvPicPr>
            <a:picLocks noChangeAspect="1" noChangeArrowheads="1"/>
          </p:cNvPicPr>
          <p:nvPr/>
        </p:nvPicPr>
        <p:blipFill>
          <a:blip r:embed="rId6" cstate="print"/>
          <a:srcRect/>
          <a:stretch>
            <a:fillRect/>
          </a:stretch>
        </p:blipFill>
        <p:spPr bwMode="auto">
          <a:xfrm rot="599796">
            <a:off x="5386565" y="5689692"/>
            <a:ext cx="1606315" cy="1624044"/>
          </a:xfrm>
          <a:prstGeom prst="rect">
            <a:avLst/>
          </a:prstGeom>
          <a:ln>
            <a:noFill/>
          </a:ln>
          <a:effectLst>
            <a:outerShdw blurRad="292100" dist="139700" dir="2700000" algn="tl" rotWithShape="0">
              <a:srgbClr val="333333">
                <a:alpha val="65000"/>
              </a:srgbClr>
            </a:outerShdw>
          </a:effectLst>
        </p:spPr>
      </p:pic>
      <p:pic>
        <p:nvPicPr>
          <p:cNvPr id="26" name="Picture 8"/>
          <p:cNvPicPr>
            <a:picLocks noChangeAspect="1" noChangeArrowheads="1"/>
          </p:cNvPicPr>
          <p:nvPr/>
        </p:nvPicPr>
        <p:blipFill>
          <a:blip r:embed="rId7" cstate="print"/>
          <a:srcRect/>
          <a:stretch>
            <a:fillRect/>
          </a:stretch>
        </p:blipFill>
        <p:spPr bwMode="auto">
          <a:xfrm rot="21320754">
            <a:off x="43246" y="6041181"/>
            <a:ext cx="1919695" cy="653487"/>
          </a:xfrm>
          <a:prstGeom prst="rect">
            <a:avLst/>
          </a:prstGeom>
          <a:ln>
            <a:noFill/>
          </a:ln>
          <a:effectLst>
            <a:outerShdw blurRad="292100" dist="139700" dir="2700000" algn="tl" rotWithShape="0">
              <a:srgbClr val="333333">
                <a:alpha val="65000"/>
              </a:srgbClr>
            </a:outerShdw>
          </a:effectLst>
        </p:spPr>
      </p:pic>
      <p:pic>
        <p:nvPicPr>
          <p:cNvPr id="25" name="Picture 3"/>
          <p:cNvPicPr>
            <a:picLocks noChangeAspect="1" noChangeArrowheads="1"/>
          </p:cNvPicPr>
          <p:nvPr/>
        </p:nvPicPr>
        <p:blipFill>
          <a:blip r:embed="rId8" cstate="print"/>
          <a:srcRect/>
          <a:stretch>
            <a:fillRect/>
          </a:stretch>
        </p:blipFill>
        <p:spPr bwMode="auto">
          <a:xfrm rot="639505">
            <a:off x="71632" y="1909814"/>
            <a:ext cx="989843" cy="997864"/>
          </a:xfrm>
          <a:prstGeom prst="rect">
            <a:avLst/>
          </a:prstGeom>
          <a:ln>
            <a:noFill/>
          </a:ln>
          <a:effectLst>
            <a:outerShdw blurRad="292100" dist="139700" dir="2700000" algn="tl" rotWithShape="0">
              <a:srgbClr val="333333">
                <a:alpha val="65000"/>
              </a:srgbClr>
            </a:outerShdw>
          </a:effectLst>
        </p:spPr>
      </p:pic>
      <p:pic>
        <p:nvPicPr>
          <p:cNvPr id="22" name="Picture 28" descr="infohiobutton.gif"/>
          <p:cNvPicPr>
            <a:picLocks noChangeAspect="1"/>
          </p:cNvPicPr>
          <p:nvPr/>
        </p:nvPicPr>
        <p:blipFill>
          <a:blip r:embed="rId9" cstate="print"/>
          <a:srcRect/>
          <a:stretch>
            <a:fillRect/>
          </a:stretch>
        </p:blipFill>
        <p:spPr bwMode="auto">
          <a:xfrm rot="693162">
            <a:off x="-150761" y="5103457"/>
            <a:ext cx="2339281" cy="74889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p:cNvPicPr>
            <a:picLocks noChangeAspect="1" noChangeArrowheads="1"/>
          </p:cNvPicPr>
          <p:nvPr/>
        </p:nvPicPr>
        <p:blipFill>
          <a:blip r:embed="rId3" cstate="print"/>
          <a:srcRect/>
          <a:stretch>
            <a:fillRect/>
          </a:stretch>
        </p:blipFill>
        <p:spPr bwMode="auto">
          <a:xfrm rot="1313000">
            <a:off x="6775845" y="4158861"/>
            <a:ext cx="2457881" cy="371432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33" name="Content Placeholder 2"/>
          <p:cNvSpPr>
            <a:spLocks noGrp="1"/>
          </p:cNvSpPr>
          <p:nvPr>
            <p:ph idx="1"/>
          </p:nvPr>
        </p:nvSpPr>
        <p:spPr>
          <a:xfrm>
            <a:off x="1219200" y="1524000"/>
            <a:ext cx="6400800" cy="4038600"/>
          </a:xfrm>
        </p:spPr>
        <p:txBody>
          <a:bodyPr/>
          <a:lstStyle/>
          <a:p>
            <a:pPr algn="ctr">
              <a:buNone/>
            </a:pPr>
            <a:r>
              <a:rPr lang="en-US" sz="3600" b="1" dirty="0" smtClean="0"/>
              <a:t>2012 - 2014</a:t>
            </a:r>
            <a:br>
              <a:rPr lang="en-US" sz="3600" b="1" dirty="0" smtClean="0"/>
            </a:br>
            <a:r>
              <a:rPr lang="en-US" sz="3600" b="1" u="sng" dirty="0" smtClean="0"/>
              <a:t>NEOMIN Representatives</a:t>
            </a:r>
          </a:p>
          <a:p>
            <a:pPr algn="ctr">
              <a:buNone/>
            </a:pPr>
            <a:endParaRPr lang="en-US" sz="1800" dirty="0" smtClean="0">
              <a:solidFill>
                <a:srgbClr val="FF0000"/>
              </a:solidFill>
            </a:endParaRPr>
          </a:p>
          <a:p>
            <a:pPr marL="463550" indent="-463550">
              <a:buFont typeface="+mj-lt"/>
              <a:buAutoNum type="arabicPeriod"/>
            </a:pPr>
            <a:r>
              <a:rPr lang="en-US" dirty="0" smtClean="0"/>
              <a:t>Caroline Hines, </a:t>
            </a:r>
            <a:r>
              <a:rPr lang="en-US" i="1" dirty="0" smtClean="0"/>
              <a:t>Niles City Schools</a:t>
            </a:r>
          </a:p>
          <a:p>
            <a:pPr marL="457200" indent="-457200">
              <a:buFont typeface="+mj-lt"/>
              <a:buAutoNum type="arabicPeriod"/>
            </a:pPr>
            <a:r>
              <a:rPr lang="en-US" dirty="0" smtClean="0"/>
              <a:t>Vacant </a:t>
            </a:r>
            <a:r>
              <a:rPr lang="en-US" dirty="0" smtClean="0">
                <a:sym typeface="Wingdings" pitchFamily="2" charset="2"/>
              </a:rPr>
              <a:t></a:t>
            </a:r>
            <a:endParaRPr lang="en-US" dirty="0" smtClean="0"/>
          </a:p>
        </p:txBody>
      </p:sp>
      <p:sp>
        <p:nvSpPr>
          <p:cNvPr id="34" name="Title 33"/>
          <p:cNvSpPr>
            <a:spLocks noGrp="1"/>
          </p:cNvSpPr>
          <p:nvPr>
            <p:ph type="title"/>
          </p:nvPr>
        </p:nvSpPr>
        <p:spPr>
          <a:xfrm>
            <a:off x="1371600" y="274638"/>
            <a:ext cx="6400800" cy="1143000"/>
          </a:xfrm>
        </p:spPr>
        <p:txBody>
          <a:bodyPr/>
          <a:lstStyle/>
          <a:p>
            <a:r>
              <a:rPr lang="en-US" sz="4800" b="1" dirty="0" smtClean="0">
                <a:solidFill>
                  <a:schemeClr val="accent2">
                    <a:lumMod val="75000"/>
                  </a:schemeClr>
                </a:solidFill>
                <a:effectLst>
                  <a:outerShdw blurRad="38100" dist="38100" dir="2700000" algn="tl">
                    <a:srgbClr val="000000">
                      <a:alpha val="43137"/>
                    </a:srgbClr>
                  </a:outerShdw>
                </a:effectLst>
              </a:rPr>
              <a:t>INFOhio User Council</a:t>
            </a:r>
            <a:endParaRPr lang="en-US" sz="4800" b="1" dirty="0">
              <a:solidFill>
                <a:schemeClr val="accent2">
                  <a:lumMod val="75000"/>
                </a:schemeClr>
              </a:solidFill>
              <a:effectLst>
                <a:outerShdw blurRad="38100" dist="38100" dir="2700000" algn="tl">
                  <a:srgbClr val="000000">
                    <a:alpha val="43137"/>
                  </a:srgbClr>
                </a:outerShdw>
              </a:effectLst>
            </a:endParaRPr>
          </a:p>
        </p:txBody>
      </p:sp>
      <p:grpSp>
        <p:nvGrpSpPr>
          <p:cNvPr id="36" name="Group 44"/>
          <p:cNvGrpSpPr>
            <a:grpSpLocks/>
          </p:cNvGrpSpPr>
          <p:nvPr/>
        </p:nvGrpSpPr>
        <p:grpSpPr bwMode="auto">
          <a:xfrm>
            <a:off x="-609600" y="2362200"/>
            <a:ext cx="8947151" cy="5867400"/>
            <a:chOff x="97041" y="1182054"/>
            <a:chExt cx="8947696" cy="5866923"/>
          </a:xfrm>
          <a:gradFill>
            <a:gsLst>
              <a:gs pos="0">
                <a:srgbClr val="FF3399"/>
              </a:gs>
              <a:gs pos="25000">
                <a:srgbClr val="FF6633"/>
              </a:gs>
              <a:gs pos="50000">
                <a:srgbClr val="FFFF00"/>
              </a:gs>
              <a:gs pos="75000">
                <a:srgbClr val="01A78F"/>
              </a:gs>
              <a:gs pos="100000">
                <a:srgbClr val="3366FF"/>
              </a:gs>
            </a:gsLst>
            <a:lin ang="5400000" scaled="0"/>
          </a:gradFill>
        </p:grpSpPr>
        <p:sp>
          <p:nvSpPr>
            <p:cNvPr id="37" name="Rectangle 52"/>
            <p:cNvSpPr>
              <a:spLocks noChangeArrowheads="1"/>
            </p:cNvSpPr>
            <p:nvPr/>
          </p:nvSpPr>
          <p:spPr bwMode="auto">
            <a:xfrm rot="3169609">
              <a:off x="-243907" y="2847737"/>
              <a:ext cx="1553668" cy="871771"/>
            </a:xfrm>
            <a:prstGeom prst="rect">
              <a:avLst/>
            </a:prstGeom>
            <a:grpFill/>
            <a:ln w="9525">
              <a:solidFill>
                <a:srgbClr val="92D050"/>
              </a:solidFill>
              <a:miter lim="800000"/>
              <a:headEnd/>
              <a:tailEnd/>
            </a:ln>
          </p:spPr>
          <p:txBody>
            <a:bodyPr lIns="36576" tIns="36576" rIns="36576" bIns="36576"/>
            <a:lstStyle/>
            <a:p>
              <a:endParaRPr lang="en-US">
                <a:latin typeface="Calibri" pitchFamily="34" charset="0"/>
              </a:endParaRPr>
            </a:p>
          </p:txBody>
        </p:sp>
        <p:sp>
          <p:nvSpPr>
            <p:cNvPr id="38" name="Rectangle 40"/>
            <p:cNvSpPr>
              <a:spLocks noChangeArrowheads="1"/>
            </p:cNvSpPr>
            <p:nvPr/>
          </p:nvSpPr>
          <p:spPr bwMode="auto">
            <a:xfrm rot="389218">
              <a:off x="193473" y="4259057"/>
              <a:ext cx="2229106" cy="2405570"/>
            </a:xfrm>
            <a:prstGeom prst="rect">
              <a:avLst/>
            </a:prstGeom>
            <a:grpFill/>
            <a:ln w="9525">
              <a:solidFill>
                <a:srgbClr val="92D050"/>
              </a:solidFill>
              <a:miter lim="800000"/>
              <a:headEnd/>
              <a:tailEnd/>
            </a:ln>
          </p:spPr>
          <p:txBody>
            <a:bodyPr lIns="36576" tIns="36576" rIns="36576" bIns="36576"/>
            <a:lstStyle/>
            <a:p>
              <a:endParaRPr lang="en-US">
                <a:latin typeface="Calibri" pitchFamily="34" charset="0"/>
              </a:endParaRPr>
            </a:p>
          </p:txBody>
        </p:sp>
        <p:sp>
          <p:nvSpPr>
            <p:cNvPr id="39" name="Rectangle 40"/>
            <p:cNvSpPr>
              <a:spLocks noChangeArrowheads="1"/>
            </p:cNvSpPr>
            <p:nvPr/>
          </p:nvSpPr>
          <p:spPr bwMode="auto">
            <a:xfrm rot="-390318">
              <a:off x="2687443" y="4820617"/>
              <a:ext cx="1662495" cy="1800522"/>
            </a:xfrm>
            <a:prstGeom prst="rect">
              <a:avLst/>
            </a:prstGeom>
            <a:grpFill/>
            <a:ln w="9525">
              <a:solidFill>
                <a:srgbClr val="92D050"/>
              </a:solidFill>
              <a:miter lim="800000"/>
              <a:headEnd/>
              <a:tailEnd/>
            </a:ln>
          </p:spPr>
          <p:txBody>
            <a:bodyPr lIns="36576" tIns="36576" rIns="36576" bIns="36576"/>
            <a:lstStyle/>
            <a:p>
              <a:endParaRPr lang="en-US">
                <a:latin typeface="Calibri" pitchFamily="34" charset="0"/>
              </a:endParaRPr>
            </a:p>
          </p:txBody>
        </p:sp>
        <p:sp>
          <p:nvSpPr>
            <p:cNvPr id="40" name="Rectangle 43"/>
            <p:cNvSpPr>
              <a:spLocks noChangeArrowheads="1"/>
            </p:cNvSpPr>
            <p:nvPr/>
          </p:nvSpPr>
          <p:spPr bwMode="auto">
            <a:xfrm rot="701914">
              <a:off x="895244" y="4015425"/>
              <a:ext cx="2108631" cy="3033552"/>
            </a:xfrm>
            <a:prstGeom prst="rect">
              <a:avLst/>
            </a:prstGeom>
            <a:grpFill/>
            <a:ln w="9525">
              <a:solidFill>
                <a:srgbClr val="FF6600"/>
              </a:solidFill>
              <a:miter lim="800000"/>
              <a:headEnd/>
              <a:tailEnd/>
            </a:ln>
          </p:spPr>
          <p:txBody>
            <a:bodyPr lIns="36576" tIns="36576" rIns="36576" bIns="36576"/>
            <a:lstStyle/>
            <a:p>
              <a:endParaRPr lang="en-US">
                <a:latin typeface="Calibri" pitchFamily="34" charset="0"/>
              </a:endParaRPr>
            </a:p>
          </p:txBody>
        </p:sp>
        <p:sp>
          <p:nvSpPr>
            <p:cNvPr id="41" name="Rectangle 34"/>
            <p:cNvSpPr>
              <a:spLocks noChangeArrowheads="1"/>
            </p:cNvSpPr>
            <p:nvPr/>
          </p:nvSpPr>
          <p:spPr bwMode="auto">
            <a:xfrm rot="1225652">
              <a:off x="4637166" y="5120596"/>
              <a:ext cx="2555444" cy="1707145"/>
            </a:xfrm>
            <a:prstGeom prst="rect">
              <a:avLst/>
            </a:prstGeom>
            <a:grpFill/>
            <a:ln w="9525">
              <a:solidFill>
                <a:srgbClr val="FF6600"/>
              </a:solidFill>
              <a:miter lim="800000"/>
              <a:headEnd/>
              <a:tailEnd/>
            </a:ln>
          </p:spPr>
          <p:txBody>
            <a:bodyPr lIns="36576" tIns="36576" rIns="36576" bIns="36576"/>
            <a:lstStyle/>
            <a:p>
              <a:endParaRPr lang="en-US">
                <a:latin typeface="Calibri" pitchFamily="34" charset="0"/>
              </a:endParaRPr>
            </a:p>
          </p:txBody>
        </p:sp>
        <p:sp>
          <p:nvSpPr>
            <p:cNvPr id="42" name="Rectangle 40"/>
            <p:cNvSpPr>
              <a:spLocks noChangeArrowheads="1"/>
            </p:cNvSpPr>
            <p:nvPr/>
          </p:nvSpPr>
          <p:spPr bwMode="auto">
            <a:xfrm rot="-1943676">
              <a:off x="6319422" y="5401108"/>
              <a:ext cx="1995915" cy="1162612"/>
            </a:xfrm>
            <a:prstGeom prst="rect">
              <a:avLst/>
            </a:prstGeom>
            <a:grpFill/>
            <a:ln w="9525">
              <a:solidFill>
                <a:srgbClr val="92D050"/>
              </a:solidFill>
              <a:miter lim="800000"/>
              <a:headEnd/>
              <a:tailEnd/>
            </a:ln>
          </p:spPr>
          <p:txBody>
            <a:bodyPr lIns="36576" tIns="36576" rIns="36576" bIns="36576"/>
            <a:lstStyle/>
            <a:p>
              <a:endParaRPr lang="en-US">
                <a:latin typeface="Calibri" pitchFamily="34" charset="0"/>
              </a:endParaRPr>
            </a:p>
          </p:txBody>
        </p:sp>
        <p:sp>
          <p:nvSpPr>
            <p:cNvPr id="43" name="Rectangle 49"/>
            <p:cNvSpPr>
              <a:spLocks noChangeArrowheads="1"/>
            </p:cNvSpPr>
            <p:nvPr/>
          </p:nvSpPr>
          <p:spPr bwMode="auto">
            <a:xfrm rot="1949633">
              <a:off x="8068810" y="4976262"/>
              <a:ext cx="975927" cy="1221326"/>
            </a:xfrm>
            <a:prstGeom prst="rect">
              <a:avLst/>
            </a:prstGeom>
            <a:grpFill/>
            <a:ln w="9525">
              <a:solidFill>
                <a:srgbClr val="FF6600"/>
              </a:solidFill>
              <a:miter lim="800000"/>
              <a:headEnd/>
              <a:tailEnd/>
            </a:ln>
          </p:spPr>
          <p:txBody>
            <a:bodyPr lIns="36576" tIns="36576" rIns="36576" bIns="36576"/>
            <a:lstStyle/>
            <a:p>
              <a:endParaRPr lang="en-US">
                <a:latin typeface="Calibri" pitchFamily="34" charset="0"/>
              </a:endParaRPr>
            </a:p>
          </p:txBody>
        </p:sp>
        <p:sp>
          <p:nvSpPr>
            <p:cNvPr id="44" name="Rectangle 52"/>
            <p:cNvSpPr>
              <a:spLocks noChangeArrowheads="1"/>
            </p:cNvSpPr>
            <p:nvPr/>
          </p:nvSpPr>
          <p:spPr bwMode="auto">
            <a:xfrm rot="2628922">
              <a:off x="200379" y="1182054"/>
              <a:ext cx="1468836" cy="1169545"/>
            </a:xfrm>
            <a:prstGeom prst="rect">
              <a:avLst/>
            </a:prstGeom>
            <a:grpFill/>
            <a:ln w="9525">
              <a:solidFill>
                <a:srgbClr val="FF6600"/>
              </a:solidFill>
              <a:miter lim="800000"/>
              <a:headEnd/>
              <a:tailEnd/>
            </a:ln>
          </p:spPr>
          <p:txBody>
            <a:bodyPr lIns="36576" tIns="36576" rIns="36576" bIns="36576"/>
            <a:lstStyle/>
            <a:p>
              <a:endParaRPr lang="en-US">
                <a:latin typeface="Calibri" pitchFamily="34" charset="0"/>
              </a:endParaRPr>
            </a:p>
          </p:txBody>
        </p:sp>
      </p:grpSp>
      <p:pic>
        <p:nvPicPr>
          <p:cNvPr id="45" name="Picture 6"/>
          <p:cNvPicPr>
            <a:picLocks noChangeAspect="1" noChangeArrowheads="1"/>
          </p:cNvPicPr>
          <p:nvPr/>
        </p:nvPicPr>
        <p:blipFill>
          <a:blip r:embed="rId4" cstate="print"/>
          <a:srcRect/>
          <a:stretch>
            <a:fillRect/>
          </a:stretch>
        </p:blipFill>
        <p:spPr bwMode="auto">
          <a:xfrm rot="21133124">
            <a:off x="2372342" y="5573155"/>
            <a:ext cx="3063275" cy="1483775"/>
          </a:xfrm>
          <a:prstGeom prst="rect">
            <a:avLst/>
          </a:prstGeom>
          <a:ln>
            <a:noFill/>
          </a:ln>
          <a:effectLst>
            <a:outerShdw blurRad="292100" dist="139700" dir="2700000" algn="tl" rotWithShape="0">
              <a:srgbClr val="333333">
                <a:alpha val="65000"/>
              </a:srgbClr>
            </a:outerShdw>
          </a:effectLst>
        </p:spPr>
      </p:pic>
      <p:pic>
        <p:nvPicPr>
          <p:cNvPr id="46" name="Picture 5"/>
          <p:cNvPicPr>
            <a:picLocks noChangeAspect="1" noChangeArrowheads="1"/>
          </p:cNvPicPr>
          <p:nvPr/>
        </p:nvPicPr>
        <p:blipFill>
          <a:blip r:embed="rId5" cstate="print"/>
          <a:srcRect/>
          <a:stretch>
            <a:fillRect/>
          </a:stretch>
        </p:blipFill>
        <p:spPr bwMode="auto">
          <a:xfrm rot="599796">
            <a:off x="5386565" y="5689692"/>
            <a:ext cx="1606315" cy="1624044"/>
          </a:xfrm>
          <a:prstGeom prst="rect">
            <a:avLst/>
          </a:prstGeom>
          <a:ln>
            <a:noFill/>
          </a:ln>
          <a:effectLst>
            <a:outerShdw blurRad="292100" dist="139700" dir="2700000" algn="tl" rotWithShape="0">
              <a:srgbClr val="333333">
                <a:alpha val="65000"/>
              </a:srgbClr>
            </a:outerShdw>
          </a:effectLst>
        </p:spPr>
      </p:pic>
      <p:pic>
        <p:nvPicPr>
          <p:cNvPr id="47" name="Picture 8"/>
          <p:cNvPicPr>
            <a:picLocks noChangeAspect="1" noChangeArrowheads="1"/>
          </p:cNvPicPr>
          <p:nvPr/>
        </p:nvPicPr>
        <p:blipFill>
          <a:blip r:embed="rId6" cstate="print"/>
          <a:srcRect/>
          <a:stretch>
            <a:fillRect/>
          </a:stretch>
        </p:blipFill>
        <p:spPr bwMode="auto">
          <a:xfrm rot="21320754">
            <a:off x="43246" y="6041181"/>
            <a:ext cx="1919695" cy="653487"/>
          </a:xfrm>
          <a:prstGeom prst="rect">
            <a:avLst/>
          </a:prstGeom>
          <a:ln>
            <a:noFill/>
          </a:ln>
          <a:effectLst>
            <a:outerShdw blurRad="292100" dist="139700" dir="2700000" algn="tl" rotWithShape="0">
              <a:srgbClr val="333333">
                <a:alpha val="65000"/>
              </a:srgbClr>
            </a:outerShdw>
          </a:effectLst>
        </p:spPr>
      </p:pic>
      <p:pic>
        <p:nvPicPr>
          <p:cNvPr id="48" name="Picture 3"/>
          <p:cNvPicPr>
            <a:picLocks noChangeAspect="1" noChangeArrowheads="1"/>
          </p:cNvPicPr>
          <p:nvPr/>
        </p:nvPicPr>
        <p:blipFill>
          <a:blip r:embed="rId7" cstate="print"/>
          <a:srcRect/>
          <a:stretch>
            <a:fillRect/>
          </a:stretch>
        </p:blipFill>
        <p:spPr bwMode="auto">
          <a:xfrm rot="639505">
            <a:off x="71632" y="1909814"/>
            <a:ext cx="989843" cy="997864"/>
          </a:xfrm>
          <a:prstGeom prst="rect">
            <a:avLst/>
          </a:prstGeom>
          <a:ln>
            <a:noFill/>
          </a:ln>
          <a:effectLst>
            <a:outerShdw blurRad="292100" dist="139700" dir="2700000" algn="tl" rotWithShape="0">
              <a:srgbClr val="333333">
                <a:alpha val="65000"/>
              </a:srgbClr>
            </a:outerShdw>
          </a:effectLst>
        </p:spPr>
      </p:pic>
      <p:pic>
        <p:nvPicPr>
          <p:cNvPr id="49" name="Picture 28" descr="infohiobutton.gif"/>
          <p:cNvPicPr>
            <a:picLocks noChangeAspect="1"/>
          </p:cNvPicPr>
          <p:nvPr/>
        </p:nvPicPr>
        <p:blipFill>
          <a:blip r:embed="rId8" cstate="print"/>
          <a:srcRect/>
          <a:stretch>
            <a:fillRect/>
          </a:stretch>
        </p:blipFill>
        <p:spPr bwMode="auto">
          <a:xfrm rot="693162">
            <a:off x="-150761" y="5103457"/>
            <a:ext cx="2339281" cy="74889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p:cNvPicPr>
            <a:picLocks noChangeAspect="1" noChangeArrowheads="1"/>
          </p:cNvPicPr>
          <p:nvPr/>
        </p:nvPicPr>
        <p:blipFill>
          <a:blip r:embed="rId3" cstate="print"/>
          <a:srcRect/>
          <a:stretch>
            <a:fillRect/>
          </a:stretch>
        </p:blipFill>
        <p:spPr bwMode="auto">
          <a:xfrm rot="1313000">
            <a:off x="6775845" y="4158861"/>
            <a:ext cx="2457881" cy="371432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2" name="Title 1"/>
          <p:cNvSpPr>
            <a:spLocks noGrp="1"/>
          </p:cNvSpPr>
          <p:nvPr>
            <p:ph type="title"/>
          </p:nvPr>
        </p:nvSpPr>
        <p:spPr/>
        <p:txBody>
          <a:bodyPr/>
          <a:lstStyle/>
          <a:p>
            <a:r>
              <a:rPr lang="en-US" sz="4800" b="1" dirty="0" smtClean="0">
                <a:solidFill>
                  <a:schemeClr val="accent2">
                    <a:lumMod val="75000"/>
                  </a:schemeClr>
                </a:solidFill>
                <a:effectLst>
                  <a:outerShdw blurRad="38100" dist="38100" dir="2700000" algn="tl">
                    <a:srgbClr val="000000">
                      <a:alpha val="43137"/>
                    </a:srgbClr>
                  </a:outerShdw>
                </a:effectLst>
              </a:rPr>
              <a:t>INFOhio User Council</a:t>
            </a:r>
            <a:endParaRPr lang="en-US" sz="4800" b="1" dirty="0">
              <a:solidFill>
                <a:schemeClr val="accent2">
                  <a:lumMod val="75000"/>
                </a:schemeClr>
              </a:solidFill>
              <a:effectLst>
                <a:outerShdw blurRad="38100" dist="38100" dir="2700000" algn="tl">
                  <a:srgbClr val="000000">
                    <a:alpha val="43137"/>
                  </a:srgbClr>
                </a:outerShdw>
              </a:effectLst>
            </a:endParaRPr>
          </a:p>
        </p:txBody>
      </p:sp>
      <p:grpSp>
        <p:nvGrpSpPr>
          <p:cNvPr id="3" name="Group 44"/>
          <p:cNvGrpSpPr>
            <a:grpSpLocks/>
          </p:cNvGrpSpPr>
          <p:nvPr/>
        </p:nvGrpSpPr>
        <p:grpSpPr bwMode="auto">
          <a:xfrm>
            <a:off x="-609600" y="2362200"/>
            <a:ext cx="8947151" cy="5867400"/>
            <a:chOff x="97041" y="1182054"/>
            <a:chExt cx="8947696" cy="5866923"/>
          </a:xfrm>
          <a:gradFill>
            <a:gsLst>
              <a:gs pos="0">
                <a:srgbClr val="FF3399"/>
              </a:gs>
              <a:gs pos="25000">
                <a:srgbClr val="FF6633"/>
              </a:gs>
              <a:gs pos="50000">
                <a:srgbClr val="FFFF00"/>
              </a:gs>
              <a:gs pos="75000">
                <a:srgbClr val="01A78F"/>
              </a:gs>
              <a:gs pos="100000">
                <a:srgbClr val="3366FF"/>
              </a:gs>
            </a:gsLst>
            <a:lin ang="5400000" scaled="0"/>
          </a:gradFill>
        </p:grpSpPr>
        <p:sp>
          <p:nvSpPr>
            <p:cNvPr id="14" name="Rectangle 52"/>
            <p:cNvSpPr>
              <a:spLocks noChangeArrowheads="1"/>
            </p:cNvSpPr>
            <p:nvPr/>
          </p:nvSpPr>
          <p:spPr bwMode="auto">
            <a:xfrm rot="3169609">
              <a:off x="-243907" y="2847737"/>
              <a:ext cx="1553668" cy="871771"/>
            </a:xfrm>
            <a:prstGeom prst="rect">
              <a:avLst/>
            </a:prstGeom>
            <a:grpFill/>
            <a:ln w="9525">
              <a:solidFill>
                <a:srgbClr val="92D050"/>
              </a:solidFill>
              <a:miter lim="800000"/>
              <a:headEnd/>
              <a:tailEnd/>
            </a:ln>
          </p:spPr>
          <p:txBody>
            <a:bodyPr lIns="36576" tIns="36576" rIns="36576" bIns="36576"/>
            <a:lstStyle/>
            <a:p>
              <a:endParaRPr lang="en-US">
                <a:latin typeface="Calibri" pitchFamily="34" charset="0"/>
              </a:endParaRPr>
            </a:p>
          </p:txBody>
        </p:sp>
        <p:sp>
          <p:nvSpPr>
            <p:cNvPr id="15" name="Rectangle 40"/>
            <p:cNvSpPr>
              <a:spLocks noChangeArrowheads="1"/>
            </p:cNvSpPr>
            <p:nvPr/>
          </p:nvSpPr>
          <p:spPr bwMode="auto">
            <a:xfrm rot="389218">
              <a:off x="193473" y="4259057"/>
              <a:ext cx="2229106" cy="2405570"/>
            </a:xfrm>
            <a:prstGeom prst="rect">
              <a:avLst/>
            </a:prstGeom>
            <a:grpFill/>
            <a:ln w="9525">
              <a:solidFill>
                <a:srgbClr val="92D050"/>
              </a:solidFill>
              <a:miter lim="800000"/>
              <a:headEnd/>
              <a:tailEnd/>
            </a:ln>
          </p:spPr>
          <p:txBody>
            <a:bodyPr lIns="36576" tIns="36576" rIns="36576" bIns="36576"/>
            <a:lstStyle/>
            <a:p>
              <a:endParaRPr lang="en-US">
                <a:latin typeface="Calibri" pitchFamily="34" charset="0"/>
              </a:endParaRPr>
            </a:p>
          </p:txBody>
        </p:sp>
        <p:sp>
          <p:nvSpPr>
            <p:cNvPr id="16" name="Rectangle 40"/>
            <p:cNvSpPr>
              <a:spLocks noChangeArrowheads="1"/>
            </p:cNvSpPr>
            <p:nvPr/>
          </p:nvSpPr>
          <p:spPr bwMode="auto">
            <a:xfrm rot="-390318">
              <a:off x="2687443" y="4820617"/>
              <a:ext cx="1662495" cy="1800522"/>
            </a:xfrm>
            <a:prstGeom prst="rect">
              <a:avLst/>
            </a:prstGeom>
            <a:grpFill/>
            <a:ln w="9525">
              <a:solidFill>
                <a:srgbClr val="92D050"/>
              </a:solidFill>
              <a:miter lim="800000"/>
              <a:headEnd/>
              <a:tailEnd/>
            </a:ln>
          </p:spPr>
          <p:txBody>
            <a:bodyPr lIns="36576" tIns="36576" rIns="36576" bIns="36576"/>
            <a:lstStyle/>
            <a:p>
              <a:endParaRPr lang="en-US">
                <a:latin typeface="Calibri" pitchFamily="34" charset="0"/>
              </a:endParaRPr>
            </a:p>
          </p:txBody>
        </p:sp>
        <p:sp>
          <p:nvSpPr>
            <p:cNvPr id="17" name="Rectangle 43"/>
            <p:cNvSpPr>
              <a:spLocks noChangeArrowheads="1"/>
            </p:cNvSpPr>
            <p:nvPr/>
          </p:nvSpPr>
          <p:spPr bwMode="auto">
            <a:xfrm rot="701914">
              <a:off x="895244" y="4015425"/>
              <a:ext cx="2108631" cy="3033552"/>
            </a:xfrm>
            <a:prstGeom prst="rect">
              <a:avLst/>
            </a:prstGeom>
            <a:grpFill/>
            <a:ln w="9525">
              <a:solidFill>
                <a:srgbClr val="FF6600"/>
              </a:solidFill>
              <a:miter lim="800000"/>
              <a:headEnd/>
              <a:tailEnd/>
            </a:ln>
          </p:spPr>
          <p:txBody>
            <a:bodyPr lIns="36576" tIns="36576" rIns="36576" bIns="36576"/>
            <a:lstStyle/>
            <a:p>
              <a:endParaRPr lang="en-US">
                <a:latin typeface="Calibri" pitchFamily="34" charset="0"/>
              </a:endParaRPr>
            </a:p>
          </p:txBody>
        </p:sp>
        <p:sp>
          <p:nvSpPr>
            <p:cNvPr id="18" name="Rectangle 34"/>
            <p:cNvSpPr>
              <a:spLocks noChangeArrowheads="1"/>
            </p:cNvSpPr>
            <p:nvPr/>
          </p:nvSpPr>
          <p:spPr bwMode="auto">
            <a:xfrm rot="1225652">
              <a:off x="4637166" y="5120596"/>
              <a:ext cx="2555444" cy="1707145"/>
            </a:xfrm>
            <a:prstGeom prst="rect">
              <a:avLst/>
            </a:prstGeom>
            <a:grpFill/>
            <a:ln w="9525">
              <a:solidFill>
                <a:srgbClr val="FF6600"/>
              </a:solidFill>
              <a:miter lim="800000"/>
              <a:headEnd/>
              <a:tailEnd/>
            </a:ln>
          </p:spPr>
          <p:txBody>
            <a:bodyPr lIns="36576" tIns="36576" rIns="36576" bIns="36576"/>
            <a:lstStyle/>
            <a:p>
              <a:endParaRPr lang="en-US">
                <a:latin typeface="Calibri" pitchFamily="34" charset="0"/>
              </a:endParaRPr>
            </a:p>
          </p:txBody>
        </p:sp>
        <p:sp>
          <p:nvSpPr>
            <p:cNvPr id="19" name="Rectangle 40"/>
            <p:cNvSpPr>
              <a:spLocks noChangeArrowheads="1"/>
            </p:cNvSpPr>
            <p:nvPr/>
          </p:nvSpPr>
          <p:spPr bwMode="auto">
            <a:xfrm rot="-1943676">
              <a:off x="6319422" y="5401108"/>
              <a:ext cx="1995915" cy="1162612"/>
            </a:xfrm>
            <a:prstGeom prst="rect">
              <a:avLst/>
            </a:prstGeom>
            <a:grpFill/>
            <a:ln w="9525">
              <a:solidFill>
                <a:srgbClr val="92D050"/>
              </a:solidFill>
              <a:miter lim="800000"/>
              <a:headEnd/>
              <a:tailEnd/>
            </a:ln>
          </p:spPr>
          <p:txBody>
            <a:bodyPr lIns="36576" tIns="36576" rIns="36576" bIns="36576"/>
            <a:lstStyle/>
            <a:p>
              <a:endParaRPr lang="en-US">
                <a:latin typeface="Calibri" pitchFamily="34" charset="0"/>
              </a:endParaRPr>
            </a:p>
          </p:txBody>
        </p:sp>
        <p:sp>
          <p:nvSpPr>
            <p:cNvPr id="20" name="Rectangle 49"/>
            <p:cNvSpPr>
              <a:spLocks noChangeArrowheads="1"/>
            </p:cNvSpPr>
            <p:nvPr/>
          </p:nvSpPr>
          <p:spPr bwMode="auto">
            <a:xfrm rot="1949633">
              <a:off x="8068810" y="4976262"/>
              <a:ext cx="975927" cy="1221326"/>
            </a:xfrm>
            <a:prstGeom prst="rect">
              <a:avLst/>
            </a:prstGeom>
            <a:grpFill/>
            <a:ln w="9525">
              <a:solidFill>
                <a:srgbClr val="FF6600"/>
              </a:solidFill>
              <a:miter lim="800000"/>
              <a:headEnd/>
              <a:tailEnd/>
            </a:ln>
          </p:spPr>
          <p:txBody>
            <a:bodyPr lIns="36576" tIns="36576" rIns="36576" bIns="36576"/>
            <a:lstStyle/>
            <a:p>
              <a:endParaRPr lang="en-US">
                <a:latin typeface="Calibri" pitchFamily="34" charset="0"/>
              </a:endParaRPr>
            </a:p>
          </p:txBody>
        </p:sp>
        <p:sp>
          <p:nvSpPr>
            <p:cNvPr id="21" name="Rectangle 52"/>
            <p:cNvSpPr>
              <a:spLocks noChangeArrowheads="1"/>
            </p:cNvSpPr>
            <p:nvPr/>
          </p:nvSpPr>
          <p:spPr bwMode="auto">
            <a:xfrm rot="2628922">
              <a:off x="200379" y="1182054"/>
              <a:ext cx="1468836" cy="1169545"/>
            </a:xfrm>
            <a:prstGeom prst="rect">
              <a:avLst/>
            </a:prstGeom>
            <a:grpFill/>
            <a:ln w="9525">
              <a:solidFill>
                <a:srgbClr val="FF6600"/>
              </a:solidFill>
              <a:miter lim="800000"/>
              <a:headEnd/>
              <a:tailEnd/>
            </a:ln>
          </p:spPr>
          <p:txBody>
            <a:bodyPr lIns="36576" tIns="36576" rIns="36576" bIns="36576"/>
            <a:lstStyle/>
            <a:p>
              <a:endParaRPr lang="en-US">
                <a:latin typeface="Calibri" pitchFamily="34" charset="0"/>
              </a:endParaRPr>
            </a:p>
          </p:txBody>
        </p:sp>
      </p:grpSp>
      <p:sp>
        <p:nvSpPr>
          <p:cNvPr id="33" name="Content Placeholder 2"/>
          <p:cNvSpPr>
            <a:spLocks noGrp="1"/>
          </p:cNvSpPr>
          <p:nvPr>
            <p:ph idx="1"/>
          </p:nvPr>
        </p:nvSpPr>
        <p:spPr>
          <a:xfrm>
            <a:off x="1905000" y="1524000"/>
            <a:ext cx="6019800" cy="4038600"/>
          </a:xfrm>
        </p:spPr>
        <p:txBody>
          <a:bodyPr/>
          <a:lstStyle/>
          <a:p>
            <a:pPr lvl="0"/>
            <a:r>
              <a:rPr lang="en-US" dirty="0" smtClean="0"/>
              <a:t>Want to be a Representative?</a:t>
            </a:r>
          </a:p>
          <a:p>
            <a:pPr lvl="0"/>
            <a:r>
              <a:rPr lang="en-US" u="sng" dirty="0" smtClean="0"/>
              <a:t>Term</a:t>
            </a:r>
            <a:r>
              <a:rPr lang="en-US" dirty="0" smtClean="0"/>
              <a:t>: </a:t>
            </a:r>
            <a:r>
              <a:rPr lang="en-US" i="1" dirty="0" smtClean="0"/>
              <a:t>Now</a:t>
            </a:r>
            <a:r>
              <a:rPr lang="en-US" dirty="0" smtClean="0"/>
              <a:t> until June 30, 2014</a:t>
            </a:r>
            <a:endParaRPr lang="en-US" dirty="0"/>
          </a:p>
        </p:txBody>
      </p:sp>
      <p:pic>
        <p:nvPicPr>
          <p:cNvPr id="23" name="Picture 6"/>
          <p:cNvPicPr>
            <a:picLocks noChangeAspect="1" noChangeArrowheads="1"/>
          </p:cNvPicPr>
          <p:nvPr/>
        </p:nvPicPr>
        <p:blipFill>
          <a:blip r:embed="rId4" cstate="print"/>
          <a:srcRect/>
          <a:stretch>
            <a:fillRect/>
          </a:stretch>
        </p:blipFill>
        <p:spPr bwMode="auto">
          <a:xfrm rot="21133124">
            <a:off x="2372342" y="5573155"/>
            <a:ext cx="3063275" cy="1483775"/>
          </a:xfrm>
          <a:prstGeom prst="rect">
            <a:avLst/>
          </a:prstGeom>
          <a:ln>
            <a:noFill/>
          </a:ln>
          <a:effectLst>
            <a:outerShdw blurRad="292100" dist="139700" dir="2700000" algn="tl" rotWithShape="0">
              <a:srgbClr val="333333">
                <a:alpha val="65000"/>
              </a:srgbClr>
            </a:outerShdw>
          </a:effectLst>
        </p:spPr>
      </p:pic>
      <p:pic>
        <p:nvPicPr>
          <p:cNvPr id="24" name="Picture 5"/>
          <p:cNvPicPr>
            <a:picLocks noChangeAspect="1" noChangeArrowheads="1"/>
          </p:cNvPicPr>
          <p:nvPr/>
        </p:nvPicPr>
        <p:blipFill>
          <a:blip r:embed="rId5" cstate="print"/>
          <a:srcRect/>
          <a:stretch>
            <a:fillRect/>
          </a:stretch>
        </p:blipFill>
        <p:spPr bwMode="auto">
          <a:xfrm rot="599796">
            <a:off x="5386565" y="5689692"/>
            <a:ext cx="1606315" cy="1624044"/>
          </a:xfrm>
          <a:prstGeom prst="rect">
            <a:avLst/>
          </a:prstGeom>
          <a:ln>
            <a:noFill/>
          </a:ln>
          <a:effectLst>
            <a:outerShdw blurRad="292100" dist="139700" dir="2700000" algn="tl" rotWithShape="0">
              <a:srgbClr val="333333">
                <a:alpha val="65000"/>
              </a:srgbClr>
            </a:outerShdw>
          </a:effectLst>
        </p:spPr>
      </p:pic>
      <p:pic>
        <p:nvPicPr>
          <p:cNvPr id="26" name="Picture 8"/>
          <p:cNvPicPr>
            <a:picLocks noChangeAspect="1" noChangeArrowheads="1"/>
          </p:cNvPicPr>
          <p:nvPr/>
        </p:nvPicPr>
        <p:blipFill>
          <a:blip r:embed="rId6" cstate="print"/>
          <a:srcRect/>
          <a:stretch>
            <a:fillRect/>
          </a:stretch>
        </p:blipFill>
        <p:spPr bwMode="auto">
          <a:xfrm rot="21320754">
            <a:off x="43246" y="6041181"/>
            <a:ext cx="1919695" cy="653487"/>
          </a:xfrm>
          <a:prstGeom prst="rect">
            <a:avLst/>
          </a:prstGeom>
          <a:ln>
            <a:noFill/>
          </a:ln>
          <a:effectLst>
            <a:outerShdw blurRad="292100" dist="139700" dir="2700000" algn="tl" rotWithShape="0">
              <a:srgbClr val="333333">
                <a:alpha val="65000"/>
              </a:srgbClr>
            </a:outerShdw>
          </a:effectLst>
        </p:spPr>
      </p:pic>
      <p:pic>
        <p:nvPicPr>
          <p:cNvPr id="25" name="Picture 3"/>
          <p:cNvPicPr>
            <a:picLocks noChangeAspect="1" noChangeArrowheads="1"/>
          </p:cNvPicPr>
          <p:nvPr/>
        </p:nvPicPr>
        <p:blipFill>
          <a:blip r:embed="rId7" cstate="print"/>
          <a:srcRect/>
          <a:stretch>
            <a:fillRect/>
          </a:stretch>
        </p:blipFill>
        <p:spPr bwMode="auto">
          <a:xfrm rot="639505">
            <a:off x="71632" y="1909814"/>
            <a:ext cx="989843" cy="997864"/>
          </a:xfrm>
          <a:prstGeom prst="rect">
            <a:avLst/>
          </a:prstGeom>
          <a:ln>
            <a:noFill/>
          </a:ln>
          <a:effectLst>
            <a:outerShdw blurRad="292100" dist="139700" dir="2700000" algn="tl" rotWithShape="0">
              <a:srgbClr val="333333">
                <a:alpha val="65000"/>
              </a:srgbClr>
            </a:outerShdw>
          </a:effectLst>
        </p:spPr>
      </p:pic>
      <p:pic>
        <p:nvPicPr>
          <p:cNvPr id="22" name="Picture 28" descr="infohiobutton.gif"/>
          <p:cNvPicPr>
            <a:picLocks noChangeAspect="1"/>
          </p:cNvPicPr>
          <p:nvPr/>
        </p:nvPicPr>
        <p:blipFill>
          <a:blip r:embed="rId8" cstate="print"/>
          <a:srcRect/>
          <a:stretch>
            <a:fillRect/>
          </a:stretch>
        </p:blipFill>
        <p:spPr bwMode="auto">
          <a:xfrm rot="693162">
            <a:off x="-150761" y="5103457"/>
            <a:ext cx="2339281" cy="74889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roper\AppData\Local\Microsoft\Windows\Temporary Internet Files\Content.IE5\KZELF35G\MP900439527[1].jpg"/>
          <p:cNvPicPr>
            <a:picLocks noChangeAspect="1" noChangeArrowheads="1"/>
          </p:cNvPicPr>
          <p:nvPr/>
        </p:nvPicPr>
        <p:blipFill>
          <a:blip r:embed="rId3" cstate="print">
            <a:lum bright="70000" contrast="-70000"/>
          </a:blip>
          <a:srcRect/>
          <a:stretch>
            <a:fillRect/>
          </a:stretch>
        </p:blipFill>
        <p:spPr bwMode="auto">
          <a:xfrm>
            <a:off x="4038600" y="0"/>
            <a:ext cx="5105400" cy="6802438"/>
          </a:xfrm>
          <a:prstGeom prst="rect">
            <a:avLst/>
          </a:prstGeom>
          <a:noFill/>
          <a:ln w="9525">
            <a:noFill/>
            <a:miter lim="800000"/>
            <a:headEnd/>
            <a:tailEnd/>
          </a:ln>
        </p:spPr>
      </p:pic>
      <p:sp>
        <p:nvSpPr>
          <p:cNvPr id="56322" name="Title 1"/>
          <p:cNvSpPr>
            <a:spLocks noGrp="1"/>
          </p:cNvSpPr>
          <p:nvPr>
            <p:ph type="title"/>
          </p:nvPr>
        </p:nvSpPr>
        <p:spPr/>
        <p:txBody>
          <a:bodyPr/>
          <a:lstStyle/>
          <a:p>
            <a:pPr eaLnBrk="1" hangingPunct="1"/>
            <a:r>
              <a:rPr lang="en-US" sz="4800" b="1" dirty="0" smtClean="0">
                <a:solidFill>
                  <a:schemeClr val="accent2">
                    <a:lumMod val="75000"/>
                  </a:schemeClr>
                </a:solidFill>
                <a:effectLst>
                  <a:outerShdw blurRad="38100" dist="38100" dir="2700000" algn="tl">
                    <a:srgbClr val="000000">
                      <a:alpha val="43137"/>
                    </a:srgbClr>
                  </a:outerShdw>
                </a:effectLst>
              </a:rPr>
              <a:t>INFOhio Toolkit</a:t>
            </a:r>
          </a:p>
        </p:txBody>
      </p:sp>
      <p:sp>
        <p:nvSpPr>
          <p:cNvPr id="4" name="Subtitle 3"/>
          <p:cNvSpPr>
            <a:spLocks noGrp="1"/>
          </p:cNvSpPr>
          <p:nvPr>
            <p:ph idx="1"/>
          </p:nvPr>
        </p:nvSpPr>
        <p:spPr/>
        <p:txBody>
          <a:bodyPr/>
          <a:lstStyle/>
          <a:p>
            <a:pPr algn="ctr">
              <a:buNone/>
            </a:pPr>
            <a:r>
              <a:rPr lang="en-US" dirty="0" smtClean="0">
                <a:hlinkClick r:id="rId4"/>
              </a:rPr>
              <a:t>http://www.infohio.org/toolkit</a:t>
            </a:r>
            <a:endParaRPr lang="en-US" dirty="0" smtClean="0"/>
          </a:p>
          <a:p>
            <a:endParaRPr lang="en-US" sz="2800" dirty="0" smtClean="0"/>
          </a:p>
          <a:p>
            <a:pPr lvl="2"/>
            <a:r>
              <a:rPr lang="en-US" sz="3200" dirty="0" smtClean="0"/>
              <a:t>Bookmarks &amp; Flyers</a:t>
            </a:r>
          </a:p>
          <a:p>
            <a:pPr lvl="2"/>
            <a:r>
              <a:rPr lang="en-US" sz="3200" dirty="0" smtClean="0"/>
              <a:t>Common Core</a:t>
            </a:r>
          </a:p>
          <a:p>
            <a:pPr lvl="2"/>
            <a:r>
              <a:rPr lang="en-US" sz="3200" dirty="0" smtClean="0"/>
              <a:t>Logos &amp; Graphics</a:t>
            </a:r>
          </a:p>
          <a:p>
            <a:pPr lvl="2"/>
            <a:r>
              <a:rPr lang="en-US" sz="3200" dirty="0" smtClean="0"/>
              <a:t>Presentations</a:t>
            </a:r>
          </a:p>
          <a:p>
            <a:pPr lvl="2"/>
            <a:r>
              <a:rPr lang="en-US" sz="3200" dirty="0" smtClean="0"/>
              <a:t>Search Widgets</a:t>
            </a:r>
            <a:endParaRPr lang="en-US" dirty="0" smtClean="0"/>
          </a:p>
        </p:txBody>
      </p:sp>
      <p:pic>
        <p:nvPicPr>
          <p:cNvPr id="6" name="Picture 5" descr="neomin_logo.jpg"/>
          <p:cNvPicPr>
            <a:picLocks noChangeAspect="1"/>
          </p:cNvPicPr>
          <p:nvPr/>
        </p:nvPicPr>
        <p:blipFill>
          <a:blip r:embed="rId5" cstate="print"/>
          <a:stretch>
            <a:fillRect/>
          </a:stretch>
        </p:blipFill>
        <p:spPr>
          <a:xfrm>
            <a:off x="228600" y="6172200"/>
            <a:ext cx="1147097" cy="533400"/>
          </a:xfrm>
          <a:prstGeom prst="rect">
            <a:avLst/>
          </a:prstGeom>
        </p:spPr>
      </p:pic>
      <p:pic>
        <p:nvPicPr>
          <p:cNvPr id="7" name="Picture 5" descr="C:\Users\roper\AppData\Local\Microsoft\Windows\Temporary Internet Files\Content.IE5\UPXYJGKG\MC900432599[1].png"/>
          <p:cNvPicPr>
            <a:picLocks noChangeAspect="1" noChangeArrowheads="1"/>
          </p:cNvPicPr>
          <p:nvPr/>
        </p:nvPicPr>
        <p:blipFill>
          <a:blip r:embed="rId6" cstate="print"/>
          <a:srcRect/>
          <a:stretch>
            <a:fillRect/>
          </a:stretch>
        </p:blipFill>
        <p:spPr bwMode="auto">
          <a:xfrm rot="20689712">
            <a:off x="151639" y="151639"/>
            <a:ext cx="1336877" cy="1336877"/>
          </a:xfrm>
          <a:prstGeom prst="rect">
            <a:avLst/>
          </a:prstGeom>
          <a:noFill/>
        </p:spPr>
      </p:pic>
      <p:sp>
        <p:nvSpPr>
          <p:cNvPr id="8" name="Pentagon 7"/>
          <p:cNvSpPr/>
          <p:nvPr/>
        </p:nvSpPr>
        <p:spPr>
          <a:xfrm>
            <a:off x="228599" y="1066800"/>
            <a:ext cx="1621130" cy="518673"/>
          </a:xfrm>
          <a:prstGeom prst="homePlate">
            <a:avLst>
              <a:gd name="adj" fmla="val 78724"/>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t>Handout</a:t>
            </a:r>
            <a:endParaRPr lang="en-US"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667000" y="457200"/>
            <a:ext cx="5562600" cy="1143000"/>
          </a:xfrm>
        </p:spPr>
        <p:txBody>
          <a:bodyPr/>
          <a:lstStyle/>
          <a:p>
            <a:r>
              <a:rPr lang="en-US" i="1" smtClean="0">
                <a:ea typeface="ＭＳ Ｐゴシック" pitchFamily="34" charset="-128"/>
              </a:rPr>
              <a:t>New Resources</a:t>
            </a:r>
            <a:r>
              <a:rPr lang="en-US" smtClean="0">
                <a:ea typeface="ＭＳ Ｐゴシック" pitchFamily="34" charset="-128"/>
              </a:rPr>
              <a:t>	</a:t>
            </a:r>
          </a:p>
        </p:txBody>
      </p:sp>
      <p:sp>
        <p:nvSpPr>
          <p:cNvPr id="15363" name="Content Placeholder 2"/>
          <p:cNvSpPr>
            <a:spLocks noGrp="1"/>
          </p:cNvSpPr>
          <p:nvPr>
            <p:ph idx="1"/>
          </p:nvPr>
        </p:nvSpPr>
        <p:spPr/>
        <p:txBody>
          <a:bodyPr/>
          <a:lstStyle/>
          <a:p>
            <a:r>
              <a:rPr lang="en-US" dirty="0" err="1" smtClean="0">
                <a:ea typeface="ＭＳ Ｐゴシック" pitchFamily="34" charset="-128"/>
              </a:rPr>
              <a:t>Ebsco</a:t>
            </a:r>
            <a:endParaRPr lang="en-US" dirty="0" smtClean="0">
              <a:ea typeface="ＭＳ Ｐゴシック" pitchFamily="34" charset="-128"/>
            </a:endParaRPr>
          </a:p>
        </p:txBody>
      </p:sp>
      <p:pic>
        <p:nvPicPr>
          <p:cNvPr id="15364" name="Picture 4">
            <a:hlinkClick r:id="rId3"/>
          </p:cNvPr>
          <p:cNvPicPr>
            <a:picLocks noChangeAspect="1" noChangeArrowheads="1"/>
          </p:cNvPicPr>
          <p:nvPr/>
        </p:nvPicPr>
        <p:blipFill>
          <a:blip r:embed="rId4" cstate="print"/>
          <a:srcRect/>
          <a:stretch>
            <a:fillRect/>
          </a:stretch>
        </p:blipFill>
        <p:spPr bwMode="auto">
          <a:xfrm>
            <a:off x="1219200" y="2209800"/>
            <a:ext cx="7251700" cy="914400"/>
          </a:xfrm>
          <a:prstGeom prst="rect">
            <a:avLst/>
          </a:prstGeom>
          <a:noFill/>
          <a:ln w="9525">
            <a:solidFill>
              <a:schemeClr val="bg2"/>
            </a:solidFill>
            <a:miter lim="800000"/>
            <a:headEnd/>
            <a:tailEnd/>
          </a:ln>
        </p:spPr>
      </p:pic>
      <p:pic>
        <p:nvPicPr>
          <p:cNvPr id="15365" name="Picture 5" descr="C:\Users\Linda\AppData\Local\Microsoft\Windows\Temporary Internet Files\Content.IE5\FP1XEY0Q\MC900440035[1].png"/>
          <p:cNvPicPr>
            <a:picLocks noChangeAspect="1" noChangeArrowheads="1"/>
          </p:cNvPicPr>
          <p:nvPr/>
        </p:nvPicPr>
        <p:blipFill>
          <a:blip r:embed="rId5" cstate="print"/>
          <a:srcRect/>
          <a:stretch>
            <a:fillRect/>
          </a:stretch>
        </p:blipFill>
        <p:spPr bwMode="auto">
          <a:xfrm>
            <a:off x="228600" y="152400"/>
            <a:ext cx="1930400" cy="1365250"/>
          </a:xfrm>
          <a:prstGeom prst="rect">
            <a:avLst/>
          </a:prstGeom>
          <a:noFill/>
          <a:ln w="9525">
            <a:noFill/>
            <a:miter lim="800000"/>
            <a:headEnd/>
            <a:tailEnd/>
          </a:ln>
        </p:spPr>
      </p:pic>
      <p:pic>
        <p:nvPicPr>
          <p:cNvPr id="15366" name="Picture 4">
            <a:hlinkClick r:id="rId3"/>
          </p:cNvPr>
          <p:cNvPicPr>
            <a:picLocks noChangeAspect="1" noChangeArrowheads="1"/>
          </p:cNvPicPr>
          <p:nvPr/>
        </p:nvPicPr>
        <p:blipFill>
          <a:blip r:embed="rId6" cstate="print"/>
          <a:srcRect/>
          <a:stretch>
            <a:fillRect/>
          </a:stretch>
        </p:blipFill>
        <p:spPr bwMode="auto">
          <a:xfrm>
            <a:off x="1219200" y="3276600"/>
            <a:ext cx="7251700" cy="838200"/>
          </a:xfrm>
          <a:prstGeom prst="rect">
            <a:avLst/>
          </a:prstGeom>
          <a:noFill/>
          <a:ln w="9525">
            <a:solidFill>
              <a:schemeClr val="bg2"/>
            </a:solidFill>
            <a:miter lim="800000"/>
            <a:headEnd/>
            <a:tailEnd/>
          </a:ln>
        </p:spPr>
      </p:pic>
      <p:pic>
        <p:nvPicPr>
          <p:cNvPr id="15367" name="Picture 4">
            <a:hlinkClick r:id="rId3"/>
          </p:cNvPr>
          <p:cNvPicPr>
            <a:picLocks noChangeAspect="1" noChangeArrowheads="1"/>
          </p:cNvPicPr>
          <p:nvPr/>
        </p:nvPicPr>
        <p:blipFill>
          <a:blip r:embed="rId7" cstate="print"/>
          <a:srcRect/>
          <a:stretch>
            <a:fillRect/>
          </a:stretch>
        </p:blipFill>
        <p:spPr bwMode="auto">
          <a:xfrm>
            <a:off x="1219200" y="4297363"/>
            <a:ext cx="7251700" cy="990600"/>
          </a:xfrm>
          <a:prstGeom prst="rect">
            <a:avLst/>
          </a:prstGeom>
          <a:noFill/>
          <a:ln w="9525">
            <a:solidFill>
              <a:schemeClr val="bg2"/>
            </a:solidFill>
            <a:miter lim="800000"/>
            <a:headEnd/>
            <a:tailEnd/>
          </a:ln>
        </p:spPr>
      </p:pic>
      <p:pic>
        <p:nvPicPr>
          <p:cNvPr id="15368" name="Picture 4">
            <a:hlinkClick r:id="rId3"/>
          </p:cNvPr>
          <p:cNvPicPr>
            <a:picLocks noChangeAspect="1" noChangeArrowheads="1"/>
          </p:cNvPicPr>
          <p:nvPr/>
        </p:nvPicPr>
        <p:blipFill>
          <a:blip r:embed="rId8" cstate="print"/>
          <a:srcRect/>
          <a:stretch>
            <a:fillRect/>
          </a:stretch>
        </p:blipFill>
        <p:spPr bwMode="auto">
          <a:xfrm>
            <a:off x="1219200" y="5486400"/>
            <a:ext cx="7251700" cy="985838"/>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514600" y="152400"/>
            <a:ext cx="6248400" cy="1143000"/>
          </a:xfrm>
        </p:spPr>
        <p:txBody>
          <a:bodyPr/>
          <a:lstStyle/>
          <a:p>
            <a:r>
              <a:rPr lang="en-US" dirty="0" smtClean="0">
                <a:ea typeface="ＭＳ Ｐゴシック" pitchFamily="34" charset="-128"/>
              </a:rPr>
              <a:t>More </a:t>
            </a:r>
            <a:r>
              <a:rPr lang="en-US" i="1" dirty="0" smtClean="0">
                <a:ea typeface="ＭＳ Ｐゴシック" pitchFamily="34" charset="-128"/>
              </a:rPr>
              <a:t>New</a:t>
            </a:r>
            <a:r>
              <a:rPr lang="en-US" dirty="0" smtClean="0">
                <a:ea typeface="ＭＳ Ｐゴシック" pitchFamily="34" charset="-128"/>
              </a:rPr>
              <a:t> Resources</a:t>
            </a:r>
          </a:p>
        </p:txBody>
      </p:sp>
      <p:sp>
        <p:nvSpPr>
          <p:cNvPr id="16387" name="Content Placeholder 2"/>
          <p:cNvSpPr>
            <a:spLocks noGrp="1"/>
          </p:cNvSpPr>
          <p:nvPr>
            <p:ph idx="1"/>
          </p:nvPr>
        </p:nvSpPr>
        <p:spPr>
          <a:xfrm>
            <a:off x="533400" y="1676400"/>
            <a:ext cx="8153400" cy="4648200"/>
          </a:xfrm>
        </p:spPr>
        <p:txBody>
          <a:bodyPr/>
          <a:lstStyle/>
          <a:p>
            <a:r>
              <a:rPr lang="en-US" smtClean="0">
                <a:ea typeface="ＭＳ Ｐゴシック" pitchFamily="34" charset="-128"/>
              </a:rPr>
              <a:t>Learning Express</a:t>
            </a:r>
          </a:p>
          <a:p>
            <a:endParaRPr lang="en-US" smtClean="0">
              <a:ea typeface="ＭＳ Ｐゴシック" pitchFamily="34" charset="-128"/>
            </a:endParaRPr>
          </a:p>
          <a:p>
            <a:endParaRPr lang="en-US" smtClean="0">
              <a:ea typeface="ＭＳ Ｐゴシック" pitchFamily="34" charset="-128"/>
            </a:endParaRPr>
          </a:p>
          <a:p>
            <a:r>
              <a:rPr lang="en-US" smtClean="0">
                <a:ea typeface="ＭＳ Ｐゴシック" pitchFamily="34" charset="-128"/>
              </a:rPr>
              <a:t>World Book</a:t>
            </a:r>
          </a:p>
          <a:p>
            <a:endParaRPr lang="en-US" smtClean="0">
              <a:ea typeface="ＭＳ Ｐゴシック" pitchFamily="34" charset="-128"/>
            </a:endParaRPr>
          </a:p>
          <a:p>
            <a:endParaRPr lang="en-US" smtClean="0">
              <a:ea typeface="ＭＳ Ｐゴシック" pitchFamily="34" charset="-128"/>
            </a:endParaRPr>
          </a:p>
          <a:p>
            <a:r>
              <a:rPr lang="en-US" smtClean="0">
                <a:ea typeface="ＭＳ Ｐゴシック" pitchFamily="34" charset="-128"/>
              </a:rPr>
              <a:t>Scholastic</a:t>
            </a:r>
          </a:p>
          <a:p>
            <a:endParaRPr lang="en-US" smtClean="0">
              <a:ea typeface="ＭＳ Ｐゴシック" pitchFamily="34" charset="-128"/>
            </a:endParaRPr>
          </a:p>
          <a:p>
            <a:endParaRPr lang="en-US" smtClean="0">
              <a:ea typeface="ＭＳ Ｐゴシック" pitchFamily="34" charset="-128"/>
            </a:endParaRPr>
          </a:p>
          <a:p>
            <a:endParaRPr lang="en-US" smtClean="0">
              <a:ea typeface="ＭＳ Ｐゴシック" pitchFamily="34" charset="-128"/>
            </a:endParaRPr>
          </a:p>
          <a:p>
            <a:endParaRPr lang="en-US" smtClean="0">
              <a:ea typeface="ＭＳ Ｐゴシック" pitchFamily="34" charset="-128"/>
            </a:endParaRPr>
          </a:p>
          <a:p>
            <a:endParaRPr lang="en-US" smtClean="0">
              <a:ea typeface="ＭＳ Ｐゴシック" pitchFamily="34" charset="-128"/>
            </a:endParaRPr>
          </a:p>
        </p:txBody>
      </p:sp>
      <p:pic>
        <p:nvPicPr>
          <p:cNvPr id="16388" name="Picture 5" descr="C:\Users\Linda\AppData\Local\Microsoft\Windows\Temporary Internet Files\Content.IE5\FP1XEY0Q\MC900440035[1].png"/>
          <p:cNvPicPr>
            <a:picLocks noChangeAspect="1" noChangeArrowheads="1"/>
          </p:cNvPicPr>
          <p:nvPr/>
        </p:nvPicPr>
        <p:blipFill>
          <a:blip r:embed="rId3" cstate="print"/>
          <a:srcRect/>
          <a:stretch>
            <a:fillRect/>
          </a:stretch>
        </p:blipFill>
        <p:spPr bwMode="auto">
          <a:xfrm>
            <a:off x="381000" y="304800"/>
            <a:ext cx="1930400" cy="1365250"/>
          </a:xfrm>
          <a:prstGeom prst="rect">
            <a:avLst/>
          </a:prstGeom>
          <a:noFill/>
          <a:ln w="9525">
            <a:noFill/>
            <a:miter lim="800000"/>
            <a:headEnd/>
            <a:tailEnd/>
          </a:ln>
        </p:spPr>
      </p:pic>
      <p:pic>
        <p:nvPicPr>
          <p:cNvPr id="16389" name="Picture 4">
            <a:hlinkClick r:id="rId4"/>
          </p:cNvPr>
          <p:cNvPicPr>
            <a:picLocks noChangeAspect="1" noChangeArrowheads="1"/>
          </p:cNvPicPr>
          <p:nvPr/>
        </p:nvPicPr>
        <p:blipFill>
          <a:blip r:embed="rId5" cstate="print"/>
          <a:srcRect/>
          <a:stretch>
            <a:fillRect/>
          </a:stretch>
        </p:blipFill>
        <p:spPr bwMode="auto">
          <a:xfrm>
            <a:off x="1600200" y="2286000"/>
            <a:ext cx="6324600" cy="914400"/>
          </a:xfrm>
          <a:prstGeom prst="rect">
            <a:avLst/>
          </a:prstGeom>
          <a:noFill/>
          <a:ln w="9525">
            <a:solidFill>
              <a:schemeClr val="bg2"/>
            </a:solidFill>
            <a:miter lim="800000"/>
            <a:headEnd/>
            <a:tailEnd/>
          </a:ln>
        </p:spPr>
      </p:pic>
      <p:pic>
        <p:nvPicPr>
          <p:cNvPr id="16390" name="Picture 5">
            <a:hlinkClick r:id="rId6"/>
          </p:cNvPr>
          <p:cNvPicPr>
            <a:picLocks noChangeAspect="1" noChangeArrowheads="1"/>
          </p:cNvPicPr>
          <p:nvPr/>
        </p:nvPicPr>
        <p:blipFill>
          <a:blip r:embed="rId7" cstate="print"/>
          <a:srcRect/>
          <a:stretch>
            <a:fillRect/>
          </a:stretch>
        </p:blipFill>
        <p:spPr bwMode="auto">
          <a:xfrm>
            <a:off x="1600200" y="3962400"/>
            <a:ext cx="6248400" cy="871538"/>
          </a:xfrm>
          <a:prstGeom prst="rect">
            <a:avLst/>
          </a:prstGeom>
          <a:noFill/>
          <a:ln w="9525">
            <a:solidFill>
              <a:schemeClr val="bg2"/>
            </a:solidFill>
            <a:miter lim="800000"/>
            <a:headEnd/>
            <a:tailEnd/>
          </a:ln>
        </p:spPr>
      </p:pic>
      <p:pic>
        <p:nvPicPr>
          <p:cNvPr id="16391" name="Picture 6">
            <a:hlinkClick r:id="rId8"/>
          </p:cNvPr>
          <p:cNvPicPr>
            <a:picLocks noChangeAspect="1" noChangeArrowheads="1"/>
          </p:cNvPicPr>
          <p:nvPr/>
        </p:nvPicPr>
        <p:blipFill>
          <a:blip r:embed="rId9" cstate="print"/>
          <a:srcRect/>
          <a:stretch>
            <a:fillRect/>
          </a:stretch>
        </p:blipFill>
        <p:spPr bwMode="auto">
          <a:xfrm>
            <a:off x="1600200" y="5638800"/>
            <a:ext cx="6324600" cy="892175"/>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981200" y="473075"/>
            <a:ext cx="6705600" cy="822325"/>
          </a:xfrm>
        </p:spPr>
        <p:txBody>
          <a:bodyPr/>
          <a:lstStyle/>
          <a:p>
            <a:r>
              <a:rPr lang="en-US" i="1" dirty="0" err="1" smtClean="0">
                <a:ea typeface="ＭＳ Ｐゴシック" pitchFamily="34" charset="-128"/>
                <a:hlinkClick r:id="rId3"/>
              </a:rPr>
              <a:t>BookFLIX</a:t>
            </a:r>
            <a:endParaRPr lang="en-US" i="1" dirty="0" smtClean="0">
              <a:ea typeface="ＭＳ Ｐゴシック" pitchFamily="34" charset="-128"/>
            </a:endParaRPr>
          </a:p>
        </p:txBody>
      </p:sp>
      <p:pic>
        <p:nvPicPr>
          <p:cNvPr id="40963" name="Picture 3">
            <a:hlinkClick r:id="rId3"/>
          </p:cNvPr>
          <p:cNvPicPr>
            <a:picLocks noChangeAspect="1" noChangeArrowheads="1"/>
          </p:cNvPicPr>
          <p:nvPr/>
        </p:nvPicPr>
        <p:blipFill>
          <a:blip r:embed="rId4" cstate="print"/>
          <a:srcRect/>
          <a:stretch>
            <a:fillRect/>
          </a:stretch>
        </p:blipFill>
        <p:spPr bwMode="auto">
          <a:xfrm>
            <a:off x="228600" y="457200"/>
            <a:ext cx="1304925" cy="9810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5844" name="Picture 2"/>
          <p:cNvPicPr>
            <a:picLocks noChangeAspect="1" noChangeArrowheads="1"/>
          </p:cNvPicPr>
          <p:nvPr/>
        </p:nvPicPr>
        <p:blipFill>
          <a:blip r:embed="rId5" cstate="print"/>
          <a:srcRect l="5531" t="12018" r="10846" b="7297"/>
          <a:stretch>
            <a:fillRect/>
          </a:stretch>
        </p:blipFill>
        <p:spPr bwMode="auto">
          <a:xfrm>
            <a:off x="2362200" y="2895600"/>
            <a:ext cx="6565900" cy="3810000"/>
          </a:xfrm>
          <a:prstGeom prst="rect">
            <a:avLst/>
          </a:prstGeom>
          <a:noFill/>
          <a:ln w="9525">
            <a:solidFill>
              <a:schemeClr val="bg2"/>
            </a:solidFill>
            <a:miter lim="800000"/>
            <a:headEnd/>
            <a:tailEnd/>
          </a:ln>
        </p:spPr>
      </p:pic>
      <p:pic>
        <p:nvPicPr>
          <p:cNvPr id="35845" name="Picture 2"/>
          <p:cNvPicPr>
            <a:picLocks noChangeAspect="1" noChangeArrowheads="1"/>
          </p:cNvPicPr>
          <p:nvPr/>
        </p:nvPicPr>
        <p:blipFill>
          <a:blip r:embed="rId6" cstate="print"/>
          <a:srcRect/>
          <a:stretch>
            <a:fillRect/>
          </a:stretch>
        </p:blipFill>
        <p:spPr bwMode="auto">
          <a:xfrm>
            <a:off x="228600" y="1524000"/>
            <a:ext cx="4959350" cy="3733800"/>
          </a:xfrm>
          <a:prstGeom prst="rect">
            <a:avLst/>
          </a:prstGeom>
          <a:noFill/>
          <a:ln w="9525">
            <a:solidFill>
              <a:schemeClr val="bg2"/>
            </a:solidFill>
            <a:miter lim="800000"/>
            <a:headEnd/>
            <a:tailEnd/>
          </a:ln>
        </p:spPr>
      </p:pic>
      <p:sp>
        <p:nvSpPr>
          <p:cNvPr id="6" name="Rounded Rectangle 5"/>
          <p:cNvSpPr/>
          <p:nvPr/>
        </p:nvSpPr>
        <p:spPr>
          <a:xfrm>
            <a:off x="4038600" y="1447800"/>
            <a:ext cx="1066800" cy="30480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a:spLocks noChangeArrowheads="1"/>
          </p:cNvSpPr>
          <p:nvPr/>
        </p:nvSpPr>
        <p:spPr bwMode="auto">
          <a:xfrm>
            <a:off x="6477000" y="457200"/>
            <a:ext cx="1752600" cy="1905000"/>
          </a:xfrm>
          <a:prstGeom prst="roundRect">
            <a:avLst>
              <a:gd name="adj" fmla="val 16667"/>
            </a:avLst>
          </a:prstGeom>
          <a:gradFill rotWithShape="1">
            <a:gsLst>
              <a:gs pos="0">
                <a:srgbClr val="FFBD88"/>
              </a:gs>
              <a:gs pos="35001">
                <a:srgbClr val="FFD0AC"/>
              </a:gs>
              <a:gs pos="100000">
                <a:srgbClr val="FFEBDD"/>
              </a:gs>
            </a:gsLst>
            <a:lin ang="16200000" scaled="1"/>
          </a:gradFill>
          <a:ln w="9525">
            <a:solidFill>
              <a:srgbClr val="E68727"/>
            </a:solidFill>
            <a:round/>
            <a:headEnd/>
            <a:tailEnd/>
          </a:ln>
          <a:effectLst>
            <a:outerShdw blurRad="63500" dist="20000" dir="5400000" rotWithShape="0">
              <a:srgbClr val="000000">
                <a:alpha val="37999"/>
              </a:srgbClr>
            </a:outerShdw>
          </a:effectLst>
        </p:spPr>
        <p:txBody>
          <a:bodyPr anchor="ctr"/>
          <a:lstStyle/>
          <a:p>
            <a:pPr algn="ctr">
              <a:defRPr/>
            </a:pPr>
            <a:r>
              <a:rPr lang="en-US" sz="2000" dirty="0">
                <a:solidFill>
                  <a:schemeClr val="dk1"/>
                </a:solidFill>
                <a:latin typeface="+mn-lt"/>
                <a:ea typeface="+mn-ea"/>
                <a:cs typeface="ＭＳ Ｐゴシック" charset="0"/>
              </a:rPr>
              <a:t>Fiction and Nonfiction </a:t>
            </a:r>
            <a:r>
              <a:rPr lang="en-US" sz="2000" dirty="0" err="1">
                <a:solidFill>
                  <a:schemeClr val="dk1"/>
                </a:solidFill>
                <a:latin typeface="+mn-lt"/>
                <a:ea typeface="+mn-ea"/>
                <a:cs typeface="ＭＳ Ｐゴシック" charset="0"/>
              </a:rPr>
              <a:t>ebooks</a:t>
            </a:r>
            <a:r>
              <a:rPr lang="en-US" sz="2000" dirty="0">
                <a:solidFill>
                  <a:schemeClr val="dk1"/>
                </a:solidFill>
                <a:latin typeface="+mn-lt"/>
                <a:ea typeface="+mn-ea"/>
                <a:cs typeface="ＭＳ Ｐゴシック" charset="0"/>
              </a:rPr>
              <a:t> are paired.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533400" y="685800"/>
            <a:ext cx="8153400" cy="822325"/>
          </a:xfrm>
        </p:spPr>
        <p:txBody>
          <a:bodyPr/>
          <a:lstStyle/>
          <a:p>
            <a:r>
              <a:rPr lang="en-US" dirty="0" smtClean="0">
                <a:ea typeface="ＭＳ Ｐゴシック" pitchFamily="34" charset="-128"/>
              </a:rPr>
              <a:t>Research Tools for Students</a:t>
            </a:r>
          </a:p>
        </p:txBody>
      </p:sp>
      <p:pic>
        <p:nvPicPr>
          <p:cNvPr id="5" name="Picture 4" descr="report.jpg"/>
          <p:cNvPicPr>
            <a:picLocks noChangeAspect="1"/>
          </p:cNvPicPr>
          <p:nvPr/>
        </p:nvPicPr>
        <p:blipFill>
          <a:blip r:embed="rId2" cstate="print"/>
          <a:stretch>
            <a:fillRect/>
          </a:stretch>
        </p:blipFill>
        <p:spPr>
          <a:xfrm>
            <a:off x="3505200" y="2209800"/>
            <a:ext cx="1983536" cy="2971800"/>
          </a:xfrm>
          <a:prstGeom prst="rect">
            <a:avLst/>
          </a:prstGeom>
          <a:ln>
            <a:noFill/>
          </a:ln>
          <a:effectLst>
            <a:softEdge rad="112500"/>
          </a:effectLst>
        </p:spPr>
      </p:pic>
      <p:pic>
        <p:nvPicPr>
          <p:cNvPr id="6" name="Picture 5" descr="neomin_logo.jpg"/>
          <p:cNvPicPr>
            <a:picLocks noChangeAspect="1"/>
          </p:cNvPicPr>
          <p:nvPr/>
        </p:nvPicPr>
        <p:blipFill>
          <a:blip r:embed="rId3" cstate="print"/>
          <a:stretch>
            <a:fillRect/>
          </a:stretch>
        </p:blipFill>
        <p:spPr>
          <a:xfrm>
            <a:off x="228600" y="6172200"/>
            <a:ext cx="1147097" cy="5334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28600" y="473075"/>
            <a:ext cx="8458200" cy="822325"/>
          </a:xfrm>
        </p:spPr>
        <p:txBody>
          <a:bodyPr/>
          <a:lstStyle/>
          <a:p>
            <a:r>
              <a:rPr lang="en-US" smtClean="0">
                <a:ea typeface="ＭＳ Ｐゴシック" pitchFamily="34" charset="-128"/>
              </a:rPr>
              <a:t>Educator Tools and Resources</a:t>
            </a:r>
          </a:p>
        </p:txBody>
      </p:sp>
      <p:pic>
        <p:nvPicPr>
          <p:cNvPr id="5" name="Picture 4" descr="teacher books and laptop.jpg"/>
          <p:cNvPicPr>
            <a:picLocks noChangeAspect="1"/>
          </p:cNvPicPr>
          <p:nvPr/>
        </p:nvPicPr>
        <p:blipFill>
          <a:blip r:embed="rId2" cstate="print"/>
          <a:stretch>
            <a:fillRect/>
          </a:stretch>
        </p:blipFill>
        <p:spPr>
          <a:xfrm>
            <a:off x="1828800" y="1905000"/>
            <a:ext cx="5867400" cy="390009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304800" y="152400"/>
            <a:ext cx="8153400" cy="746125"/>
          </a:xfrm>
        </p:spPr>
        <p:txBody>
          <a:bodyPr/>
          <a:lstStyle/>
          <a:p>
            <a:r>
              <a:rPr lang="en-US" dirty="0" smtClean="0">
                <a:ea typeface="ＭＳ Ｐゴシック" pitchFamily="34" charset="-128"/>
                <a:hlinkClick r:id="rId3"/>
              </a:rPr>
              <a:t>Curriculum toolbox</a:t>
            </a:r>
            <a:endParaRPr lang="en-US" dirty="0" smtClean="0">
              <a:ea typeface="ＭＳ Ｐゴシック" pitchFamily="34" charset="-128"/>
            </a:endParaRPr>
          </a:p>
        </p:txBody>
      </p:sp>
      <p:pic>
        <p:nvPicPr>
          <p:cNvPr id="67586" name="Picture 2"/>
          <p:cNvPicPr>
            <a:picLocks noChangeAspect="1" noChangeArrowheads="1"/>
          </p:cNvPicPr>
          <p:nvPr/>
        </p:nvPicPr>
        <p:blipFill>
          <a:blip r:embed="rId4" cstate="print"/>
          <a:srcRect/>
          <a:stretch>
            <a:fillRect/>
          </a:stretch>
        </p:blipFill>
        <p:spPr bwMode="auto">
          <a:xfrm>
            <a:off x="304800" y="914400"/>
            <a:ext cx="3200400" cy="3429000"/>
          </a:xfrm>
          <a:prstGeom prst="rect">
            <a:avLst/>
          </a:prstGeom>
          <a:noFill/>
          <a:ln w="38100" cap="sq">
            <a:solidFill>
              <a:srgbClr val="000000"/>
            </a:solidFill>
            <a:miter lim="800000"/>
            <a:headEnd/>
            <a:tailEnd/>
          </a:ln>
          <a:effectLst>
            <a:outerShdw blurRad="63500" dist="38100" dir="2700000" algn="tl" rotWithShape="0">
              <a:srgbClr val="000000">
                <a:alpha val="42999"/>
              </a:srgbClr>
            </a:outerShdw>
          </a:effectLst>
          <a:extLst/>
        </p:spPr>
      </p:pic>
      <p:pic>
        <p:nvPicPr>
          <p:cNvPr id="52228" name="Picture 3"/>
          <p:cNvPicPr>
            <a:picLocks noChangeAspect="1" noChangeArrowheads="1"/>
          </p:cNvPicPr>
          <p:nvPr/>
        </p:nvPicPr>
        <p:blipFill>
          <a:blip r:embed="rId5" cstate="print"/>
          <a:srcRect/>
          <a:stretch>
            <a:fillRect/>
          </a:stretch>
        </p:blipFill>
        <p:spPr bwMode="auto">
          <a:xfrm>
            <a:off x="3886200" y="915988"/>
            <a:ext cx="4486275" cy="5942012"/>
          </a:xfrm>
          <a:prstGeom prst="rect">
            <a:avLst/>
          </a:prstGeom>
          <a:noFill/>
          <a:ln w="9525">
            <a:solidFill>
              <a:schemeClr val="bg2"/>
            </a:solidFill>
            <a:miter lim="800000"/>
            <a:headEnd/>
            <a:tailEnd/>
          </a:ln>
        </p:spPr>
      </p:pic>
      <p:cxnSp>
        <p:nvCxnSpPr>
          <p:cNvPr id="7" name="Straight Arrow Connector 6"/>
          <p:cNvCxnSpPr/>
          <p:nvPr/>
        </p:nvCxnSpPr>
        <p:spPr>
          <a:xfrm>
            <a:off x="3048000" y="2743200"/>
            <a:ext cx="11430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2230" name="TextBox 7"/>
          <p:cNvSpPr txBox="1">
            <a:spLocks noChangeArrowheads="1"/>
          </p:cNvSpPr>
          <p:nvPr/>
        </p:nvSpPr>
        <p:spPr bwMode="auto">
          <a:xfrm>
            <a:off x="533400" y="4648200"/>
            <a:ext cx="3048000" cy="1816100"/>
          </a:xfrm>
          <a:prstGeom prst="rect">
            <a:avLst/>
          </a:prstGeom>
          <a:noFill/>
          <a:ln w="9525">
            <a:noFill/>
            <a:miter lim="800000"/>
            <a:headEnd/>
            <a:tailEnd/>
          </a:ln>
        </p:spPr>
        <p:txBody>
          <a:bodyPr>
            <a:spAutoFit/>
          </a:bodyPr>
          <a:lstStyle/>
          <a:p>
            <a:pPr algn="ctr"/>
            <a:r>
              <a:rPr lang="en-US" sz="2800" dirty="0"/>
              <a:t>Scoop-its help with</a:t>
            </a:r>
          </a:p>
          <a:p>
            <a:pPr algn="ctr"/>
            <a:r>
              <a:rPr lang="en-US" sz="2800" dirty="0"/>
              <a:t>Common Core focus areas</a:t>
            </a:r>
          </a:p>
        </p:txBody>
      </p:sp>
      <p:sp>
        <p:nvSpPr>
          <p:cNvPr id="8" name="Rounded Rectangular Callout 7"/>
          <p:cNvSpPr/>
          <p:nvPr/>
        </p:nvSpPr>
        <p:spPr>
          <a:xfrm>
            <a:off x="6248400" y="152400"/>
            <a:ext cx="2438400" cy="1981200"/>
          </a:xfrm>
          <a:prstGeom prst="wedgeRoundRectCallout">
            <a:avLst>
              <a:gd name="adj1" fmla="val -20398"/>
              <a:gd name="adj2" fmla="val 46500"/>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t>Currently this is on the  INFOhio webpage – right side.</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C:\Users\roper\AppData\Local\Microsoft\Windows\Temporary Internet Files\Content.IE5\KZELF35G\MP900439527[1].jpg"/>
          <p:cNvPicPr>
            <a:picLocks noChangeAspect="1" noChangeArrowheads="1"/>
          </p:cNvPicPr>
          <p:nvPr/>
        </p:nvPicPr>
        <p:blipFill>
          <a:blip r:embed="rId3" cstate="print">
            <a:lum bright="70000" contrast="-70000"/>
          </a:blip>
          <a:srcRect/>
          <a:stretch>
            <a:fillRect/>
          </a:stretch>
        </p:blipFill>
        <p:spPr bwMode="auto">
          <a:xfrm>
            <a:off x="4038600" y="0"/>
            <a:ext cx="5105400" cy="6802438"/>
          </a:xfrm>
          <a:prstGeom prst="rect">
            <a:avLst/>
          </a:prstGeom>
          <a:noFill/>
          <a:ln w="9525">
            <a:noFill/>
            <a:miter lim="800000"/>
            <a:headEnd/>
            <a:tailEnd/>
          </a:ln>
        </p:spPr>
      </p:pic>
      <p:sp>
        <p:nvSpPr>
          <p:cNvPr id="4099" name="Title 1"/>
          <p:cNvSpPr>
            <a:spLocks noGrp="1"/>
          </p:cNvSpPr>
          <p:nvPr>
            <p:ph type="title"/>
          </p:nvPr>
        </p:nvSpPr>
        <p:spPr/>
        <p:txBody>
          <a:bodyPr/>
          <a:lstStyle/>
          <a:p>
            <a:pPr eaLnBrk="1" hangingPunct="1"/>
            <a:r>
              <a:rPr lang="en-US" sz="4800" b="1" dirty="0" smtClean="0">
                <a:solidFill>
                  <a:schemeClr val="accent2">
                    <a:lumMod val="75000"/>
                  </a:schemeClr>
                </a:solidFill>
                <a:effectLst>
                  <a:outerShdw blurRad="38100" dist="38100" dir="2700000" algn="tl">
                    <a:srgbClr val="000000">
                      <a:alpha val="43137"/>
                    </a:srgbClr>
                  </a:outerShdw>
                </a:effectLst>
              </a:rPr>
              <a:t>Building Changes</a:t>
            </a:r>
          </a:p>
        </p:txBody>
      </p:sp>
      <p:sp>
        <p:nvSpPr>
          <p:cNvPr id="2" name="Content Placeholder 2"/>
          <p:cNvSpPr>
            <a:spLocks noGrp="1"/>
          </p:cNvSpPr>
          <p:nvPr>
            <p:ph idx="1"/>
          </p:nvPr>
        </p:nvSpPr>
        <p:spPr>
          <a:xfrm>
            <a:off x="457200" y="1600200"/>
            <a:ext cx="8077200" cy="4525963"/>
          </a:xfrm>
        </p:spPr>
        <p:txBody>
          <a:bodyPr/>
          <a:lstStyle/>
          <a:p>
            <a:r>
              <a:rPr lang="en-US" dirty="0" smtClean="0"/>
              <a:t>Niles Washington = Niles Intermediate </a:t>
            </a:r>
          </a:p>
          <a:p>
            <a:r>
              <a:rPr lang="en-US" dirty="0" smtClean="0"/>
              <a:t>Niles Rhodes/Jackson = Niles Primary</a:t>
            </a:r>
          </a:p>
          <a:p>
            <a:r>
              <a:rPr lang="en-US" dirty="0" smtClean="0"/>
              <a:t>Mineral Ridge MS closed (HS 7-12, ES PS-6)</a:t>
            </a:r>
          </a:p>
          <a:p>
            <a:r>
              <a:rPr lang="en-US" dirty="0" smtClean="0"/>
              <a:t>Champion ES &amp; MS libraries are open this year! </a:t>
            </a:r>
            <a:r>
              <a:rPr lang="en-US" dirty="0" smtClean="0">
                <a:sym typeface="Wingdings" pitchFamily="2" charset="2"/>
              </a:rPr>
              <a:t></a:t>
            </a:r>
            <a:endParaRPr lang="en-US" dirty="0" smtClean="0"/>
          </a:p>
          <a:p>
            <a:endParaRPr lang="en-US" dirty="0" smtClean="0"/>
          </a:p>
          <a:p>
            <a:endParaRPr lang="en-US" dirty="0" smtClean="0"/>
          </a:p>
        </p:txBody>
      </p:sp>
      <p:pic>
        <p:nvPicPr>
          <p:cNvPr id="5" name="Picture 4" descr="neomin_logo.jpg"/>
          <p:cNvPicPr>
            <a:picLocks noChangeAspect="1"/>
          </p:cNvPicPr>
          <p:nvPr/>
        </p:nvPicPr>
        <p:blipFill>
          <a:blip r:embed="rId4" cstate="print"/>
          <a:stretch>
            <a:fillRect/>
          </a:stretch>
        </p:blipFill>
        <p:spPr>
          <a:xfrm>
            <a:off x="228600" y="6172200"/>
            <a:ext cx="1147097" cy="5334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INFOhio’s</a:t>
            </a:r>
            <a:r>
              <a:rPr lang="en-US" dirty="0" smtClean="0"/>
              <a:t> New Website…</a:t>
            </a:r>
            <a:endParaRPr lang="en-US" dirty="0"/>
          </a:p>
        </p:txBody>
      </p:sp>
      <p:pic>
        <p:nvPicPr>
          <p:cNvPr id="4" name="Picture 5"/>
          <p:cNvPicPr>
            <a:picLocks noChangeAspect="1" noChangeArrowheads="1"/>
          </p:cNvPicPr>
          <p:nvPr/>
        </p:nvPicPr>
        <p:blipFill>
          <a:blip r:embed="rId2" cstate="print"/>
          <a:srcRect/>
          <a:stretch>
            <a:fillRect/>
          </a:stretch>
        </p:blipFill>
        <p:spPr bwMode="auto">
          <a:xfrm>
            <a:off x="838200" y="1371600"/>
            <a:ext cx="7467600" cy="5178972"/>
          </a:xfrm>
          <a:prstGeom prst="rect">
            <a:avLst/>
          </a:prstGeom>
          <a:noFill/>
          <a:ln w="9525">
            <a:solidFill>
              <a:schemeClr val="tx1"/>
            </a:solid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ctrTitle"/>
          </p:nvPr>
        </p:nvSpPr>
        <p:spPr>
          <a:xfrm>
            <a:off x="685800" y="609600"/>
            <a:ext cx="7772400" cy="1470025"/>
          </a:xfrm>
        </p:spPr>
        <p:txBody>
          <a:bodyPr/>
          <a:lstStyle/>
          <a:p>
            <a:pPr eaLnBrk="1" hangingPunct="1"/>
            <a:r>
              <a:rPr lang="en-US" b="1" dirty="0" smtClean="0"/>
              <a:t>Questions, Concerns, or Comments?</a:t>
            </a:r>
            <a:endParaRPr lang="en-US" b="1" dirty="0" smtClean="0"/>
          </a:p>
        </p:txBody>
      </p:sp>
      <p:pic>
        <p:nvPicPr>
          <p:cNvPr id="124934" name="Picture 6" descr="C:\Users\roper\AppData\Local\Microsoft\Windows\Temporary Internet Files\Content.IE5\GTA570Q5\MP900439536[1].jpg"/>
          <p:cNvPicPr>
            <a:picLocks noChangeAspect="1" noChangeArrowheads="1"/>
          </p:cNvPicPr>
          <p:nvPr/>
        </p:nvPicPr>
        <p:blipFill>
          <a:blip r:embed="rId3" cstate="print"/>
          <a:srcRect/>
          <a:stretch>
            <a:fillRect/>
          </a:stretch>
        </p:blipFill>
        <p:spPr bwMode="auto">
          <a:xfrm>
            <a:off x="2133600" y="2743200"/>
            <a:ext cx="4814307"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roper\AppData\Local\Microsoft\Windows\Temporary Internet Files\Content.IE5\KZELF35G\MP900439527[1].jpg"/>
          <p:cNvPicPr>
            <a:picLocks noChangeAspect="1" noChangeArrowheads="1"/>
          </p:cNvPicPr>
          <p:nvPr/>
        </p:nvPicPr>
        <p:blipFill>
          <a:blip r:embed="rId3" cstate="print">
            <a:lum bright="70000" contrast="-70000"/>
          </a:blip>
          <a:srcRect/>
          <a:stretch>
            <a:fillRect/>
          </a:stretch>
        </p:blipFill>
        <p:spPr bwMode="auto">
          <a:xfrm>
            <a:off x="4038600" y="0"/>
            <a:ext cx="5105400" cy="6802438"/>
          </a:xfrm>
          <a:prstGeom prst="rect">
            <a:avLst/>
          </a:prstGeom>
          <a:noFill/>
          <a:ln w="9525">
            <a:noFill/>
            <a:miter lim="800000"/>
            <a:headEnd/>
            <a:tailEnd/>
          </a:ln>
        </p:spPr>
      </p:pic>
      <p:sp>
        <p:nvSpPr>
          <p:cNvPr id="4099" name="Title 1"/>
          <p:cNvSpPr>
            <a:spLocks noGrp="1"/>
          </p:cNvSpPr>
          <p:nvPr>
            <p:ph type="title"/>
          </p:nvPr>
        </p:nvSpPr>
        <p:spPr/>
        <p:txBody>
          <a:bodyPr/>
          <a:lstStyle/>
          <a:p>
            <a:pPr eaLnBrk="1" hangingPunct="1"/>
            <a:r>
              <a:rPr lang="en-US" sz="4800" b="1" dirty="0" smtClean="0">
                <a:solidFill>
                  <a:schemeClr val="accent2">
                    <a:lumMod val="75000"/>
                  </a:schemeClr>
                </a:solidFill>
                <a:effectLst>
                  <a:outerShdw blurRad="38100" dist="38100" dir="2700000" algn="tl">
                    <a:srgbClr val="000000">
                      <a:alpha val="43137"/>
                    </a:srgbClr>
                  </a:outerShdw>
                </a:effectLst>
              </a:rPr>
              <a:t>Staff Changes</a:t>
            </a:r>
          </a:p>
        </p:txBody>
      </p:sp>
      <p:sp>
        <p:nvSpPr>
          <p:cNvPr id="2" name="Content Placeholder 2"/>
          <p:cNvSpPr>
            <a:spLocks noGrp="1"/>
          </p:cNvSpPr>
          <p:nvPr>
            <p:ph idx="1"/>
          </p:nvPr>
        </p:nvSpPr>
        <p:spPr>
          <a:xfrm>
            <a:off x="457200" y="1600200"/>
            <a:ext cx="8077200" cy="4525963"/>
          </a:xfrm>
        </p:spPr>
        <p:txBody>
          <a:bodyPr/>
          <a:lstStyle/>
          <a:p>
            <a:r>
              <a:rPr lang="en-US" dirty="0" smtClean="0"/>
              <a:t>Rosanne </a:t>
            </a:r>
            <a:r>
              <a:rPr lang="en-US" dirty="0" err="1" smtClean="0"/>
              <a:t>Dando</a:t>
            </a:r>
            <a:r>
              <a:rPr lang="en-US" dirty="0" smtClean="0"/>
              <a:t>, Newton Falls HS (retired)</a:t>
            </a:r>
          </a:p>
          <a:p>
            <a:r>
              <a:rPr lang="en-US" dirty="0" smtClean="0"/>
              <a:t>Saundra Lyons, Bloomfield ES (new)</a:t>
            </a:r>
          </a:p>
          <a:p>
            <a:r>
              <a:rPr lang="en-US" dirty="0" smtClean="0"/>
              <a:t>Debby </a:t>
            </a:r>
            <a:r>
              <a:rPr lang="en-US" dirty="0" err="1" smtClean="0"/>
              <a:t>Brinsey</a:t>
            </a:r>
            <a:r>
              <a:rPr lang="en-US" dirty="0" smtClean="0"/>
              <a:t>, </a:t>
            </a:r>
            <a:r>
              <a:rPr lang="en-US" dirty="0" err="1" smtClean="0"/>
              <a:t>Bascom</a:t>
            </a:r>
            <a:r>
              <a:rPr lang="en-US" dirty="0" smtClean="0"/>
              <a:t> ES, </a:t>
            </a:r>
            <a:r>
              <a:rPr lang="en-US" dirty="0" err="1" smtClean="0"/>
              <a:t>LaBrae</a:t>
            </a:r>
            <a:r>
              <a:rPr lang="en-US" dirty="0" smtClean="0"/>
              <a:t> (new)</a:t>
            </a:r>
          </a:p>
          <a:p>
            <a:r>
              <a:rPr lang="en-US" dirty="0" smtClean="0"/>
              <a:t>Linda Repasky, JFKHS (retired)</a:t>
            </a:r>
          </a:p>
          <a:p>
            <a:r>
              <a:rPr lang="en-US" dirty="0" smtClean="0"/>
              <a:t>Laura Henning, TCTC (new)</a:t>
            </a:r>
          </a:p>
          <a:p>
            <a:r>
              <a:rPr lang="en-US" dirty="0" smtClean="0"/>
              <a:t>Terry Clutter (resigned to another job)</a:t>
            </a:r>
          </a:p>
          <a:p>
            <a:endParaRPr lang="en-US" dirty="0" smtClean="0"/>
          </a:p>
          <a:p>
            <a:endParaRPr lang="en-US" dirty="0" smtClean="0"/>
          </a:p>
          <a:p>
            <a:endParaRPr lang="en-US" dirty="0" smtClean="0"/>
          </a:p>
        </p:txBody>
      </p:sp>
      <p:pic>
        <p:nvPicPr>
          <p:cNvPr id="5" name="Picture 4" descr="neomin_logo.jpg"/>
          <p:cNvPicPr>
            <a:picLocks noChangeAspect="1"/>
          </p:cNvPicPr>
          <p:nvPr/>
        </p:nvPicPr>
        <p:blipFill>
          <a:blip r:embed="rId4" cstate="print"/>
          <a:stretch>
            <a:fillRect/>
          </a:stretch>
        </p:blipFill>
        <p:spPr>
          <a:xfrm>
            <a:off x="228600" y="6172200"/>
            <a:ext cx="1147097" cy="533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C:\Users\roper\AppData\Local\Microsoft\Windows\Temporary Internet Files\Content.IE5\KZELF35G\MP900439527[1].jpg"/>
          <p:cNvPicPr>
            <a:picLocks noChangeAspect="1" noChangeArrowheads="1"/>
          </p:cNvPicPr>
          <p:nvPr/>
        </p:nvPicPr>
        <p:blipFill>
          <a:blip r:embed="rId3" cstate="print">
            <a:lum bright="70000" contrast="-70000"/>
          </a:blip>
          <a:srcRect/>
          <a:stretch>
            <a:fillRect/>
          </a:stretch>
        </p:blipFill>
        <p:spPr bwMode="auto">
          <a:xfrm>
            <a:off x="4038600" y="0"/>
            <a:ext cx="5105400" cy="6802438"/>
          </a:xfrm>
          <a:prstGeom prst="rect">
            <a:avLst/>
          </a:prstGeom>
          <a:noFill/>
          <a:ln w="9525">
            <a:noFill/>
            <a:miter lim="800000"/>
            <a:headEnd/>
            <a:tailEnd/>
          </a:ln>
        </p:spPr>
      </p:pic>
      <p:sp>
        <p:nvSpPr>
          <p:cNvPr id="8195" name="Title 8"/>
          <p:cNvSpPr>
            <a:spLocks noGrp="1"/>
          </p:cNvSpPr>
          <p:nvPr>
            <p:ph type="title"/>
          </p:nvPr>
        </p:nvSpPr>
        <p:spPr/>
        <p:txBody>
          <a:bodyPr/>
          <a:lstStyle/>
          <a:p>
            <a:pPr eaLnBrk="1" hangingPunct="1"/>
            <a:r>
              <a:rPr lang="en-US" sz="4800" b="1" dirty="0" smtClean="0">
                <a:solidFill>
                  <a:schemeClr val="accent2">
                    <a:lumMod val="75000"/>
                  </a:schemeClr>
                </a:solidFill>
                <a:effectLst>
                  <a:outerShdw blurRad="38100" dist="38100" dir="2700000" algn="tl">
                    <a:srgbClr val="000000">
                      <a:alpha val="43137"/>
                    </a:srgbClr>
                  </a:outerShdw>
                </a:effectLst>
              </a:rPr>
              <a:t>NEOMIN Library Contacts</a:t>
            </a:r>
          </a:p>
        </p:txBody>
      </p:sp>
      <p:pic>
        <p:nvPicPr>
          <p:cNvPr id="2050" name="Picture 2"/>
          <p:cNvPicPr>
            <a:picLocks noChangeAspect="1" noChangeArrowheads="1"/>
          </p:cNvPicPr>
          <p:nvPr/>
        </p:nvPicPr>
        <p:blipFill>
          <a:blip r:embed="rId4" cstate="print"/>
          <a:srcRect/>
          <a:stretch>
            <a:fillRect/>
          </a:stretch>
        </p:blipFill>
        <p:spPr bwMode="auto">
          <a:xfrm>
            <a:off x="1524000" y="1524000"/>
            <a:ext cx="5953125" cy="4589711"/>
          </a:xfrm>
          <a:prstGeom prst="rect">
            <a:avLst/>
          </a:prstGeom>
          <a:noFill/>
          <a:ln w="9525">
            <a:solidFill>
              <a:schemeClr val="tx1"/>
            </a:solidFill>
            <a:miter lim="800000"/>
            <a:headEnd/>
            <a:tailEnd/>
          </a:ln>
        </p:spPr>
      </p:pic>
      <p:pic>
        <p:nvPicPr>
          <p:cNvPr id="1029" name="Picture 5" descr="C:\Users\roper\AppData\Local\Microsoft\Windows\Temporary Internet Files\Content.IE5\UPXYJGKG\MC900432599[1].png"/>
          <p:cNvPicPr>
            <a:picLocks noChangeAspect="1" noChangeArrowheads="1"/>
          </p:cNvPicPr>
          <p:nvPr/>
        </p:nvPicPr>
        <p:blipFill>
          <a:blip r:embed="rId5" cstate="print"/>
          <a:srcRect/>
          <a:stretch>
            <a:fillRect/>
          </a:stretch>
        </p:blipFill>
        <p:spPr bwMode="auto">
          <a:xfrm rot="20689712">
            <a:off x="456438" y="2513839"/>
            <a:ext cx="1336877" cy="1336877"/>
          </a:xfrm>
          <a:prstGeom prst="rect">
            <a:avLst/>
          </a:prstGeom>
          <a:noFill/>
        </p:spPr>
      </p:pic>
      <p:sp>
        <p:nvSpPr>
          <p:cNvPr id="8" name="Pentagon 7"/>
          <p:cNvSpPr/>
          <p:nvPr/>
        </p:nvSpPr>
        <p:spPr>
          <a:xfrm>
            <a:off x="533398" y="3429000"/>
            <a:ext cx="1621130" cy="518673"/>
          </a:xfrm>
          <a:prstGeom prst="homePlate">
            <a:avLst>
              <a:gd name="adj" fmla="val 78724"/>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t>Handout</a:t>
            </a:r>
            <a:endParaRPr lang="en-US" b="1" dirty="0"/>
          </a:p>
        </p:txBody>
      </p:sp>
      <p:pic>
        <p:nvPicPr>
          <p:cNvPr id="7" name="Picture 6" descr="neomin_logo.jpg"/>
          <p:cNvPicPr>
            <a:picLocks noChangeAspect="1"/>
          </p:cNvPicPr>
          <p:nvPr/>
        </p:nvPicPr>
        <p:blipFill>
          <a:blip r:embed="rId6" cstate="print"/>
          <a:stretch>
            <a:fillRect/>
          </a:stretch>
        </p:blipFill>
        <p:spPr>
          <a:xfrm>
            <a:off x="228600" y="6172200"/>
            <a:ext cx="1147097" cy="5334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C:\Users\roper\AppData\Local\Microsoft\Windows\Temporary Internet Files\Content.IE5\KZELF35G\MP900439527[1].jpg"/>
          <p:cNvPicPr>
            <a:picLocks noChangeAspect="1" noChangeArrowheads="1"/>
          </p:cNvPicPr>
          <p:nvPr/>
        </p:nvPicPr>
        <p:blipFill>
          <a:blip r:embed="rId3" cstate="print">
            <a:lum bright="70000" contrast="-70000"/>
          </a:blip>
          <a:srcRect/>
          <a:stretch>
            <a:fillRect/>
          </a:stretch>
        </p:blipFill>
        <p:spPr bwMode="auto">
          <a:xfrm>
            <a:off x="4038600" y="0"/>
            <a:ext cx="5105400" cy="6802438"/>
          </a:xfrm>
          <a:prstGeom prst="rect">
            <a:avLst/>
          </a:prstGeom>
          <a:noFill/>
          <a:ln w="9525">
            <a:noFill/>
            <a:miter lim="800000"/>
            <a:headEnd/>
            <a:tailEnd/>
          </a:ln>
        </p:spPr>
      </p:pic>
      <p:sp>
        <p:nvSpPr>
          <p:cNvPr id="8195" name="Title 8"/>
          <p:cNvSpPr>
            <a:spLocks noGrp="1"/>
          </p:cNvSpPr>
          <p:nvPr>
            <p:ph type="title"/>
          </p:nvPr>
        </p:nvSpPr>
        <p:spPr/>
        <p:txBody>
          <a:bodyPr/>
          <a:lstStyle/>
          <a:p>
            <a:pPr eaLnBrk="1" hangingPunct="1"/>
            <a:r>
              <a:rPr lang="en-US" sz="4800" b="1" dirty="0" smtClean="0">
                <a:solidFill>
                  <a:schemeClr val="accent2">
                    <a:lumMod val="75000"/>
                  </a:schemeClr>
                </a:solidFill>
                <a:effectLst>
                  <a:outerShdw blurRad="38100" dist="38100" dir="2700000" algn="tl">
                    <a:srgbClr val="000000">
                      <a:alpha val="43137"/>
                    </a:srgbClr>
                  </a:outerShdw>
                </a:effectLst>
              </a:rPr>
              <a:t>User Group Meetings</a:t>
            </a:r>
          </a:p>
        </p:txBody>
      </p:sp>
      <p:sp>
        <p:nvSpPr>
          <p:cNvPr id="6" name="Content Placeholder 9"/>
          <p:cNvSpPr>
            <a:spLocks noGrp="1"/>
          </p:cNvSpPr>
          <p:nvPr>
            <p:ph idx="1"/>
          </p:nvPr>
        </p:nvSpPr>
        <p:spPr>
          <a:xfrm>
            <a:off x="457200" y="1600200"/>
            <a:ext cx="8153400" cy="4525963"/>
          </a:xfrm>
        </p:spPr>
        <p:txBody>
          <a:bodyPr/>
          <a:lstStyle/>
          <a:p>
            <a:r>
              <a:rPr lang="en-US" b="1" dirty="0" smtClean="0"/>
              <a:t>Eight meetings this year</a:t>
            </a:r>
          </a:p>
          <a:p>
            <a:pPr lvl="1"/>
            <a:r>
              <a:rPr lang="en-US" sz="2400" b="1" dirty="0" smtClean="0">
                <a:solidFill>
                  <a:schemeClr val="accent1"/>
                </a:solidFill>
              </a:rPr>
              <a:t>2013: </a:t>
            </a:r>
            <a:r>
              <a:rPr lang="en-US" sz="2400" b="1" dirty="0" smtClean="0"/>
              <a:t>	</a:t>
            </a:r>
            <a:r>
              <a:rPr lang="en-US" sz="2400" dirty="0" smtClean="0"/>
              <a:t>9/10, 10/10, 11/12, 12/17</a:t>
            </a:r>
          </a:p>
          <a:p>
            <a:pPr lvl="1"/>
            <a:r>
              <a:rPr lang="en-US" sz="2400" b="1" dirty="0" smtClean="0">
                <a:solidFill>
                  <a:schemeClr val="accent1"/>
                </a:solidFill>
              </a:rPr>
              <a:t>2014: </a:t>
            </a:r>
            <a:r>
              <a:rPr lang="en-US" sz="2400" b="1" dirty="0" smtClean="0"/>
              <a:t>	</a:t>
            </a:r>
            <a:r>
              <a:rPr lang="en-US" sz="2400" dirty="0" smtClean="0"/>
              <a:t>1/14, 2/11, 3/20, 4/29</a:t>
            </a:r>
          </a:p>
          <a:p>
            <a:r>
              <a:rPr lang="en-US" b="1" dirty="0" smtClean="0"/>
              <a:t>Five meetings have AM/PM times</a:t>
            </a:r>
            <a:endParaRPr lang="en-US" sz="2800" b="1" dirty="0" smtClean="0"/>
          </a:p>
          <a:p>
            <a:pPr>
              <a:buNone/>
            </a:pPr>
            <a:endParaRPr lang="en-US" sz="1200" b="1" dirty="0" smtClean="0">
              <a:solidFill>
                <a:srgbClr val="0070C0"/>
              </a:solidFill>
            </a:endParaRPr>
          </a:p>
          <a:p>
            <a:pPr>
              <a:buNone/>
            </a:pPr>
            <a:r>
              <a:rPr lang="en-US" b="1" dirty="0" smtClean="0">
                <a:solidFill>
                  <a:srgbClr val="0070C0"/>
                </a:solidFill>
              </a:rPr>
              <a:t>	</a:t>
            </a:r>
            <a:endParaRPr lang="en-US" dirty="0" smtClean="0">
              <a:solidFill>
                <a:srgbClr val="0070C0"/>
              </a:solidFill>
            </a:endParaRPr>
          </a:p>
        </p:txBody>
      </p:sp>
      <p:pic>
        <p:nvPicPr>
          <p:cNvPr id="5" name="Picture 4" descr="neomin_logo.jpg"/>
          <p:cNvPicPr>
            <a:picLocks noChangeAspect="1"/>
          </p:cNvPicPr>
          <p:nvPr/>
        </p:nvPicPr>
        <p:blipFill>
          <a:blip r:embed="rId4" cstate="print"/>
          <a:stretch>
            <a:fillRect/>
          </a:stretch>
        </p:blipFill>
        <p:spPr>
          <a:xfrm>
            <a:off x="228600" y="6172200"/>
            <a:ext cx="1147097" cy="5334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C:\Users\roper\AppData\Local\Microsoft\Windows\Temporary Internet Files\Content.IE5\KZELF35G\MP900439527[1].jpg"/>
          <p:cNvPicPr>
            <a:picLocks noChangeAspect="1" noChangeArrowheads="1"/>
          </p:cNvPicPr>
          <p:nvPr/>
        </p:nvPicPr>
        <p:blipFill>
          <a:blip r:embed="rId3" cstate="print">
            <a:lum bright="70000" contrast="-70000"/>
          </a:blip>
          <a:srcRect/>
          <a:stretch>
            <a:fillRect/>
          </a:stretch>
        </p:blipFill>
        <p:spPr bwMode="auto">
          <a:xfrm>
            <a:off x="4038600" y="0"/>
            <a:ext cx="5105400" cy="6802438"/>
          </a:xfrm>
          <a:prstGeom prst="rect">
            <a:avLst/>
          </a:prstGeom>
          <a:noFill/>
          <a:ln w="9525">
            <a:noFill/>
            <a:miter lim="800000"/>
            <a:headEnd/>
            <a:tailEnd/>
          </a:ln>
        </p:spPr>
      </p:pic>
      <p:sp>
        <p:nvSpPr>
          <p:cNvPr id="8195" name="Title 8"/>
          <p:cNvSpPr>
            <a:spLocks noGrp="1"/>
          </p:cNvSpPr>
          <p:nvPr>
            <p:ph type="title"/>
          </p:nvPr>
        </p:nvSpPr>
        <p:spPr/>
        <p:txBody>
          <a:bodyPr/>
          <a:lstStyle/>
          <a:p>
            <a:pPr eaLnBrk="1" hangingPunct="1"/>
            <a:r>
              <a:rPr lang="en-US" sz="4800" b="1" dirty="0" smtClean="0">
                <a:solidFill>
                  <a:schemeClr val="accent2">
                    <a:lumMod val="75000"/>
                  </a:schemeClr>
                </a:solidFill>
                <a:effectLst>
                  <a:outerShdw blurRad="38100" dist="38100" dir="2700000" algn="tl">
                    <a:srgbClr val="000000">
                      <a:alpha val="43137"/>
                    </a:srgbClr>
                  </a:outerShdw>
                </a:effectLst>
              </a:rPr>
              <a:t>Training Schedule</a:t>
            </a:r>
          </a:p>
        </p:txBody>
      </p:sp>
      <p:sp>
        <p:nvSpPr>
          <p:cNvPr id="6" name="Content Placeholder 9"/>
          <p:cNvSpPr>
            <a:spLocks noGrp="1"/>
          </p:cNvSpPr>
          <p:nvPr>
            <p:ph idx="1"/>
          </p:nvPr>
        </p:nvSpPr>
        <p:spPr>
          <a:xfrm>
            <a:off x="457200" y="1600200"/>
            <a:ext cx="8153400" cy="4525963"/>
          </a:xfrm>
        </p:spPr>
        <p:txBody>
          <a:bodyPr/>
          <a:lstStyle/>
          <a:p>
            <a:r>
              <a:rPr lang="en-US" b="1" i="1" dirty="0" smtClean="0"/>
              <a:t>Course Catalog &amp; Meeting Schedule</a:t>
            </a:r>
            <a:r>
              <a:rPr lang="en-US" i="1" dirty="0" smtClean="0"/>
              <a:t> </a:t>
            </a:r>
            <a:r>
              <a:rPr lang="en-US" dirty="0" smtClean="0"/>
              <a:t>handout</a:t>
            </a:r>
          </a:p>
        </p:txBody>
      </p:sp>
      <p:pic>
        <p:nvPicPr>
          <p:cNvPr id="1026" name="Picture 2"/>
          <p:cNvPicPr>
            <a:picLocks noChangeAspect="1" noChangeArrowheads="1"/>
          </p:cNvPicPr>
          <p:nvPr/>
        </p:nvPicPr>
        <p:blipFill>
          <a:blip r:embed="rId4" cstate="print"/>
          <a:srcRect/>
          <a:stretch>
            <a:fillRect/>
          </a:stretch>
        </p:blipFill>
        <p:spPr bwMode="auto">
          <a:xfrm>
            <a:off x="2819400" y="2438400"/>
            <a:ext cx="3098800" cy="3984171"/>
          </a:xfrm>
          <a:prstGeom prst="rect">
            <a:avLst/>
          </a:prstGeom>
          <a:noFill/>
          <a:ln w="9525">
            <a:noFill/>
            <a:miter lim="800000"/>
            <a:headEnd/>
            <a:tailEnd/>
          </a:ln>
        </p:spPr>
      </p:pic>
      <p:pic>
        <p:nvPicPr>
          <p:cNvPr id="8" name="Picture 5" descr="C:\Users\roper\AppData\Local\Microsoft\Windows\Temporary Internet Files\Content.IE5\UPXYJGKG\MC900432599[1].png"/>
          <p:cNvPicPr>
            <a:picLocks noChangeAspect="1" noChangeArrowheads="1"/>
          </p:cNvPicPr>
          <p:nvPr/>
        </p:nvPicPr>
        <p:blipFill>
          <a:blip r:embed="rId5" cstate="print"/>
          <a:srcRect/>
          <a:stretch>
            <a:fillRect/>
          </a:stretch>
        </p:blipFill>
        <p:spPr bwMode="auto">
          <a:xfrm rot="20689712">
            <a:off x="1218440" y="3123439"/>
            <a:ext cx="1336877" cy="1336877"/>
          </a:xfrm>
          <a:prstGeom prst="rect">
            <a:avLst/>
          </a:prstGeom>
          <a:noFill/>
        </p:spPr>
      </p:pic>
      <p:sp>
        <p:nvSpPr>
          <p:cNvPr id="9" name="Pentagon 8"/>
          <p:cNvSpPr/>
          <p:nvPr/>
        </p:nvSpPr>
        <p:spPr>
          <a:xfrm>
            <a:off x="1295400" y="4038600"/>
            <a:ext cx="1621130" cy="518673"/>
          </a:xfrm>
          <a:prstGeom prst="homePlate">
            <a:avLst>
              <a:gd name="adj" fmla="val 78724"/>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t>Handout</a:t>
            </a:r>
            <a:endParaRPr lang="en-US" b="1" dirty="0"/>
          </a:p>
        </p:txBody>
      </p:sp>
      <p:pic>
        <p:nvPicPr>
          <p:cNvPr id="10" name="Picture 9" descr="neomin_logo.jpg"/>
          <p:cNvPicPr>
            <a:picLocks noChangeAspect="1"/>
          </p:cNvPicPr>
          <p:nvPr/>
        </p:nvPicPr>
        <p:blipFill>
          <a:blip r:embed="rId6" cstate="print"/>
          <a:stretch>
            <a:fillRect/>
          </a:stretch>
        </p:blipFill>
        <p:spPr>
          <a:xfrm>
            <a:off x="228600" y="6172200"/>
            <a:ext cx="1147097" cy="5334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C:\Users\roper\AppData\Local\Microsoft\Windows\Temporary Internet Files\Content.IE5\KZELF35G\MP900439527[1].jpg"/>
          <p:cNvPicPr>
            <a:picLocks noChangeAspect="1" noChangeArrowheads="1"/>
          </p:cNvPicPr>
          <p:nvPr/>
        </p:nvPicPr>
        <p:blipFill>
          <a:blip r:embed="rId3" cstate="print">
            <a:lum bright="70000" contrast="-70000"/>
          </a:blip>
          <a:srcRect/>
          <a:stretch>
            <a:fillRect/>
          </a:stretch>
        </p:blipFill>
        <p:spPr bwMode="auto">
          <a:xfrm>
            <a:off x="4038600" y="0"/>
            <a:ext cx="5105400" cy="6802438"/>
          </a:xfrm>
          <a:prstGeom prst="rect">
            <a:avLst/>
          </a:prstGeom>
          <a:noFill/>
          <a:ln w="9525">
            <a:noFill/>
            <a:miter lim="800000"/>
            <a:headEnd/>
            <a:tailEnd/>
          </a:ln>
        </p:spPr>
      </p:pic>
      <p:sp>
        <p:nvSpPr>
          <p:cNvPr id="8195" name="Title 8"/>
          <p:cNvSpPr>
            <a:spLocks noGrp="1"/>
          </p:cNvSpPr>
          <p:nvPr>
            <p:ph type="title"/>
          </p:nvPr>
        </p:nvSpPr>
        <p:spPr/>
        <p:txBody>
          <a:bodyPr/>
          <a:lstStyle/>
          <a:p>
            <a:pPr eaLnBrk="1" hangingPunct="1"/>
            <a:r>
              <a:rPr lang="en-US" sz="4800" b="1" dirty="0" err="1" smtClean="0">
                <a:solidFill>
                  <a:schemeClr val="accent2">
                    <a:lumMod val="75000"/>
                  </a:schemeClr>
                </a:solidFill>
                <a:effectLst>
                  <a:outerShdw blurRad="38100" dist="38100" dir="2700000" algn="tl">
                    <a:srgbClr val="000000">
                      <a:alpha val="43137"/>
                    </a:srgbClr>
                  </a:outerShdw>
                </a:effectLst>
              </a:rPr>
              <a:t>Present.me</a:t>
            </a:r>
            <a:endParaRPr lang="en-US" sz="4800" b="1" dirty="0" smtClean="0">
              <a:solidFill>
                <a:schemeClr val="accent2">
                  <a:lumMod val="75000"/>
                </a:schemeClr>
              </a:solidFill>
              <a:effectLst>
                <a:outerShdw blurRad="38100" dist="38100" dir="2700000" algn="tl">
                  <a:srgbClr val="000000">
                    <a:alpha val="43137"/>
                  </a:srgbClr>
                </a:outerShdw>
              </a:effectLst>
            </a:endParaRPr>
          </a:p>
        </p:txBody>
      </p:sp>
      <p:sp>
        <p:nvSpPr>
          <p:cNvPr id="6" name="Content Placeholder 9"/>
          <p:cNvSpPr>
            <a:spLocks noGrp="1"/>
          </p:cNvSpPr>
          <p:nvPr>
            <p:ph idx="1"/>
          </p:nvPr>
        </p:nvSpPr>
        <p:spPr>
          <a:xfrm>
            <a:off x="457200" y="1600200"/>
            <a:ext cx="8153400" cy="4525963"/>
          </a:xfrm>
        </p:spPr>
        <p:txBody>
          <a:bodyPr/>
          <a:lstStyle/>
          <a:p>
            <a:r>
              <a:rPr lang="en-US" dirty="0" smtClean="0"/>
              <a:t>Thoughts?</a:t>
            </a:r>
          </a:p>
          <a:p>
            <a:r>
              <a:rPr lang="en-US" dirty="0" smtClean="0"/>
              <a:t>Do you see a use for </a:t>
            </a:r>
            <a:r>
              <a:rPr lang="en-US" dirty="0" err="1" smtClean="0"/>
              <a:t>Booktalks</a:t>
            </a:r>
            <a:r>
              <a:rPr lang="en-US" dirty="0" smtClean="0"/>
              <a:t>?</a:t>
            </a:r>
          </a:p>
          <a:p>
            <a:endParaRPr lang="en-US" dirty="0" smtClean="0"/>
          </a:p>
          <a:p>
            <a:pPr lvl="1">
              <a:buNone/>
            </a:pPr>
            <a:endParaRPr lang="en-US" dirty="0" smtClean="0"/>
          </a:p>
        </p:txBody>
      </p:sp>
      <p:pic>
        <p:nvPicPr>
          <p:cNvPr id="5" name="Picture 4" descr="neomin_logo.jpg"/>
          <p:cNvPicPr>
            <a:picLocks noChangeAspect="1"/>
          </p:cNvPicPr>
          <p:nvPr/>
        </p:nvPicPr>
        <p:blipFill>
          <a:blip r:embed="rId4" cstate="print"/>
          <a:stretch>
            <a:fillRect/>
          </a:stretch>
        </p:blipFill>
        <p:spPr>
          <a:xfrm>
            <a:off x="228600" y="6172200"/>
            <a:ext cx="1147097" cy="533400"/>
          </a:xfrm>
          <a:prstGeom prst="rect">
            <a:avLst/>
          </a:prstGeom>
        </p:spPr>
      </p:pic>
      <p:pic>
        <p:nvPicPr>
          <p:cNvPr id="1026" name="Picture 2"/>
          <p:cNvPicPr>
            <a:picLocks noChangeAspect="1" noChangeArrowheads="1"/>
          </p:cNvPicPr>
          <p:nvPr/>
        </p:nvPicPr>
        <p:blipFill>
          <a:blip r:embed="rId5" cstate="print"/>
          <a:srcRect/>
          <a:stretch>
            <a:fillRect/>
          </a:stretch>
        </p:blipFill>
        <p:spPr bwMode="auto">
          <a:xfrm>
            <a:off x="1066800" y="3200400"/>
            <a:ext cx="6549916" cy="2316434"/>
          </a:xfrm>
          <a:prstGeom prst="rect">
            <a:avLst/>
          </a:prstGeom>
          <a:noFill/>
          <a:ln w="9525">
            <a:noFill/>
            <a:miter lim="800000"/>
            <a:headEnd/>
            <a:tailEnd/>
          </a:ln>
          <a:effectLst>
            <a:glow rad="228600">
              <a:schemeClr val="accent1">
                <a:satMod val="175000"/>
                <a:alpha val="40000"/>
              </a:schemeClr>
            </a:glo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C:\Users\roper\AppData\Local\Microsoft\Windows\Temporary Internet Files\Content.IE5\KZELF35G\MP900439527[1].jpg"/>
          <p:cNvPicPr>
            <a:picLocks noChangeAspect="1" noChangeArrowheads="1"/>
          </p:cNvPicPr>
          <p:nvPr/>
        </p:nvPicPr>
        <p:blipFill>
          <a:blip r:embed="rId3" cstate="print">
            <a:lum bright="70000" contrast="-70000"/>
          </a:blip>
          <a:srcRect/>
          <a:stretch>
            <a:fillRect/>
          </a:stretch>
        </p:blipFill>
        <p:spPr bwMode="auto">
          <a:xfrm>
            <a:off x="4038600" y="0"/>
            <a:ext cx="5105400" cy="6802438"/>
          </a:xfrm>
          <a:prstGeom prst="rect">
            <a:avLst/>
          </a:prstGeom>
          <a:noFill/>
          <a:ln w="9525">
            <a:noFill/>
            <a:miter lim="800000"/>
            <a:headEnd/>
            <a:tailEnd/>
          </a:ln>
        </p:spPr>
      </p:pic>
      <p:sp>
        <p:nvSpPr>
          <p:cNvPr id="8195" name="Title 8"/>
          <p:cNvSpPr>
            <a:spLocks noGrp="1"/>
          </p:cNvSpPr>
          <p:nvPr>
            <p:ph type="title"/>
          </p:nvPr>
        </p:nvSpPr>
        <p:spPr/>
        <p:txBody>
          <a:bodyPr/>
          <a:lstStyle/>
          <a:p>
            <a:pPr eaLnBrk="1" hangingPunct="1"/>
            <a:r>
              <a:rPr lang="en-US" sz="4800" b="1" dirty="0" err="1" smtClean="0">
                <a:solidFill>
                  <a:schemeClr val="accent2">
                    <a:lumMod val="75000"/>
                  </a:schemeClr>
                </a:solidFill>
                <a:effectLst>
                  <a:outerShdw blurRad="38100" dist="38100" dir="2700000" algn="tl">
                    <a:srgbClr val="000000">
                      <a:alpha val="43137"/>
                    </a:srgbClr>
                  </a:outerShdw>
                </a:effectLst>
              </a:rPr>
              <a:t>Present.me</a:t>
            </a:r>
            <a:endParaRPr lang="en-US" sz="4800" b="1" dirty="0" smtClean="0">
              <a:solidFill>
                <a:schemeClr val="accent2">
                  <a:lumMod val="75000"/>
                </a:schemeClr>
              </a:solidFill>
              <a:effectLst>
                <a:outerShdw blurRad="38100" dist="38100" dir="2700000" algn="tl">
                  <a:srgbClr val="000000">
                    <a:alpha val="43137"/>
                  </a:srgbClr>
                </a:outerShdw>
              </a:effectLst>
            </a:endParaRPr>
          </a:p>
        </p:txBody>
      </p:sp>
      <p:pic>
        <p:nvPicPr>
          <p:cNvPr id="5" name="Picture 4" descr="neomin_logo.jpg"/>
          <p:cNvPicPr>
            <a:picLocks noChangeAspect="1"/>
          </p:cNvPicPr>
          <p:nvPr/>
        </p:nvPicPr>
        <p:blipFill>
          <a:blip r:embed="rId4" cstate="print"/>
          <a:stretch>
            <a:fillRect/>
          </a:stretch>
        </p:blipFill>
        <p:spPr>
          <a:xfrm>
            <a:off x="228600" y="6172200"/>
            <a:ext cx="1147097" cy="533400"/>
          </a:xfrm>
          <a:prstGeom prst="rect">
            <a:avLst/>
          </a:prstGeom>
        </p:spPr>
      </p:pic>
      <p:pic>
        <p:nvPicPr>
          <p:cNvPr id="2050" name="Picture 2"/>
          <p:cNvPicPr>
            <a:picLocks noChangeAspect="1" noChangeArrowheads="1"/>
          </p:cNvPicPr>
          <p:nvPr/>
        </p:nvPicPr>
        <p:blipFill>
          <a:blip r:embed="rId5" cstate="print"/>
          <a:srcRect/>
          <a:stretch>
            <a:fillRect/>
          </a:stretch>
        </p:blipFill>
        <p:spPr bwMode="auto">
          <a:xfrm>
            <a:off x="533400" y="1905000"/>
            <a:ext cx="8068733" cy="2286000"/>
          </a:xfrm>
          <a:prstGeom prst="rect">
            <a:avLst/>
          </a:prstGeom>
          <a:noFill/>
          <a:ln w="9525">
            <a:noFill/>
            <a:miter lim="800000"/>
            <a:headEnd/>
            <a:tailEnd/>
          </a:ln>
          <a:effectLst>
            <a:glow rad="228600">
              <a:schemeClr val="accent4">
                <a:satMod val="175000"/>
                <a:alpha val="40000"/>
              </a:schemeClr>
            </a:glo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5314</TotalTime>
  <Words>757</Words>
  <Application>Microsoft Office PowerPoint</Application>
  <PresentationFormat>On-screen Show (4:3)</PresentationFormat>
  <Paragraphs>178</Paragraphs>
  <Slides>31</Slides>
  <Notes>26</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Library User Group September 10, 2013</vt:lpstr>
      <vt:lpstr>Welcome &amp; Introductions</vt:lpstr>
      <vt:lpstr>Building Changes</vt:lpstr>
      <vt:lpstr>Staff Changes</vt:lpstr>
      <vt:lpstr>NEOMIN Library Contacts</vt:lpstr>
      <vt:lpstr>User Group Meetings</vt:lpstr>
      <vt:lpstr>Training Schedule</vt:lpstr>
      <vt:lpstr>Present.me</vt:lpstr>
      <vt:lpstr>Present.me</vt:lpstr>
      <vt:lpstr>Symphony SP3</vt:lpstr>
      <vt:lpstr>Attendance Module</vt:lpstr>
      <vt:lpstr>Mitinet Lexile Project</vt:lpstr>
      <vt:lpstr>Professional Development</vt:lpstr>
      <vt:lpstr>Webinars</vt:lpstr>
      <vt:lpstr>2nd Annual Online Boot Camp </vt:lpstr>
      <vt:lpstr>Slide 16</vt:lpstr>
      <vt:lpstr>Remember: You can watch recorded webinars!</vt:lpstr>
      <vt:lpstr>  Electronic Resources  </vt:lpstr>
      <vt:lpstr>2013 – 2014 Electronic Resources  UN: infohio PW: power </vt:lpstr>
      <vt:lpstr>INFOhio User Council</vt:lpstr>
      <vt:lpstr>INFOhio User Council</vt:lpstr>
      <vt:lpstr>INFOhio User Council</vt:lpstr>
      <vt:lpstr>INFOhio Toolkit</vt:lpstr>
      <vt:lpstr>New Resources </vt:lpstr>
      <vt:lpstr>More New Resources</vt:lpstr>
      <vt:lpstr>BookFLIX</vt:lpstr>
      <vt:lpstr>Research Tools for Students</vt:lpstr>
      <vt:lpstr>Educator Tools and Resources</vt:lpstr>
      <vt:lpstr>Curriculum toolbox</vt:lpstr>
      <vt:lpstr>INFOhio’s New Website…</vt:lpstr>
      <vt:lpstr>Questions, Concerns, or Comments?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Autumn Robison</dc:creator>
  <cp:lastModifiedBy>Autumn Robison</cp:lastModifiedBy>
  <cp:revision>416</cp:revision>
  <dcterms:created xsi:type="dcterms:W3CDTF">2010-11-15T14:13:48Z</dcterms:created>
  <dcterms:modified xsi:type="dcterms:W3CDTF">2013-09-10T15:19:10Z</dcterms:modified>
</cp:coreProperties>
</file>