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7"/>
  </p:notesMasterIdLst>
  <p:sldIdLst>
    <p:sldId id="360" r:id="rId2"/>
    <p:sldId id="422" r:id="rId3"/>
    <p:sldId id="424" r:id="rId4"/>
    <p:sldId id="427" r:id="rId5"/>
    <p:sldId id="380" r:id="rId6"/>
    <p:sldId id="381" r:id="rId7"/>
    <p:sldId id="382" r:id="rId8"/>
    <p:sldId id="428" r:id="rId9"/>
    <p:sldId id="429" r:id="rId10"/>
    <p:sldId id="383" r:id="rId11"/>
    <p:sldId id="411" r:id="rId12"/>
    <p:sldId id="412" r:id="rId13"/>
    <p:sldId id="384" r:id="rId14"/>
    <p:sldId id="385" r:id="rId15"/>
    <p:sldId id="386" r:id="rId16"/>
    <p:sldId id="387" r:id="rId17"/>
    <p:sldId id="425" r:id="rId18"/>
    <p:sldId id="388" r:id="rId19"/>
    <p:sldId id="390" r:id="rId20"/>
    <p:sldId id="392" r:id="rId21"/>
    <p:sldId id="414" r:id="rId22"/>
    <p:sldId id="415" r:id="rId23"/>
    <p:sldId id="397" r:id="rId24"/>
    <p:sldId id="404" r:id="rId25"/>
    <p:sldId id="413" r:id="rId26"/>
    <p:sldId id="391" r:id="rId27"/>
    <p:sldId id="394" r:id="rId28"/>
    <p:sldId id="395" r:id="rId29"/>
    <p:sldId id="396" r:id="rId30"/>
    <p:sldId id="416" r:id="rId31"/>
    <p:sldId id="417" r:id="rId32"/>
    <p:sldId id="418" r:id="rId33"/>
    <p:sldId id="419" r:id="rId34"/>
    <p:sldId id="420" r:id="rId35"/>
    <p:sldId id="403" r:id="rId36"/>
    <p:sldId id="421" r:id="rId37"/>
    <p:sldId id="405" r:id="rId38"/>
    <p:sldId id="398" r:id="rId39"/>
    <p:sldId id="399" r:id="rId40"/>
    <p:sldId id="400" r:id="rId41"/>
    <p:sldId id="401" r:id="rId42"/>
    <p:sldId id="402" r:id="rId43"/>
    <p:sldId id="406" r:id="rId44"/>
    <p:sldId id="407" r:id="rId45"/>
    <p:sldId id="408" r:id="rId46"/>
  </p:sldIdLst>
  <p:sldSz cx="9144000" cy="6858000" type="screen4x3"/>
  <p:notesSz cx="7077075" cy="9363075"/>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0000"/>
    <a:srgbClr val="D60C1F"/>
    <a:srgbClr val="003399"/>
    <a:srgbClr val="0033CC"/>
    <a:srgbClr val="0000CC"/>
    <a:srgbClr val="0042C4"/>
    <a:srgbClr val="FFFF99"/>
    <a:srgbClr val="B6EA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034" autoAdjust="0"/>
  </p:normalViewPr>
  <p:slideViewPr>
    <p:cSldViewPr snapToGrid="0">
      <p:cViewPr varScale="1">
        <p:scale>
          <a:sx n="55" d="100"/>
          <a:sy n="55" d="100"/>
        </p:scale>
        <p:origin x="-199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p:scale>
          <a:sx n="100" d="100"/>
          <a:sy n="100" d="100"/>
        </p:scale>
        <p:origin x="-2112" y="216"/>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4008705" y="0"/>
            <a:ext cx="3066733" cy="468154"/>
          </a:xfrm>
          <a:prstGeom prst="rect">
            <a:avLst/>
          </a:prstGeom>
        </p:spPr>
        <p:txBody>
          <a:bodyPr vert="horz" wrap="square" lIns="93936" tIns="46968" rIns="93936" bIns="46968" numCol="1" anchor="t" anchorCtr="0" compatLnSpc="1">
            <a:prstTxWarp prst="textNoShape">
              <a:avLst/>
            </a:prstTxWarp>
          </a:bodyPr>
          <a:lstStyle>
            <a:lvl1pPr algn="r">
              <a:defRPr sz="1200" smtClean="0">
                <a:latin typeface="Calibri" pitchFamily="34" charset="0"/>
                <a:ea typeface="ＭＳ Ｐゴシック" charset="-128"/>
              </a:defRPr>
            </a:lvl1pPr>
          </a:lstStyle>
          <a:p>
            <a:pPr>
              <a:defRPr/>
            </a:pPr>
            <a:fld id="{2BA1CAF4-7C67-4C8C-93B2-29AF8AEE75CA}" type="datetimeFigureOut">
              <a:rPr lang="en-US"/>
              <a:pPr>
                <a:defRPr/>
              </a:pPr>
              <a:t>11/11/2013</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pPr lvl="0"/>
            <a:endParaRPr lang="en-US" noProof="0" dirty="0"/>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wrap="square" lIns="93936" tIns="46968" rIns="93936" bIns="46968" numCol="1" anchor="b" anchorCtr="0" compatLnSpc="1">
            <a:prstTxWarp prst="textNoShape">
              <a:avLst/>
            </a:prstTxWarp>
          </a:bodyPr>
          <a:lstStyle>
            <a:lvl1pPr algn="r">
              <a:defRPr sz="1200" smtClean="0">
                <a:latin typeface="Calibri" pitchFamily="34" charset="0"/>
                <a:ea typeface="ＭＳ Ｐゴシック" charset="-128"/>
              </a:defRPr>
            </a:lvl1pPr>
          </a:lstStyle>
          <a:p>
            <a:pPr>
              <a:defRPr/>
            </a:pPr>
            <a:fld id="{37117B9C-DEFB-4C52-AC3E-8659714289B0}" type="slidenum">
              <a:rPr lang="en-US"/>
              <a:pPr>
                <a:defRPr/>
              </a:pPr>
              <a:t>‹#›</a:t>
            </a:fld>
            <a:endParaRPr lang="en-US"/>
          </a:p>
        </p:txBody>
      </p:sp>
    </p:spTree>
    <p:extLst>
      <p:ext uri="{BB962C8B-B14F-4D97-AF65-F5344CB8AC3E}">
        <p14:creationId xmlns:p14="http://schemas.microsoft.com/office/powerpoint/2010/main" val="40619512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60420" name="Slide Number Placeholder 3"/>
          <p:cNvSpPr>
            <a:spLocks noGrp="1"/>
          </p:cNvSpPr>
          <p:nvPr>
            <p:ph type="sldNum" sz="quarter" idx="5"/>
          </p:nvPr>
        </p:nvSpPr>
        <p:spPr bwMode="auto">
          <a:noFill/>
          <a:ln>
            <a:miter lim="800000"/>
            <a:headEnd/>
            <a:tailEnd/>
          </a:ln>
        </p:spPr>
        <p:txBody>
          <a:bodyPr/>
          <a:lstStyle/>
          <a:p>
            <a:fld id="{4E84CD99-83BC-4D02-8543-6E49BE5CE87B}" type="slidenum">
              <a:rPr lang="en-US">
                <a:ea typeface="ＭＳ Ｐゴシック" pitchFamily="34" charset="-128"/>
              </a:rPr>
              <a:pPr/>
              <a:t>1</a:t>
            </a:fld>
            <a:endParaRPr lang="en-US">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extLst/>
        </p:spPr>
        <p:txBody>
          <a:bodyPr wrap="square" numCol="1" anchor="t" anchorCtr="0" compatLnSpc="1">
            <a:prstTxWarp prst="textNoShape">
              <a:avLst/>
            </a:prstTxWarp>
            <a:normAutofit fontScale="92500"/>
          </a:bodyPr>
          <a:lstStyle/>
          <a:p>
            <a:pPr>
              <a:spcBef>
                <a:spcPct val="0"/>
              </a:spcBef>
              <a:defRPr/>
            </a:pPr>
            <a:r>
              <a:rPr lang="en-US" smtClean="0">
                <a:ea typeface="ＭＳ Ｐゴシック" charset="-128"/>
              </a:rPr>
              <a:t>These vertical alignments from the English Language Arts Common Core demonstrate the research strands in the Writing standards.  Notice the scaffolding that occurs from one grade level to another. </a:t>
            </a:r>
          </a:p>
          <a:p>
            <a:pPr>
              <a:spcBef>
                <a:spcPct val="0"/>
              </a:spcBef>
              <a:defRPr/>
            </a:pPr>
            <a:endParaRPr lang="en-US" smtClean="0">
              <a:ea typeface="ＭＳ Ｐゴシック" charset="-128"/>
            </a:endParaRPr>
          </a:p>
          <a:p>
            <a:pPr eaLnBrk="1" hangingPunct="1">
              <a:spcBef>
                <a:spcPct val="0"/>
              </a:spcBef>
              <a:defRPr/>
            </a:pPr>
            <a:r>
              <a:rPr lang="en-US" smtClean="0">
                <a:ea typeface="ＭＳ Ｐゴシック" charset="-128"/>
              </a:rPr>
              <a:t>In the Writing strand research is very important.  Both short, focused projects such as those commonly required in the workplace as well as larger research projects are emphasized. </a:t>
            </a:r>
          </a:p>
          <a:p>
            <a:pPr eaLnBrk="1" hangingPunct="1">
              <a:spcBef>
                <a:spcPct val="0"/>
              </a:spcBef>
              <a:defRPr/>
            </a:pPr>
            <a:endParaRPr lang="en-US" smtClean="0">
              <a:latin typeface="Times" charset="0"/>
              <a:ea typeface="ＭＳ Ｐゴシック" charset="-128"/>
            </a:endParaRPr>
          </a:p>
          <a:p>
            <a:pPr eaLnBrk="1" hangingPunct="1">
              <a:spcBef>
                <a:spcPct val="0"/>
              </a:spcBef>
              <a:defRPr/>
            </a:pPr>
            <a:r>
              <a:rPr lang="en-US" smtClean="0">
                <a:latin typeface="Times" charset="0"/>
                <a:ea typeface="ＭＳ Ｐゴシック" charset="-128"/>
              </a:rPr>
              <a:t>For example, if we look at anchor standard 6: Use technology, including the Internet, to produce and publish writing and to interact and collaborate with others we see that at </a:t>
            </a:r>
          </a:p>
          <a:p>
            <a:pPr eaLnBrk="1" hangingPunct="1">
              <a:spcBef>
                <a:spcPct val="0"/>
              </a:spcBef>
              <a:defRPr/>
            </a:pPr>
            <a:endParaRPr lang="en-US" smtClean="0">
              <a:latin typeface="Times" charset="0"/>
              <a:ea typeface="ＭＳ Ｐゴシック" charset="-128"/>
            </a:endParaRPr>
          </a:p>
          <a:p>
            <a:pPr eaLnBrk="1" hangingPunct="1">
              <a:spcBef>
                <a:spcPct val="0"/>
              </a:spcBef>
              <a:defRPr/>
            </a:pPr>
            <a:r>
              <a:rPr lang="en-US" smtClean="0">
                <a:latin typeface="Times" charset="0"/>
                <a:ea typeface="ＭＳ Ｐゴシック" charset="-128"/>
              </a:rPr>
              <a:t>- 4th grade students are to use technology including the internet to produce &amp; publish writing as well as interact &amp; collaborate w others</a:t>
            </a:r>
          </a:p>
          <a:p>
            <a:pPr eaLnBrk="1" hangingPunct="1">
              <a:spcBef>
                <a:spcPct val="0"/>
              </a:spcBef>
              <a:defRPr/>
            </a:pPr>
            <a:endParaRPr lang="en-US" smtClean="0">
              <a:latin typeface="Times" charset="0"/>
              <a:ea typeface="ＭＳ Ｐゴシック" charset="-128"/>
            </a:endParaRPr>
          </a:p>
          <a:p>
            <a:pPr eaLnBrk="1" hangingPunct="1">
              <a:spcBef>
                <a:spcPct val="0"/>
              </a:spcBef>
              <a:buFontTx/>
              <a:buChar char="-"/>
              <a:defRPr/>
            </a:pPr>
            <a:r>
              <a:rPr lang="en-US" smtClean="0">
                <a:latin typeface="Times" charset="0"/>
                <a:ea typeface="ＭＳ Ｐゴシック" charset="-128"/>
              </a:rPr>
              <a:t>at 8th grade the ability to present the relationships between information and ideas effectively is added</a:t>
            </a:r>
          </a:p>
          <a:p>
            <a:pPr eaLnBrk="1" hangingPunct="1">
              <a:spcBef>
                <a:spcPct val="0"/>
              </a:spcBef>
              <a:defRPr/>
            </a:pPr>
            <a:endParaRPr lang="en-US" smtClean="0">
              <a:latin typeface="Times" charset="0"/>
              <a:ea typeface="ＭＳ Ｐゴシック" charset="-128"/>
            </a:endParaRPr>
          </a:p>
          <a:p>
            <a:pPr eaLnBrk="1" hangingPunct="1">
              <a:spcBef>
                <a:spcPct val="0"/>
              </a:spcBef>
              <a:buFontTx/>
              <a:buChar char="-"/>
              <a:defRPr/>
            </a:pPr>
            <a:r>
              <a:rPr lang="en-US" smtClean="0">
                <a:latin typeface="Times" charset="0"/>
                <a:ea typeface="ＭＳ Ｐゴシック" charset="-128"/>
              </a:rPr>
              <a:t> by the 9th &amp; 10th grade students must produce &amp; publish and also update individual or shared writing products taking advantage of technology</a:t>
            </a:r>
            <a:r>
              <a:rPr lang="en-US" altLang="en-US" smtClean="0">
                <a:latin typeface="Times" charset="0"/>
                <a:ea typeface="ＭＳ Ｐゴシック" charset="-128"/>
              </a:rPr>
              <a:t>’</a:t>
            </a:r>
            <a:r>
              <a:rPr lang="en-US" smtClean="0">
                <a:latin typeface="Times" charset="0"/>
                <a:ea typeface="ＭＳ Ｐゴシック" charset="-128"/>
              </a:rPr>
              <a:t>s capacity to display information flexibly &amp; dynamically</a:t>
            </a:r>
          </a:p>
          <a:p>
            <a:pPr eaLnBrk="1" hangingPunct="1">
              <a:spcBef>
                <a:spcPct val="0"/>
              </a:spcBef>
              <a:buFontTx/>
              <a:buChar char="-"/>
              <a:defRPr/>
            </a:pPr>
            <a:endParaRPr lang="en-US" b="1" smtClean="0">
              <a:latin typeface="Times" charset="0"/>
              <a:ea typeface="ＭＳ Ｐゴシック" charset="-128"/>
            </a:endParaRPr>
          </a:p>
          <a:p>
            <a:pPr eaLnBrk="1" hangingPunct="1">
              <a:spcBef>
                <a:spcPct val="0"/>
              </a:spcBef>
              <a:defRPr/>
            </a:pPr>
            <a:r>
              <a:rPr lang="en-US" smtClean="0">
                <a:ea typeface="ＭＳ Ｐゴシック" charset="-128"/>
              </a:rPr>
              <a:t>In Ohio implementation of the Common Core has begun. This year K-2 students should be working with the standards. Full implementation should be in place for all grade levels during the 2013 -2014 school year. </a:t>
            </a:r>
          </a:p>
          <a:p>
            <a:pPr eaLnBrk="1" hangingPunct="1">
              <a:spcBef>
                <a:spcPct val="0"/>
              </a:spcBef>
              <a:defRPr/>
            </a:pPr>
            <a:endParaRPr lang="en-US" smtClean="0">
              <a:ea typeface="ＭＳ Ｐゴシック" charset="-128"/>
            </a:endParaRPr>
          </a:p>
        </p:txBody>
      </p:sp>
      <p:sp>
        <p:nvSpPr>
          <p:cNvPr id="69636" name="Slide Number Placeholder 3"/>
          <p:cNvSpPr>
            <a:spLocks noGrp="1"/>
          </p:cNvSpPr>
          <p:nvPr>
            <p:ph type="sldNum" sz="quarter" idx="5"/>
          </p:nvPr>
        </p:nvSpPr>
        <p:spPr bwMode="auto">
          <a:noFill/>
          <a:ln>
            <a:miter lim="800000"/>
            <a:headEnd/>
            <a:tailEnd/>
          </a:ln>
        </p:spPr>
        <p:txBody>
          <a:bodyPr/>
          <a:lstStyle/>
          <a:p>
            <a:fld id="{94243C98-A9C8-4382-9B9B-1E4932880C15}" type="slidenum">
              <a:rPr lang="en-US">
                <a:ea typeface="ＭＳ Ｐゴシック" pitchFamily="34" charset="-128"/>
              </a:rPr>
              <a:pPr/>
              <a:t>10</a:t>
            </a:fld>
            <a:endParaRPr lang="en-US">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34" charset="-128"/>
              </a:rPr>
              <a:t>Another tool that might assist you as you work on the implementation plan is the Common Core Crosswalk. The Crosswalk was developed to help school librarians and teachers implement both the Common Core and the AASL standards,</a:t>
            </a:r>
          </a:p>
        </p:txBody>
      </p:sp>
      <p:sp>
        <p:nvSpPr>
          <p:cNvPr id="70660" name="Slide Number Placeholder 3"/>
          <p:cNvSpPr>
            <a:spLocks noGrp="1"/>
          </p:cNvSpPr>
          <p:nvPr>
            <p:ph type="sldNum" sz="quarter" idx="5"/>
          </p:nvPr>
        </p:nvSpPr>
        <p:spPr bwMode="auto">
          <a:noFill/>
          <a:ln>
            <a:miter lim="800000"/>
            <a:headEnd/>
            <a:tailEnd/>
          </a:ln>
        </p:spPr>
        <p:txBody>
          <a:bodyPr/>
          <a:lstStyle/>
          <a:p>
            <a:fld id="{A5431894-4BB4-45FA-9B5C-06A17673E5E9}" type="slidenum">
              <a:rPr lang="en-US">
                <a:ea typeface="ＭＳ Ｐゴシック" pitchFamily="34" charset="-128"/>
              </a:rPr>
              <a:pPr/>
              <a:t>11</a:t>
            </a:fld>
            <a:endParaRPr lang="en-US">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a:p>
            <a:r>
              <a:rPr lang="en-US" smtClean="0">
                <a:ea typeface="ＭＳ Ｐゴシック" pitchFamily="34" charset="-128"/>
              </a:rPr>
              <a:t>This Crosswalk and the other tools developed by both the AASL and ODE are available to assist you as you implement the Common Core standards in your school.</a:t>
            </a:r>
          </a:p>
        </p:txBody>
      </p:sp>
      <p:sp>
        <p:nvSpPr>
          <p:cNvPr id="71684" name="Slide Number Placeholder 3"/>
          <p:cNvSpPr>
            <a:spLocks noGrp="1"/>
          </p:cNvSpPr>
          <p:nvPr>
            <p:ph type="sldNum" sz="quarter" idx="5"/>
          </p:nvPr>
        </p:nvSpPr>
        <p:spPr bwMode="auto">
          <a:noFill/>
          <a:ln>
            <a:miter lim="800000"/>
            <a:headEnd/>
            <a:tailEnd/>
          </a:ln>
        </p:spPr>
        <p:txBody>
          <a:bodyPr/>
          <a:lstStyle/>
          <a:p>
            <a:fld id="{251E3933-1995-472F-A030-64E26DEDA65C}" type="slidenum">
              <a:rPr lang="en-US">
                <a:ea typeface="ＭＳ Ｐゴシック" pitchFamily="34" charset="-128"/>
              </a:rPr>
              <a:pPr/>
              <a:t>12</a:t>
            </a:fld>
            <a:endParaRPr lang="en-US">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a:p>
            <a:r>
              <a:rPr lang="en-US" smtClean="0">
                <a:ea typeface="ＭＳ Ｐゴシック" pitchFamily="34" charset="-128"/>
              </a:rPr>
              <a:t>GO INFOhio breaks the research process down into three major steps: Ask—ACT—Achieve. Each phase asks key questions that link students to INFOhio resources, forms, and relievable websites. </a:t>
            </a:r>
          </a:p>
        </p:txBody>
      </p:sp>
      <p:sp>
        <p:nvSpPr>
          <p:cNvPr id="72708" name="Slide Number Placeholder 3"/>
          <p:cNvSpPr>
            <a:spLocks noGrp="1"/>
          </p:cNvSpPr>
          <p:nvPr>
            <p:ph type="sldNum" sz="quarter" idx="5"/>
          </p:nvPr>
        </p:nvSpPr>
        <p:spPr bwMode="auto">
          <a:noFill/>
          <a:ln>
            <a:miter lim="800000"/>
            <a:headEnd/>
            <a:tailEnd/>
          </a:ln>
        </p:spPr>
        <p:txBody>
          <a:bodyPr/>
          <a:lstStyle/>
          <a:p>
            <a:fld id="{8D68675A-65E3-4666-A929-6C156DE17731}" type="slidenum">
              <a:rPr lang="en-US">
                <a:ea typeface="ＭＳ Ｐゴシック" pitchFamily="34" charset="-128"/>
              </a:rPr>
              <a:pPr/>
              <a:t>13</a:t>
            </a:fld>
            <a:endParaRPr lang="en-US">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744538" y="496888"/>
            <a:ext cx="4683125" cy="3511550"/>
          </a:xfrm>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Ask helps students get started with their research.</a:t>
            </a:r>
          </a:p>
        </p:txBody>
      </p:sp>
      <p:sp>
        <p:nvSpPr>
          <p:cNvPr id="73732" name="Slide Number Placeholder 3"/>
          <p:cNvSpPr>
            <a:spLocks noGrp="1"/>
          </p:cNvSpPr>
          <p:nvPr>
            <p:ph type="sldNum" sz="quarter" idx="5"/>
          </p:nvPr>
        </p:nvSpPr>
        <p:spPr bwMode="auto">
          <a:noFill/>
          <a:ln>
            <a:miter lim="800000"/>
            <a:headEnd/>
            <a:tailEnd/>
          </a:ln>
        </p:spPr>
        <p:txBody>
          <a:bodyPr/>
          <a:lstStyle/>
          <a:p>
            <a:fld id="{512E8877-FFCE-4B05-8D7F-9C563319C7A5}" type="slidenum">
              <a:rPr lang="en-US">
                <a:ea typeface="ＭＳ Ｐゴシック" pitchFamily="34" charset="-128"/>
              </a:rPr>
              <a:pPr/>
              <a:t>14</a:t>
            </a:fld>
            <a:endParaRPr lang="en-US">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Act helps students find and organize information, either alone or in a group.</a:t>
            </a:r>
          </a:p>
        </p:txBody>
      </p:sp>
      <p:sp>
        <p:nvSpPr>
          <p:cNvPr id="74756" name="Slide Number Placeholder 3"/>
          <p:cNvSpPr>
            <a:spLocks noGrp="1"/>
          </p:cNvSpPr>
          <p:nvPr>
            <p:ph type="sldNum" sz="quarter" idx="5"/>
          </p:nvPr>
        </p:nvSpPr>
        <p:spPr bwMode="auto">
          <a:noFill/>
          <a:ln>
            <a:miter lim="800000"/>
            <a:headEnd/>
            <a:tailEnd/>
          </a:ln>
        </p:spPr>
        <p:txBody>
          <a:bodyPr/>
          <a:lstStyle/>
          <a:p>
            <a:fld id="{70E36118-AE63-4047-A7AF-750D1A89B8B7}" type="slidenum">
              <a:rPr lang="en-US">
                <a:ea typeface="ＭＳ Ｐゴシック" pitchFamily="34" charset="-128"/>
              </a:rPr>
              <a:pPr/>
              <a:t>15</a:t>
            </a:fld>
            <a:endParaRPr lang="en-US">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Achieve helps students create and present the results of their research.</a:t>
            </a:r>
          </a:p>
        </p:txBody>
      </p:sp>
      <p:sp>
        <p:nvSpPr>
          <p:cNvPr id="75780" name="Slide Number Placeholder 3"/>
          <p:cNvSpPr>
            <a:spLocks noGrp="1"/>
          </p:cNvSpPr>
          <p:nvPr>
            <p:ph type="sldNum" sz="quarter" idx="5"/>
          </p:nvPr>
        </p:nvSpPr>
        <p:spPr bwMode="auto">
          <a:noFill/>
          <a:ln>
            <a:miter lim="800000"/>
            <a:headEnd/>
            <a:tailEnd/>
          </a:ln>
        </p:spPr>
        <p:txBody>
          <a:bodyPr/>
          <a:lstStyle/>
          <a:p>
            <a:fld id="{5F69BDE9-DA6C-443D-B385-D68896C7F6F9}" type="slidenum">
              <a:rPr lang="en-US">
                <a:ea typeface="ＭＳ Ｐゴシック" pitchFamily="34" charset="-128"/>
              </a:rPr>
              <a:pPr/>
              <a:t>16</a:t>
            </a:fld>
            <a:endParaRPr lang="en-US">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Students may start at any point on the GO website for assistance with their research.  The Go! Research process begins with determining a topic.  This presentation begins with topic construction in ASK and moves through information gathering  in Act and then producing a final product in Achieve. </a:t>
            </a:r>
          </a:p>
        </p:txBody>
      </p:sp>
      <p:sp>
        <p:nvSpPr>
          <p:cNvPr id="76804" name="Slide Number Placeholder 3"/>
          <p:cNvSpPr>
            <a:spLocks noGrp="1"/>
          </p:cNvSpPr>
          <p:nvPr>
            <p:ph type="sldNum" sz="quarter" idx="5"/>
          </p:nvPr>
        </p:nvSpPr>
        <p:spPr bwMode="auto">
          <a:noFill/>
          <a:ln>
            <a:miter lim="800000"/>
            <a:headEnd/>
            <a:tailEnd/>
          </a:ln>
        </p:spPr>
        <p:txBody>
          <a:bodyPr/>
          <a:lstStyle/>
          <a:p>
            <a:fld id="{E2834BB0-DFFD-47F9-B121-E6E098C4DCDB}" type="slidenum">
              <a:rPr lang="en-US">
                <a:ea typeface="ＭＳ Ｐゴシック" pitchFamily="34" charset="-128"/>
              </a:rPr>
              <a:pPr/>
              <a:t>17</a:t>
            </a:fld>
            <a:endParaRPr lang="en-US">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The Kent State University Libraries TRAILS assessment demonstrates that students across the nation have a difficult time constructing topics.  Go! Assists students in topic construction by taking them through three steps prior to finalizing a topic…Surveying topic choices, determining background information and then making choices on where to begin research.</a:t>
            </a:r>
          </a:p>
          <a:p>
            <a:pPr eaLnBrk="1" hangingPunct="1">
              <a:spcBef>
                <a:spcPct val="0"/>
              </a:spcBef>
            </a:pPr>
            <a:endParaRPr lang="en-US" smtClean="0">
              <a:ea typeface="ＭＳ Ｐゴシック" pitchFamily="34" charset="-128"/>
            </a:endParaRPr>
          </a:p>
        </p:txBody>
      </p:sp>
      <p:sp>
        <p:nvSpPr>
          <p:cNvPr id="77828" name="Slide Number Placeholder 3"/>
          <p:cNvSpPr>
            <a:spLocks noGrp="1"/>
          </p:cNvSpPr>
          <p:nvPr>
            <p:ph type="sldNum" sz="quarter" idx="5"/>
          </p:nvPr>
        </p:nvSpPr>
        <p:spPr bwMode="auto">
          <a:noFill/>
          <a:ln>
            <a:miter lim="800000"/>
            <a:headEnd/>
            <a:tailEnd/>
          </a:ln>
        </p:spPr>
        <p:txBody>
          <a:bodyPr/>
          <a:lstStyle/>
          <a:p>
            <a:fld id="{C01C57F6-5289-4C6D-8DA3-66EFA1E1BBB8}" type="slidenum">
              <a:rPr lang="en-US">
                <a:ea typeface="ＭＳ Ｐゴシック" pitchFamily="34" charset="-128"/>
              </a:rPr>
              <a:pPr/>
              <a:t>18</a:t>
            </a:fld>
            <a:endParaRPr lang="en-US">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Determining a topic provides several forms and sites that help a student think through the initial stages in topic development including initial topic ideas, narrowing the topic to a small enough topic to research (this is the place most students have difficulty) and organizing subtopics.</a:t>
            </a:r>
          </a:p>
        </p:txBody>
      </p:sp>
      <p:sp>
        <p:nvSpPr>
          <p:cNvPr id="78852" name="Slide Number Placeholder 3"/>
          <p:cNvSpPr>
            <a:spLocks noGrp="1"/>
          </p:cNvSpPr>
          <p:nvPr>
            <p:ph type="sldNum" sz="quarter" idx="5"/>
          </p:nvPr>
        </p:nvSpPr>
        <p:spPr bwMode="auto">
          <a:noFill/>
          <a:ln>
            <a:miter lim="800000"/>
            <a:headEnd/>
            <a:tailEnd/>
          </a:ln>
        </p:spPr>
        <p:txBody>
          <a:bodyPr/>
          <a:lstStyle/>
          <a:p>
            <a:fld id="{1B993F0F-58E2-41D9-A4A1-266D5081D779}" type="slidenum">
              <a:rPr lang="en-US">
                <a:ea typeface="ＭＳ Ｐゴシック" pitchFamily="34" charset="-128"/>
              </a:rPr>
              <a:pPr/>
              <a:t>19</a:t>
            </a:fld>
            <a:endParaRPr lang="en-US">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34" charset="-128"/>
              </a:rPr>
              <a:t>I</a:t>
            </a:r>
            <a:r>
              <a:rPr lang="en-US" altLang="en-US" smtClean="0">
                <a:ea typeface="ＭＳ Ｐゴシック" pitchFamily="34" charset="-128"/>
              </a:rPr>
              <a:t>’</a:t>
            </a:r>
            <a:r>
              <a:rPr lang="en-US" smtClean="0">
                <a:ea typeface="ＭＳ Ｐゴシック" pitchFamily="34" charset="-128"/>
              </a:rPr>
              <a:t>d like to begin by giving you some background on why GO INFOhio was created. In 2007 American Associations of School Librarians issued Standards for the 21st Century Learner.  The goal of these standards is to prepare students to be successful in the 21st century.  </a:t>
            </a:r>
          </a:p>
          <a:p>
            <a:endParaRPr lang="en-US" smtClean="0">
              <a:ea typeface="ＭＳ Ｐゴシック" pitchFamily="34" charset="-128"/>
            </a:endParaRPr>
          </a:p>
          <a:p>
            <a:r>
              <a:rPr lang="en-US" smtClean="0">
                <a:ea typeface="ＭＳ Ｐゴシック" pitchFamily="34" charset="-128"/>
              </a:rPr>
              <a:t>The focus of these standards is providing the learner with the foundation for lifelong learner.  The standards also state that these skills are most effectively taught as an integral part of content learning and should not be taught in isolation. No more research classes.  These ideas mirror those presented in the Common Core.</a:t>
            </a:r>
          </a:p>
        </p:txBody>
      </p:sp>
      <p:sp>
        <p:nvSpPr>
          <p:cNvPr id="61444" name="Slide Number Placeholder 3"/>
          <p:cNvSpPr>
            <a:spLocks noGrp="1"/>
          </p:cNvSpPr>
          <p:nvPr>
            <p:ph type="sldNum" sz="quarter" idx="5"/>
          </p:nvPr>
        </p:nvSpPr>
        <p:spPr bwMode="auto">
          <a:noFill/>
          <a:ln>
            <a:miter lim="800000"/>
            <a:headEnd/>
            <a:tailEnd/>
          </a:ln>
        </p:spPr>
        <p:txBody>
          <a:bodyPr/>
          <a:lstStyle/>
          <a:p>
            <a:fld id="{D4948B91-5641-42CD-AF12-FED4AEE1508F}" type="slidenum">
              <a:rPr lang="en-US">
                <a:ea typeface="ＭＳ Ｐゴシック" pitchFamily="34" charset="-128"/>
              </a:rPr>
              <a:pPr/>
              <a:t>2</a:t>
            </a:fld>
            <a:endParaRPr lang="en-US">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The PDF</a:t>
            </a:r>
            <a:r>
              <a:rPr lang="ja-JP" altLang="en-US" smtClean="0">
                <a:ea typeface="ＭＳ Ｐゴシック" pitchFamily="34" charset="-128"/>
              </a:rPr>
              <a:t>’</a:t>
            </a:r>
            <a:r>
              <a:rPr lang="en-US" altLang="ja-JP" smtClean="0">
                <a:ea typeface="ＭＳ Ｐゴシック" pitchFamily="34" charset="-128"/>
              </a:rPr>
              <a:t>s within the GO! Site are interactive. This means that a student may download the PDF and type right on the PDF then print it.  The PDF</a:t>
            </a:r>
            <a:r>
              <a:rPr lang="ja-JP" altLang="en-US" smtClean="0">
                <a:ea typeface="ＭＳ Ｐゴシック" pitchFamily="34" charset="-128"/>
              </a:rPr>
              <a:t>’</a:t>
            </a:r>
            <a:r>
              <a:rPr lang="en-US" altLang="ja-JP" smtClean="0">
                <a:ea typeface="ＭＳ Ｐゴシック" pitchFamily="34" charset="-128"/>
              </a:rPr>
              <a:t>s will not save the information.  So students must type and print all at one time.  If there are not enough computers, the PDF</a:t>
            </a:r>
            <a:r>
              <a:rPr lang="ja-JP" altLang="en-US" smtClean="0">
                <a:ea typeface="ＭＳ Ｐゴシック" pitchFamily="34" charset="-128"/>
              </a:rPr>
              <a:t>”</a:t>
            </a:r>
            <a:r>
              <a:rPr lang="en-US" altLang="ja-JP" smtClean="0">
                <a:ea typeface="ＭＳ Ｐゴシック" pitchFamily="34" charset="-128"/>
              </a:rPr>
              <a:t>s may be downloaded and printed for students to work with a pen and paper.</a:t>
            </a:r>
            <a:endParaRPr lang="en-US" smtClean="0">
              <a:ea typeface="ＭＳ Ｐゴシック" pitchFamily="34" charset="-128"/>
            </a:endParaRPr>
          </a:p>
        </p:txBody>
      </p:sp>
      <p:sp>
        <p:nvSpPr>
          <p:cNvPr id="79876" name="Slide Number Placeholder 3"/>
          <p:cNvSpPr>
            <a:spLocks noGrp="1"/>
          </p:cNvSpPr>
          <p:nvPr>
            <p:ph type="sldNum" sz="quarter" idx="5"/>
          </p:nvPr>
        </p:nvSpPr>
        <p:spPr bwMode="auto">
          <a:noFill/>
          <a:ln>
            <a:miter lim="800000"/>
            <a:headEnd/>
            <a:tailEnd/>
          </a:ln>
        </p:spPr>
        <p:txBody>
          <a:bodyPr/>
          <a:lstStyle/>
          <a:p>
            <a:fld id="{9C1482B9-55E1-4B69-ABB7-1E7A568BC1E6}" type="slidenum">
              <a:rPr lang="en-US">
                <a:ea typeface="ＭＳ Ｐゴシック" pitchFamily="34" charset="-128"/>
              </a:rPr>
              <a:pPr/>
              <a:t>20</a:t>
            </a:fld>
            <a:endParaRPr lang="en-US">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ea typeface="ＭＳ Ｐゴシック" pitchFamily="34" charset="-128"/>
              </a:rPr>
              <a:t>“</a:t>
            </a:r>
            <a:r>
              <a:rPr lang="en-US" altLang="ja-JP" smtClean="0">
                <a:ea typeface="ＭＳ Ｐゴシック" pitchFamily="34" charset="-128"/>
              </a:rPr>
              <a:t>What do I already know?</a:t>
            </a:r>
            <a:r>
              <a:rPr lang="ja-JP" altLang="en-US" smtClean="0">
                <a:ea typeface="ＭＳ Ｐゴシック" pitchFamily="34" charset="-128"/>
              </a:rPr>
              <a:t>”</a:t>
            </a:r>
            <a:r>
              <a:rPr lang="en-US" altLang="ja-JP" smtClean="0">
                <a:ea typeface="ＭＳ Ｐゴシック" pitchFamily="34" charset="-128"/>
              </a:rPr>
              <a:t> provides students with two interactive PDF</a:t>
            </a:r>
            <a:r>
              <a:rPr lang="ja-JP" altLang="en-US" smtClean="0">
                <a:ea typeface="ＭＳ Ｐゴシック" pitchFamily="34" charset="-128"/>
              </a:rPr>
              <a:t>’</a:t>
            </a:r>
            <a:r>
              <a:rPr lang="en-US" altLang="ja-JP" smtClean="0">
                <a:ea typeface="ＭＳ Ｐゴシック" pitchFamily="34" charset="-128"/>
              </a:rPr>
              <a:t>s to assist in charting out what a student knows, want to know and questions they will ask to help them in research.  Part of the topic development process is determining questions.  Often the questions become a researchable topic – which would take the student back to the </a:t>
            </a:r>
            <a:r>
              <a:rPr lang="ja-JP" altLang="en-US" smtClean="0">
                <a:ea typeface="ＭＳ Ｐゴシック" pitchFamily="34" charset="-128"/>
              </a:rPr>
              <a:t>“</a:t>
            </a:r>
            <a:r>
              <a:rPr lang="en-US" altLang="ja-JP" smtClean="0">
                <a:ea typeface="ＭＳ Ｐゴシック" pitchFamily="34" charset="-128"/>
              </a:rPr>
              <a:t>how do I decide a topic?</a:t>
            </a:r>
            <a:r>
              <a:rPr lang="ja-JP" altLang="en-US" smtClean="0">
                <a:ea typeface="ＭＳ Ｐゴシック" pitchFamily="34" charset="-128"/>
              </a:rPr>
              <a:t>”</a:t>
            </a:r>
            <a:r>
              <a:rPr lang="en-US" altLang="ja-JP" smtClean="0">
                <a:ea typeface="ＭＳ Ｐゴシック" pitchFamily="34" charset="-128"/>
              </a:rPr>
              <a:t> section to further develop the topic.  Again, the research process is not linear and may include revisiting sections of the Go website.</a:t>
            </a:r>
            <a:endParaRPr lang="en-US" smtClean="0">
              <a:ea typeface="ＭＳ Ｐゴシック" pitchFamily="34" charset="-128"/>
            </a:endParaRPr>
          </a:p>
        </p:txBody>
      </p:sp>
      <p:sp>
        <p:nvSpPr>
          <p:cNvPr id="80900" name="Slide Number Placeholder 3"/>
          <p:cNvSpPr>
            <a:spLocks noGrp="1"/>
          </p:cNvSpPr>
          <p:nvPr>
            <p:ph type="sldNum" sz="quarter" idx="5"/>
          </p:nvPr>
        </p:nvSpPr>
        <p:spPr bwMode="auto">
          <a:noFill/>
          <a:ln>
            <a:miter lim="800000"/>
            <a:headEnd/>
            <a:tailEnd/>
          </a:ln>
        </p:spPr>
        <p:txBody>
          <a:bodyPr/>
          <a:lstStyle/>
          <a:p>
            <a:fld id="{480FE394-4613-43D0-9D40-DC9E5ED51CEB}" type="slidenum">
              <a:rPr lang="en-US">
                <a:ea typeface="ＭＳ Ｐゴシック" pitchFamily="34" charset="-128"/>
              </a:rPr>
              <a:pPr/>
              <a:t>21</a:t>
            </a:fld>
            <a:endParaRPr lang="en-US">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ea typeface="ＭＳ Ｐゴシック" pitchFamily="34" charset="-128"/>
              </a:rPr>
              <a:t>“</a:t>
            </a:r>
            <a:r>
              <a:rPr lang="en-US" altLang="ja-JP" smtClean="0">
                <a:ea typeface="ＭＳ Ｐゴシック" pitchFamily="34" charset="-128"/>
              </a:rPr>
              <a:t>How do I begin my research?</a:t>
            </a:r>
            <a:r>
              <a:rPr lang="ja-JP" altLang="en-US" smtClean="0">
                <a:ea typeface="ＭＳ Ｐゴシック" pitchFamily="34" charset="-128"/>
              </a:rPr>
              <a:t>”</a:t>
            </a:r>
            <a:r>
              <a:rPr lang="en-US" altLang="ja-JP" smtClean="0">
                <a:ea typeface="ＭＳ Ｐゴシック" pitchFamily="34" charset="-128"/>
              </a:rPr>
              <a:t> focuses on first steps in organizing research.  In this section the student determines a timeline to complete the project on time, generates research questions, identifying keywords to allow deeper thinking and research, organizing research questions with identified resources, and determining how to best use Boolean logic when researching.  We all know students use Wikipedia, even if we direct them not to.  So, in GO! INFOhio, we have placed an appropriate use of Wikipedia in the research process. </a:t>
            </a:r>
            <a:endParaRPr lang="en-US" smtClean="0">
              <a:ea typeface="ＭＳ Ｐゴシック" pitchFamily="34" charset="-128"/>
            </a:endParaRPr>
          </a:p>
        </p:txBody>
      </p:sp>
      <p:sp>
        <p:nvSpPr>
          <p:cNvPr id="81924" name="Slide Number Placeholder 3"/>
          <p:cNvSpPr>
            <a:spLocks noGrp="1"/>
          </p:cNvSpPr>
          <p:nvPr>
            <p:ph type="sldNum" sz="quarter" idx="5"/>
          </p:nvPr>
        </p:nvSpPr>
        <p:spPr bwMode="auto">
          <a:noFill/>
          <a:ln>
            <a:miter lim="800000"/>
            <a:headEnd/>
            <a:tailEnd/>
          </a:ln>
        </p:spPr>
        <p:txBody>
          <a:bodyPr/>
          <a:lstStyle/>
          <a:p>
            <a:fld id="{2C1E2ED5-BF00-4466-808E-7FADA15AE356}" type="slidenum">
              <a:rPr lang="en-US">
                <a:ea typeface="ＭＳ Ｐゴシック" pitchFamily="34" charset="-128"/>
              </a:rPr>
              <a:pPr/>
              <a:t>22</a:t>
            </a:fld>
            <a:endParaRPr lang="en-US">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Wikipedia is presented as a place to begin research to assist with finding keywords and commonly known background information.  Wikipedia should not be cited as a source.  There is additional information on appropriate use of Wikipedia in the Teachers</a:t>
            </a:r>
            <a:r>
              <a:rPr lang="ja-JP" altLang="en-US" smtClean="0">
                <a:ea typeface="ＭＳ Ｐゴシック" pitchFamily="34" charset="-128"/>
              </a:rPr>
              <a:t>’</a:t>
            </a:r>
            <a:r>
              <a:rPr lang="en-US" altLang="ja-JP" smtClean="0">
                <a:ea typeface="ＭＳ Ｐゴシック" pitchFamily="34" charset="-128"/>
              </a:rPr>
              <a:t> Guide with some tools to help teachers work with students to move beyond Wikipedia to sources with deeper information. </a:t>
            </a:r>
            <a:endParaRPr lang="en-US" smtClean="0">
              <a:ea typeface="ＭＳ Ｐゴシック" pitchFamily="34" charset="-128"/>
            </a:endParaRPr>
          </a:p>
        </p:txBody>
      </p:sp>
      <p:sp>
        <p:nvSpPr>
          <p:cNvPr id="82948" name="Slide Number Placeholder 3"/>
          <p:cNvSpPr>
            <a:spLocks noGrp="1"/>
          </p:cNvSpPr>
          <p:nvPr>
            <p:ph type="sldNum" sz="quarter" idx="5"/>
          </p:nvPr>
        </p:nvSpPr>
        <p:spPr bwMode="auto">
          <a:noFill/>
          <a:ln>
            <a:miter lim="800000"/>
            <a:headEnd/>
            <a:tailEnd/>
          </a:ln>
        </p:spPr>
        <p:txBody>
          <a:bodyPr/>
          <a:lstStyle/>
          <a:p>
            <a:fld id="{59D2018E-E3D1-4F67-B98E-550F0D7905FB}" type="slidenum">
              <a:rPr lang="en-US">
                <a:ea typeface="ＭＳ Ｐゴシック" pitchFamily="34" charset="-128"/>
              </a:rPr>
              <a:pPr/>
              <a:t>23</a:t>
            </a:fld>
            <a:endParaRPr lang="en-US">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Let</a:t>
            </a:r>
            <a:r>
              <a:rPr lang="ja-JP" altLang="en-US" smtClean="0">
                <a:ea typeface="ＭＳ Ｐゴシック" pitchFamily="34" charset="-128"/>
              </a:rPr>
              <a:t>’</a:t>
            </a:r>
            <a:r>
              <a:rPr lang="en-US" altLang="ja-JP" smtClean="0">
                <a:ea typeface="ＭＳ Ｐゴシック" pitchFamily="34" charset="-128"/>
              </a:rPr>
              <a:t>s take a look at the video. Click the link to begin the video.  The video is in YouTube.  If you think there will not be YouTube access, download the video prior to the presentation.</a:t>
            </a:r>
            <a:endParaRPr lang="en-US" smtClean="0">
              <a:ea typeface="ＭＳ Ｐゴシック" pitchFamily="34" charset="-128"/>
            </a:endParaRPr>
          </a:p>
        </p:txBody>
      </p:sp>
      <p:sp>
        <p:nvSpPr>
          <p:cNvPr id="83972" name="Slide Number Placeholder 3"/>
          <p:cNvSpPr>
            <a:spLocks noGrp="1"/>
          </p:cNvSpPr>
          <p:nvPr>
            <p:ph type="sldNum" sz="quarter" idx="5"/>
          </p:nvPr>
        </p:nvSpPr>
        <p:spPr bwMode="auto">
          <a:noFill/>
          <a:ln>
            <a:miter lim="800000"/>
            <a:headEnd/>
            <a:tailEnd/>
          </a:ln>
        </p:spPr>
        <p:txBody>
          <a:bodyPr/>
          <a:lstStyle/>
          <a:p>
            <a:fld id="{76994AFB-7C36-498A-BFE9-E2BE5E7EC75A}" type="slidenum">
              <a:rPr lang="en-US">
                <a:ea typeface="ＭＳ Ｐゴシック" pitchFamily="34" charset="-128"/>
              </a:rPr>
              <a:pPr/>
              <a:t>24</a:t>
            </a:fld>
            <a:endParaRPr lang="en-US">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The Act section helps students with their actual research once they have defined and refined their question.  This section is divided into 4 questions covering finding information, evaluating information, organizing resources and working in a group.</a:t>
            </a:r>
          </a:p>
        </p:txBody>
      </p:sp>
      <p:sp>
        <p:nvSpPr>
          <p:cNvPr id="84996" name="Slide Number Placeholder 3"/>
          <p:cNvSpPr>
            <a:spLocks noGrp="1"/>
          </p:cNvSpPr>
          <p:nvPr>
            <p:ph type="sldNum" sz="quarter" idx="5"/>
          </p:nvPr>
        </p:nvSpPr>
        <p:spPr bwMode="auto">
          <a:noFill/>
          <a:ln>
            <a:miter lim="800000"/>
            <a:headEnd/>
            <a:tailEnd/>
          </a:ln>
        </p:spPr>
        <p:txBody>
          <a:bodyPr/>
          <a:lstStyle/>
          <a:p>
            <a:fld id="{137CE092-1FA7-4EE5-8FAE-8FA7EBA069B5}" type="slidenum">
              <a:rPr lang="en-US">
                <a:ea typeface="ＭＳ Ｐゴシック" pitchFamily="34" charset="-128"/>
              </a:rPr>
              <a:pPr/>
              <a:t>25</a:t>
            </a:fld>
            <a:endParaRPr lang="en-US">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In addition to web resources and templates, we have included the INFOhio databases you</a:t>
            </a:r>
            <a:r>
              <a:rPr lang="ja-JP" altLang="en-US" smtClean="0">
                <a:ea typeface="ＭＳ Ｐゴシック" pitchFamily="34" charset="-128"/>
              </a:rPr>
              <a:t>’</a:t>
            </a:r>
            <a:r>
              <a:rPr lang="en-US" altLang="ja-JP" smtClean="0">
                <a:ea typeface="ＭＳ Ｐゴシック" pitchFamily="34" charset="-128"/>
              </a:rPr>
              <a:t>re already familiar with.  The INFOhio resources are conveniently divided by subject areas.</a:t>
            </a:r>
            <a:endParaRPr lang="en-US" smtClean="0">
              <a:ea typeface="ＭＳ Ｐゴシック" pitchFamily="34" charset="-128"/>
            </a:endParaRPr>
          </a:p>
        </p:txBody>
      </p:sp>
      <p:sp>
        <p:nvSpPr>
          <p:cNvPr id="86020" name="Slide Number Placeholder 3"/>
          <p:cNvSpPr>
            <a:spLocks noGrp="1"/>
          </p:cNvSpPr>
          <p:nvPr>
            <p:ph type="sldNum" sz="quarter" idx="5"/>
          </p:nvPr>
        </p:nvSpPr>
        <p:spPr bwMode="auto">
          <a:noFill/>
          <a:ln>
            <a:miter lim="800000"/>
            <a:headEnd/>
            <a:tailEnd/>
          </a:ln>
        </p:spPr>
        <p:txBody>
          <a:bodyPr/>
          <a:lstStyle/>
          <a:p>
            <a:fld id="{20FC0C7E-EF18-413F-ACA1-6C34BA92368D}" type="slidenum">
              <a:rPr lang="en-US">
                <a:ea typeface="ＭＳ Ｐゴシック" pitchFamily="34" charset="-128"/>
              </a:rPr>
              <a:pPr/>
              <a:t>26</a:t>
            </a:fld>
            <a:endParaRPr lang="en-US">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Here you see the math resources unfolding for students to easily identify and use.  The resources for each subject area open in accordion fashion. </a:t>
            </a:r>
          </a:p>
          <a:p>
            <a:pPr eaLnBrk="1" hangingPunct="1">
              <a:spcBef>
                <a:spcPct val="0"/>
              </a:spcBef>
            </a:pPr>
            <a:endParaRPr lang="en-US" smtClean="0">
              <a:ea typeface="ＭＳ Ｐゴシック" pitchFamily="34" charset="-128"/>
            </a:endParaRPr>
          </a:p>
          <a:p>
            <a:pPr eaLnBrk="1" hangingPunct="1">
              <a:spcBef>
                <a:spcPct val="0"/>
              </a:spcBef>
            </a:pPr>
            <a:endParaRPr lang="en-US" smtClean="0">
              <a:ea typeface="ＭＳ Ｐゴシック" pitchFamily="34" charset="-128"/>
            </a:endParaRPr>
          </a:p>
        </p:txBody>
      </p:sp>
      <p:sp>
        <p:nvSpPr>
          <p:cNvPr id="87044" name="Slide Number Placeholder 3"/>
          <p:cNvSpPr>
            <a:spLocks noGrp="1"/>
          </p:cNvSpPr>
          <p:nvPr>
            <p:ph type="sldNum" sz="quarter" idx="5"/>
          </p:nvPr>
        </p:nvSpPr>
        <p:spPr bwMode="auto">
          <a:noFill/>
          <a:ln>
            <a:miter lim="800000"/>
            <a:headEnd/>
            <a:tailEnd/>
          </a:ln>
        </p:spPr>
        <p:txBody>
          <a:bodyPr/>
          <a:lstStyle/>
          <a:p>
            <a:fld id="{6C701BF4-C764-46AC-A232-56F3E54D5342}" type="slidenum">
              <a:rPr lang="en-US">
                <a:ea typeface="ＭＳ Ｐゴシック" pitchFamily="34" charset="-128"/>
              </a:rPr>
              <a:pPr/>
              <a:t>27</a:t>
            </a:fld>
            <a:endParaRPr lang="en-US">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Because it is so important to teach digital citizenship and the use of Creative Commons licensed images in presentations, we have included the search engine, Behold  to find those appropriate images.  When searching for images you can check that you want images that are free to use and licensed to modify as well. The Behold search engine provides a very user-friendly image search.</a:t>
            </a:r>
          </a:p>
        </p:txBody>
      </p:sp>
      <p:sp>
        <p:nvSpPr>
          <p:cNvPr id="88068" name="Slide Number Placeholder 3"/>
          <p:cNvSpPr>
            <a:spLocks noGrp="1"/>
          </p:cNvSpPr>
          <p:nvPr>
            <p:ph type="sldNum" sz="quarter" idx="5"/>
          </p:nvPr>
        </p:nvSpPr>
        <p:spPr bwMode="auto">
          <a:noFill/>
          <a:ln>
            <a:miter lim="800000"/>
            <a:headEnd/>
            <a:tailEnd/>
          </a:ln>
        </p:spPr>
        <p:txBody>
          <a:bodyPr/>
          <a:lstStyle/>
          <a:p>
            <a:fld id="{6714D2A6-10D4-4A32-B1FD-17120DE9535E}" type="slidenum">
              <a:rPr lang="en-US">
                <a:ea typeface="ＭＳ Ｐゴシック" pitchFamily="34" charset="-128"/>
              </a:rPr>
              <a:pPr/>
              <a:t>28</a:t>
            </a:fld>
            <a:endParaRPr lang="en-US">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xfrm>
            <a:off x="1177925" y="701675"/>
            <a:ext cx="4683125" cy="3511550"/>
          </a:xfrm>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Another important aspect of digital citizenship and copyright is teaching students what music they can legally use for their projects.  The Purple Planet site is in the ACT section too.  It organizes legal instrumental music by the themes of calm, tense, sadness, mystery, comic and even horror.  Students can download and save  entire themes or short pieces to use for transitions.  </a:t>
            </a:r>
          </a:p>
          <a:p>
            <a:pPr eaLnBrk="1" hangingPunct="1">
              <a:spcBef>
                <a:spcPct val="0"/>
              </a:spcBef>
            </a:pPr>
            <a:endParaRPr lang="en-US" smtClean="0">
              <a:ea typeface="ＭＳ Ｐゴシック" pitchFamily="34" charset="-128"/>
            </a:endParaRPr>
          </a:p>
          <a:p>
            <a:pPr eaLnBrk="1" hangingPunct="1">
              <a:spcBef>
                <a:spcPct val="0"/>
              </a:spcBef>
            </a:pPr>
            <a:r>
              <a:rPr lang="en-US" i="1" smtClean="0">
                <a:ea typeface="ＭＳ Ｐゴシック" pitchFamily="34" charset="-128"/>
              </a:rPr>
              <a:t>I have linked to a short piece from the tense category called Turning the Screw.</a:t>
            </a:r>
          </a:p>
          <a:p>
            <a:pPr eaLnBrk="1" hangingPunct="1">
              <a:spcBef>
                <a:spcPct val="0"/>
              </a:spcBef>
            </a:pPr>
            <a:endParaRPr lang="en-US" smtClean="0">
              <a:ea typeface="ＭＳ Ｐゴシック" pitchFamily="34" charset="-128"/>
            </a:endParaRPr>
          </a:p>
          <a:p>
            <a:pPr eaLnBrk="1" hangingPunct="1">
              <a:spcBef>
                <a:spcPct val="0"/>
              </a:spcBef>
            </a:pPr>
            <a:r>
              <a:rPr lang="en-US" smtClean="0">
                <a:ea typeface="ＭＳ Ｐゴシック" pitchFamily="34" charset="-128"/>
              </a:rPr>
              <a:t>In addition to these resources, we have included a resource from NoodleTools on Choosing a Search Engine, Asking Experts, and links to the Apps for the INFOhio resources.</a:t>
            </a:r>
          </a:p>
          <a:p>
            <a:pPr eaLnBrk="1" hangingPunct="1">
              <a:spcBef>
                <a:spcPct val="0"/>
              </a:spcBef>
            </a:pPr>
            <a:endParaRPr lang="en-US" smtClean="0">
              <a:ea typeface="ＭＳ Ｐゴシック" pitchFamily="34" charset="-128"/>
            </a:endParaRPr>
          </a:p>
        </p:txBody>
      </p:sp>
      <p:sp>
        <p:nvSpPr>
          <p:cNvPr id="89092" name="Slide Number Placeholder 3"/>
          <p:cNvSpPr>
            <a:spLocks noGrp="1"/>
          </p:cNvSpPr>
          <p:nvPr>
            <p:ph type="sldNum" sz="quarter" idx="5"/>
          </p:nvPr>
        </p:nvSpPr>
        <p:spPr bwMode="auto">
          <a:noFill/>
          <a:ln>
            <a:miter lim="800000"/>
            <a:headEnd/>
            <a:tailEnd/>
          </a:ln>
        </p:spPr>
        <p:txBody>
          <a:bodyPr/>
          <a:lstStyle/>
          <a:p>
            <a:fld id="{B74ECA90-FC49-4222-A9AE-523D806C85C8}" type="slidenum">
              <a:rPr lang="en-US">
                <a:ea typeface="ＭＳ Ｐゴシック" pitchFamily="34" charset="-128"/>
              </a:rPr>
              <a:pPr/>
              <a:t>29</a:t>
            </a:fld>
            <a:endParaRPr lang="en-US">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34" charset="-128"/>
              </a:rPr>
              <a:t>AASL created a few tools for school librarians to use as they work with students and teachers.  These provide grade level examples, lesson plans, benchmarks and assessments. </a:t>
            </a:r>
          </a:p>
        </p:txBody>
      </p:sp>
      <p:sp>
        <p:nvSpPr>
          <p:cNvPr id="62468" name="Slide Number Placeholder 3"/>
          <p:cNvSpPr>
            <a:spLocks noGrp="1"/>
          </p:cNvSpPr>
          <p:nvPr>
            <p:ph type="sldNum" sz="quarter" idx="5"/>
          </p:nvPr>
        </p:nvSpPr>
        <p:spPr bwMode="auto">
          <a:noFill/>
          <a:ln>
            <a:miter lim="800000"/>
            <a:headEnd/>
            <a:tailEnd/>
          </a:ln>
        </p:spPr>
        <p:txBody>
          <a:bodyPr/>
          <a:lstStyle/>
          <a:p>
            <a:fld id="{6312C6CA-233E-4061-8143-A49C342D4E55}" type="slidenum">
              <a:rPr lang="en-US">
                <a:ea typeface="ＭＳ Ｐゴシック" pitchFamily="34" charset="-128"/>
              </a:rPr>
              <a:pPr/>
              <a:t>3</a:t>
            </a:fld>
            <a:endParaRPr lang="en-US">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The second question in the Ask section, How do I decide what information will answer my questions contains sources to help students evaluate their information.  The Data Analysis and Graphs resource can help them evaluating their own data that they might want to enter for a science or math project.</a:t>
            </a:r>
          </a:p>
        </p:txBody>
      </p:sp>
      <p:sp>
        <p:nvSpPr>
          <p:cNvPr id="90116" name="Slide Number Placeholder 3"/>
          <p:cNvSpPr>
            <a:spLocks noGrp="1"/>
          </p:cNvSpPr>
          <p:nvPr>
            <p:ph type="sldNum" sz="quarter" idx="5"/>
          </p:nvPr>
        </p:nvSpPr>
        <p:spPr bwMode="auto">
          <a:noFill/>
          <a:ln>
            <a:miter lim="800000"/>
            <a:headEnd/>
            <a:tailEnd/>
          </a:ln>
        </p:spPr>
        <p:txBody>
          <a:bodyPr/>
          <a:lstStyle/>
          <a:p>
            <a:fld id="{0CF7BB27-57DF-49C9-8BA9-49747E4FAFD3}" type="slidenum">
              <a:rPr lang="en-US">
                <a:ea typeface="ＭＳ Ｐゴシック" pitchFamily="34" charset="-128"/>
              </a:rPr>
              <a:pPr/>
              <a:t>30</a:t>
            </a:fld>
            <a:endParaRPr lang="en-US">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In this section we have assembled some Web2.0 tools and traditional paper and pencil resources to help students organize their work.  For example, there is a section to help students use notecards and also resources on using the online notetaking tool, Evernote, which is often listed as a tool students should use for college and careers.  Diigo and EBSCO folders are linked here to help students bookmark their project resources, while Dropbox, iGoogle and Google Reader give students advanced options to collect and organize resources.</a:t>
            </a:r>
          </a:p>
        </p:txBody>
      </p:sp>
      <p:sp>
        <p:nvSpPr>
          <p:cNvPr id="91140" name="Slide Number Placeholder 3"/>
          <p:cNvSpPr>
            <a:spLocks noGrp="1"/>
          </p:cNvSpPr>
          <p:nvPr>
            <p:ph type="sldNum" sz="quarter" idx="5"/>
          </p:nvPr>
        </p:nvSpPr>
        <p:spPr bwMode="auto">
          <a:noFill/>
          <a:ln>
            <a:miter lim="800000"/>
            <a:headEnd/>
            <a:tailEnd/>
          </a:ln>
        </p:spPr>
        <p:txBody>
          <a:bodyPr/>
          <a:lstStyle/>
          <a:p>
            <a:fld id="{5CF979C3-973A-439F-89F7-00A722020257}" type="slidenum">
              <a:rPr lang="en-US">
                <a:ea typeface="ＭＳ Ｐゴシック" pitchFamily="34" charset="-128"/>
              </a:rPr>
              <a:pPr/>
              <a:t>31</a:t>
            </a:fld>
            <a:endParaRPr lang="en-US">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We think the resources collected in the “How do I work with others in a group?” section will be very useful for the collaborative projects required by the new Common Core writing standards for Literacy in History/ Social Studies, Science and Technical Subjects.  </a:t>
            </a:r>
          </a:p>
          <a:p>
            <a:pPr eaLnBrk="1" hangingPunct="1">
              <a:spcBef>
                <a:spcPct val="0"/>
              </a:spcBef>
            </a:pPr>
            <a:endParaRPr lang="en-US" smtClean="0">
              <a:ea typeface="ＭＳ Ｐゴシック" pitchFamily="34" charset="-128"/>
            </a:endParaRPr>
          </a:p>
          <a:p>
            <a:pPr eaLnBrk="1" hangingPunct="1">
              <a:spcBef>
                <a:spcPct val="0"/>
              </a:spcBef>
            </a:pPr>
            <a:r>
              <a:rPr lang="en-US" smtClean="0">
                <a:ea typeface="ＭＳ Ｐゴシック" pitchFamily="34" charset="-128"/>
              </a:rPr>
              <a:t>CCR Anchor Standard 6 requires students to “Use technology, including the Internet, to produce and publish writing and to interact and collaborate with others.”</a:t>
            </a:r>
          </a:p>
          <a:p>
            <a:pPr eaLnBrk="1" hangingPunct="1">
              <a:spcBef>
                <a:spcPct val="0"/>
              </a:spcBef>
            </a:pPr>
            <a:endParaRPr lang="en-US" smtClean="0">
              <a:ea typeface="ＭＳ Ｐゴシック" pitchFamily="34" charset="-128"/>
            </a:endParaRPr>
          </a:p>
          <a:p>
            <a:pPr eaLnBrk="1" hangingPunct="1">
              <a:spcBef>
                <a:spcPct val="0"/>
              </a:spcBef>
            </a:pPr>
            <a:r>
              <a:rPr lang="en-US" smtClean="0">
                <a:ea typeface="ＭＳ Ｐゴシック" pitchFamily="34" charset="-128"/>
              </a:rPr>
              <a:t>Some of the resources collected here are Popplet for creating a collaborative flow chart of a project with even images and videos.  We also link to Diigo for group bookmarks, using Google folders for group work, and organizing group work with Wikispaces and Google Docs.</a:t>
            </a:r>
          </a:p>
        </p:txBody>
      </p:sp>
      <p:sp>
        <p:nvSpPr>
          <p:cNvPr id="92164" name="Slide Number Placeholder 3"/>
          <p:cNvSpPr>
            <a:spLocks noGrp="1"/>
          </p:cNvSpPr>
          <p:nvPr>
            <p:ph type="sldNum" sz="quarter" idx="5"/>
          </p:nvPr>
        </p:nvSpPr>
        <p:spPr bwMode="auto">
          <a:noFill/>
          <a:ln>
            <a:miter lim="800000"/>
            <a:headEnd/>
            <a:tailEnd/>
          </a:ln>
        </p:spPr>
        <p:txBody>
          <a:bodyPr/>
          <a:lstStyle/>
          <a:p>
            <a:fld id="{6E7BB8B1-2F6E-43A8-9952-6C916865DFE5}" type="slidenum">
              <a:rPr lang="en-US">
                <a:ea typeface="ＭＳ Ｐゴシック" pitchFamily="34" charset="-128"/>
              </a:rPr>
              <a:pPr/>
              <a:t>32</a:t>
            </a:fld>
            <a:endParaRPr lang="en-US">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The Achieve section of Go! Focuses on presentation, publication and evaluation of a students research.  In </a:t>
            </a:r>
            <a:r>
              <a:rPr lang="ja-JP" altLang="en-US" smtClean="0">
                <a:ea typeface="ＭＳ Ｐゴシック" pitchFamily="34" charset="-128"/>
              </a:rPr>
              <a:t>“</a:t>
            </a:r>
            <a:r>
              <a:rPr lang="en-US" altLang="ja-JP" smtClean="0">
                <a:ea typeface="ＭＳ Ｐゴシック" pitchFamily="34" charset="-128"/>
              </a:rPr>
              <a:t>How do I present my project?</a:t>
            </a:r>
            <a:r>
              <a:rPr lang="ja-JP" altLang="en-US" smtClean="0">
                <a:ea typeface="ＭＳ Ｐゴシック" pitchFamily="34" charset="-128"/>
              </a:rPr>
              <a:t>”</a:t>
            </a:r>
            <a:r>
              <a:rPr lang="en-US" altLang="ja-JP" smtClean="0">
                <a:ea typeface="ＭＳ Ｐゴシック" pitchFamily="34" charset="-128"/>
              </a:rPr>
              <a:t> the student is directed to first consider how and when to cite sources.  The citation information includes directions on creating citations when using Microsoft word for a formal research paper.  As you scroll down this section students are introduced to a variety of freely available web-based presentation tools such as Wordle (a word graphic tool),  creating a wiki with Wikispaces, creating a digital story with Animoto, creating a multimedia presentation with VoiceThread and with PowerPoint, creating a timeline with Dipity, creating an online video with Masher, and creating a poster with Glogster.  The teacher</a:t>
            </a:r>
            <a:r>
              <a:rPr lang="ja-JP" altLang="en-US" smtClean="0">
                <a:ea typeface="ＭＳ Ｐゴシック" pitchFamily="34" charset="-128"/>
              </a:rPr>
              <a:t>’</a:t>
            </a:r>
            <a:r>
              <a:rPr lang="en-US" altLang="ja-JP" smtClean="0">
                <a:ea typeface="ＭＳ Ｐゴシック" pitchFamily="34" charset="-128"/>
              </a:rPr>
              <a:t>s guide contains many additional online presentation tools that can be introduced to students as they work on their research project. </a:t>
            </a:r>
            <a:endParaRPr lang="en-US" smtClean="0">
              <a:ea typeface="ＭＳ Ｐゴシック" pitchFamily="34" charset="-128"/>
            </a:endParaRPr>
          </a:p>
        </p:txBody>
      </p:sp>
      <p:sp>
        <p:nvSpPr>
          <p:cNvPr id="93188" name="Slide Number Placeholder 3"/>
          <p:cNvSpPr>
            <a:spLocks noGrp="1"/>
          </p:cNvSpPr>
          <p:nvPr>
            <p:ph type="sldNum" sz="quarter" idx="5"/>
          </p:nvPr>
        </p:nvSpPr>
        <p:spPr bwMode="auto">
          <a:noFill/>
          <a:ln>
            <a:miter lim="800000"/>
            <a:headEnd/>
            <a:tailEnd/>
          </a:ln>
        </p:spPr>
        <p:txBody>
          <a:bodyPr/>
          <a:lstStyle/>
          <a:p>
            <a:fld id="{B172DF7B-1A44-4617-87EE-21A5798257D4}" type="slidenum">
              <a:rPr lang="en-US">
                <a:ea typeface="ＭＳ Ｐゴシック" pitchFamily="34" charset="-128"/>
              </a:rPr>
              <a:pPr/>
              <a:t>33</a:t>
            </a:fld>
            <a:endParaRPr lang="en-US">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ea typeface="ＭＳ Ｐゴシック" pitchFamily="34" charset="-128"/>
              </a:rPr>
              <a:t>“</a:t>
            </a:r>
            <a:r>
              <a:rPr lang="en-US" altLang="ja-JP" smtClean="0">
                <a:ea typeface="ＭＳ Ｐゴシック" pitchFamily="34" charset="-128"/>
              </a:rPr>
              <a:t>How do I publish my work</a:t>
            </a:r>
            <a:r>
              <a:rPr lang="ja-JP" altLang="en-US" smtClean="0">
                <a:ea typeface="ＭＳ Ｐゴシック" pitchFamily="34" charset="-128"/>
              </a:rPr>
              <a:t>”</a:t>
            </a:r>
            <a:r>
              <a:rPr lang="en-US" altLang="ja-JP" smtClean="0">
                <a:ea typeface="ＭＳ Ｐゴシック" pitchFamily="34" charset="-128"/>
              </a:rPr>
              <a:t> begins with a focus on creating a positive online profile and emphasizing that anything you publish becomes part of your online profile.  The tools presented in this section allow students to freely publish their project to share with others.  Again just a few resources are presented in this section.  Many more are presented in the teachers guide.   The tools included are Museum Box which allows a person to build an argument or description, a focus of the English Language Arts Common Core; Jing, a screen capturing, recording tool; SchoolTube, a video publishing tool; Google Sites, a web authoring tool; SlideShare, a PowerPoint publishing tool; Issuu, a document publishing tool.  Each of these tools allow publication without cost to the student or school.</a:t>
            </a:r>
            <a:endParaRPr lang="en-US" smtClean="0">
              <a:ea typeface="ＭＳ Ｐゴシック" pitchFamily="34" charset="-128"/>
            </a:endParaRPr>
          </a:p>
        </p:txBody>
      </p:sp>
      <p:sp>
        <p:nvSpPr>
          <p:cNvPr id="94212" name="Slide Number Placeholder 3"/>
          <p:cNvSpPr>
            <a:spLocks noGrp="1"/>
          </p:cNvSpPr>
          <p:nvPr>
            <p:ph type="sldNum" sz="quarter" idx="5"/>
          </p:nvPr>
        </p:nvSpPr>
        <p:spPr bwMode="auto">
          <a:noFill/>
          <a:ln>
            <a:miter lim="800000"/>
            <a:headEnd/>
            <a:tailEnd/>
          </a:ln>
        </p:spPr>
        <p:txBody>
          <a:bodyPr/>
          <a:lstStyle/>
          <a:p>
            <a:fld id="{2DD706F5-A911-4F38-B846-6C956543688D}" type="slidenum">
              <a:rPr lang="en-US">
                <a:ea typeface="ＭＳ Ｐゴシック" pitchFamily="34" charset="-128"/>
              </a:rPr>
              <a:pPr/>
              <a:t>34</a:t>
            </a:fld>
            <a:endParaRPr lang="en-US">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Again, the focus of </a:t>
            </a:r>
            <a:r>
              <a:rPr lang="ja-JP" altLang="en-US" smtClean="0">
                <a:ea typeface="ＭＳ Ｐゴシック" pitchFamily="34" charset="-128"/>
              </a:rPr>
              <a:t>“</a:t>
            </a:r>
            <a:r>
              <a:rPr lang="en-US" altLang="ja-JP" smtClean="0">
                <a:ea typeface="ＭＳ Ｐゴシック" pitchFamily="34" charset="-128"/>
              </a:rPr>
              <a:t>How Do I Publish My Work</a:t>
            </a:r>
            <a:r>
              <a:rPr lang="ja-JP" altLang="en-US" smtClean="0">
                <a:ea typeface="ＭＳ Ｐゴシック" pitchFamily="34" charset="-128"/>
              </a:rPr>
              <a:t>”</a:t>
            </a:r>
            <a:r>
              <a:rPr lang="en-US" altLang="ja-JP" smtClean="0">
                <a:ea typeface="ＭＳ Ｐゴシック" pitchFamily="34" charset="-128"/>
              </a:rPr>
              <a:t> is on protecting your online reputation.  The Teacher</a:t>
            </a:r>
            <a:r>
              <a:rPr lang="ja-JP" altLang="en-US" smtClean="0">
                <a:ea typeface="ＭＳ Ｐゴシック" pitchFamily="34" charset="-128"/>
              </a:rPr>
              <a:t>’</a:t>
            </a:r>
            <a:r>
              <a:rPr lang="en-US" altLang="ja-JP" smtClean="0">
                <a:ea typeface="ＭＳ Ｐゴシック" pitchFamily="34" charset="-128"/>
              </a:rPr>
              <a:t>s Guide has many resources and tools to assist in instructing students in how to protect your online reputation.  This video from Commoncraft provides information for both students and teachers.  (Play the video if you have time).</a:t>
            </a:r>
            <a:endParaRPr lang="en-US" smtClean="0">
              <a:ea typeface="ＭＳ Ｐゴシック" pitchFamily="34" charset="-128"/>
            </a:endParaRPr>
          </a:p>
        </p:txBody>
      </p:sp>
      <p:sp>
        <p:nvSpPr>
          <p:cNvPr id="95236" name="Slide Number Placeholder 3"/>
          <p:cNvSpPr>
            <a:spLocks noGrp="1"/>
          </p:cNvSpPr>
          <p:nvPr>
            <p:ph type="sldNum" sz="quarter" idx="5"/>
          </p:nvPr>
        </p:nvSpPr>
        <p:spPr bwMode="auto">
          <a:noFill/>
          <a:ln>
            <a:miter lim="800000"/>
            <a:headEnd/>
            <a:tailEnd/>
          </a:ln>
        </p:spPr>
        <p:txBody>
          <a:bodyPr/>
          <a:lstStyle/>
          <a:p>
            <a:fld id="{BAA76096-0CE1-47A5-AB15-9640BEC4399D}" type="slidenum">
              <a:rPr lang="en-US">
                <a:ea typeface="ＭＳ Ｐゴシック" pitchFamily="34" charset="-128"/>
              </a:rPr>
              <a:pPr/>
              <a:t>35</a:t>
            </a:fld>
            <a:endParaRPr lang="en-US">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ea typeface="ＭＳ Ｐゴシック" pitchFamily="34" charset="-128"/>
              </a:rPr>
              <a:t>“</a:t>
            </a:r>
            <a:r>
              <a:rPr lang="en-US" altLang="ja-JP" smtClean="0">
                <a:ea typeface="ＭＳ Ｐゴシック" pitchFamily="34" charset="-128"/>
              </a:rPr>
              <a:t>How do I evaluate my project?</a:t>
            </a:r>
            <a:r>
              <a:rPr lang="ja-JP" altLang="en-US" smtClean="0">
                <a:ea typeface="ＭＳ Ｐゴシック" pitchFamily="34" charset="-128"/>
              </a:rPr>
              <a:t>”</a:t>
            </a:r>
            <a:r>
              <a:rPr lang="en-US" altLang="ja-JP" smtClean="0">
                <a:ea typeface="ＭＳ Ｐゴシック" pitchFamily="34" charset="-128"/>
              </a:rPr>
              <a:t> guides students through ways to reflect on their research including techniques such as using check lists to make sure the assignment is complete and ways to quickly survey others to find out reactions to the work.   The final evaluation is a step that is often overlooked and can make a big difference in long term learning from the research process.</a:t>
            </a:r>
            <a:endParaRPr lang="en-US" smtClean="0">
              <a:ea typeface="ＭＳ Ｐゴシック" pitchFamily="34" charset="-128"/>
            </a:endParaRPr>
          </a:p>
        </p:txBody>
      </p:sp>
      <p:sp>
        <p:nvSpPr>
          <p:cNvPr id="96260" name="Slide Number Placeholder 3"/>
          <p:cNvSpPr>
            <a:spLocks noGrp="1"/>
          </p:cNvSpPr>
          <p:nvPr>
            <p:ph type="sldNum" sz="quarter" idx="5"/>
          </p:nvPr>
        </p:nvSpPr>
        <p:spPr bwMode="auto">
          <a:noFill/>
          <a:ln>
            <a:miter lim="800000"/>
            <a:headEnd/>
            <a:tailEnd/>
          </a:ln>
        </p:spPr>
        <p:txBody>
          <a:bodyPr/>
          <a:lstStyle/>
          <a:p>
            <a:fld id="{9BD63913-C639-4F76-BC93-C56F3FFC1B23}" type="slidenum">
              <a:rPr lang="en-US">
                <a:ea typeface="ＭＳ Ｐゴシック" pitchFamily="34" charset="-128"/>
              </a:rPr>
              <a:pPr/>
              <a:t>36</a:t>
            </a:fld>
            <a:endParaRPr lang="en-US">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Throughout the Go! Site you will find these icons which identify sources that are provided by INFOhio or are recognized by  AASL as outstanding resources.</a:t>
            </a:r>
          </a:p>
        </p:txBody>
      </p:sp>
      <p:sp>
        <p:nvSpPr>
          <p:cNvPr id="97284" name="Slide Number Placeholder 3"/>
          <p:cNvSpPr>
            <a:spLocks noGrp="1"/>
          </p:cNvSpPr>
          <p:nvPr>
            <p:ph type="sldNum" sz="quarter" idx="5"/>
          </p:nvPr>
        </p:nvSpPr>
        <p:spPr bwMode="auto">
          <a:noFill/>
          <a:ln>
            <a:miter lim="800000"/>
            <a:headEnd/>
            <a:tailEnd/>
          </a:ln>
        </p:spPr>
        <p:txBody>
          <a:bodyPr/>
          <a:lstStyle/>
          <a:p>
            <a:fld id="{B9FB4A56-EB9E-4420-9550-534E655B1EBF}" type="slidenum">
              <a:rPr lang="en-US">
                <a:ea typeface="ＭＳ Ｐゴシック" pitchFamily="34" charset="-128"/>
              </a:rPr>
              <a:pPr/>
              <a:t>37</a:t>
            </a:fld>
            <a:endParaRPr lang="en-US">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98308" name="Slide Number Placeholder 3"/>
          <p:cNvSpPr>
            <a:spLocks noGrp="1"/>
          </p:cNvSpPr>
          <p:nvPr>
            <p:ph type="sldNum" sz="quarter" idx="5"/>
          </p:nvPr>
        </p:nvSpPr>
        <p:spPr bwMode="auto">
          <a:noFill/>
          <a:ln>
            <a:miter lim="800000"/>
            <a:headEnd/>
            <a:tailEnd/>
          </a:ln>
        </p:spPr>
        <p:txBody>
          <a:bodyPr/>
          <a:lstStyle/>
          <a:p>
            <a:fld id="{2D9222FC-EF50-4264-900F-A0E305EA01E1}" type="slidenum">
              <a:rPr lang="en-US">
                <a:ea typeface="ＭＳ Ｐゴシック" pitchFamily="34" charset="-128"/>
              </a:rPr>
              <a:pPr/>
              <a:t>38</a:t>
            </a:fld>
            <a:endParaRPr lang="en-US">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Each  section is introduced by a Voki (avatar) with a student voice.  Meet Josh to tell us about the Ask section.</a:t>
            </a:r>
          </a:p>
          <a:p>
            <a:pPr eaLnBrk="1" hangingPunct="1">
              <a:spcBef>
                <a:spcPct val="0"/>
              </a:spcBef>
            </a:pPr>
            <a:r>
              <a:rPr lang="en-US" smtClean="0">
                <a:ea typeface="ＭＳ Ｐゴシック" pitchFamily="34" charset="-128"/>
              </a:rPr>
              <a:t>(If you click on the arrow to play the browser will go to the Ask intro page.  Then click on the play arrow and Josh will introduce the section.)</a:t>
            </a:r>
          </a:p>
        </p:txBody>
      </p:sp>
      <p:sp>
        <p:nvSpPr>
          <p:cNvPr id="99332" name="Slide Number Placeholder 3"/>
          <p:cNvSpPr>
            <a:spLocks noGrp="1"/>
          </p:cNvSpPr>
          <p:nvPr>
            <p:ph type="sldNum" sz="quarter" idx="5"/>
          </p:nvPr>
        </p:nvSpPr>
        <p:spPr bwMode="auto">
          <a:noFill/>
          <a:ln>
            <a:miter lim="800000"/>
            <a:headEnd/>
            <a:tailEnd/>
          </a:ln>
        </p:spPr>
        <p:txBody>
          <a:bodyPr/>
          <a:lstStyle/>
          <a:p>
            <a:fld id="{BA8E6B20-DFE9-4ACA-99E5-EC60736380E2}" type="slidenum">
              <a:rPr lang="en-US">
                <a:ea typeface="ＭＳ Ｐゴシック" pitchFamily="34" charset="-128"/>
              </a:rPr>
              <a:pPr/>
              <a:t>39</a:t>
            </a:fld>
            <a:endParaRPr lang="en-US">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p:txBody>
          <a:bodyPr wrap="square" numCol="1" anchor="t" anchorCtr="0" compatLnSpc="1">
            <a:prstTxWarp prst="textNoShape">
              <a:avLst/>
            </a:prstTxWarp>
            <a:normAutofit fontScale="92500" lnSpcReduction="10000"/>
          </a:bodyPr>
          <a:lstStyle/>
          <a:p>
            <a:pPr eaLnBrk="1" hangingPunct="1">
              <a:spcBef>
                <a:spcPct val="0"/>
              </a:spcBef>
              <a:defRPr/>
            </a:pPr>
            <a:r>
              <a:rPr lang="en-US" dirty="0" smtClean="0">
                <a:latin typeface="Times New Roman" pitchFamily="18" charset="0"/>
                <a:ea typeface="ＭＳ Ｐゴシック" charset="-128"/>
              </a:rPr>
              <a:t>Now let</a:t>
            </a:r>
            <a:r>
              <a:rPr lang="en-US" altLang="en-US" dirty="0" smtClean="0">
                <a:latin typeface="Times New Roman" pitchFamily="18" charset="0"/>
                <a:ea typeface="ＭＳ Ｐゴシック" charset="-128"/>
              </a:rPr>
              <a:t>’</a:t>
            </a:r>
            <a:r>
              <a:rPr lang="en-US" dirty="0" smtClean="0">
                <a:latin typeface="Times New Roman" pitchFamily="18" charset="0"/>
                <a:ea typeface="ＭＳ Ｐゴシック" charset="-128"/>
              </a:rPr>
              <a:t>s look at the Common Core Standards, another document created to prepare students for the 21</a:t>
            </a:r>
            <a:r>
              <a:rPr lang="en-US" baseline="30000" dirty="0" smtClean="0">
                <a:latin typeface="Times New Roman" pitchFamily="18" charset="0"/>
                <a:ea typeface="ＭＳ Ｐゴシック" charset="-128"/>
              </a:rPr>
              <a:t>st</a:t>
            </a:r>
            <a:r>
              <a:rPr lang="en-US" dirty="0" smtClean="0">
                <a:latin typeface="Times New Roman" pitchFamily="18" charset="0"/>
                <a:ea typeface="ＭＳ Ｐゴシック" charset="-128"/>
              </a:rPr>
              <a:t> century.</a:t>
            </a:r>
          </a:p>
          <a:p>
            <a:pPr>
              <a:defRPr/>
            </a:pPr>
            <a:r>
              <a:rPr lang="en-US" dirty="0" smtClean="0">
                <a:latin typeface="Times New Roman" pitchFamily="18" charset="0"/>
                <a:ea typeface="ＭＳ Ｐゴシック" charset="-128"/>
              </a:rPr>
              <a:t>Basically the Common Core gives  educators  a set of standards that  provide a framework to prepare children for college and the workforce.</a:t>
            </a:r>
          </a:p>
          <a:p>
            <a:pPr>
              <a:defRPr/>
            </a:pPr>
            <a:endParaRPr lang="en-US" dirty="0" smtClean="0">
              <a:latin typeface="Times New Roman" pitchFamily="18" charset="0"/>
              <a:ea typeface="ＭＳ Ｐゴシック" charset="-128"/>
            </a:endParaRPr>
          </a:p>
          <a:p>
            <a:pPr>
              <a:defRPr/>
            </a:pPr>
            <a:r>
              <a:rPr lang="en-US" dirty="0" smtClean="0">
                <a:latin typeface="Times New Roman" pitchFamily="18" charset="0"/>
                <a:ea typeface="ＭＳ Ｐゴシック" charset="-128"/>
              </a:rPr>
              <a:t>The Common Core State Standards is a state-led effort to establish a shared set of clear educational standards for English language arts and mathematics that states can voluntarily adopt. To date 46 states have adopted the Common Core including Ohio (2010)</a:t>
            </a:r>
          </a:p>
          <a:p>
            <a:pPr>
              <a:defRPr/>
            </a:pPr>
            <a:endParaRPr lang="en-US" dirty="0" smtClean="0">
              <a:latin typeface="Times New Roman" pitchFamily="18" charset="0"/>
              <a:ea typeface="ＭＳ Ｐゴシック" charset="-128"/>
            </a:endParaRPr>
          </a:p>
          <a:p>
            <a:pPr>
              <a:defRPr/>
            </a:pPr>
            <a:r>
              <a:rPr lang="en-US" dirty="0" smtClean="0">
                <a:latin typeface="Times New Roman" pitchFamily="18" charset="0"/>
                <a:ea typeface="ＭＳ Ｐゴシック" charset="-128"/>
              </a:rPr>
              <a:t>The standards were designed by a diverse group of teachers, experts, parents, and school administrators not only to ensure that students graduating from HS are prepared to go to college or enter the workforce but also that parents, teachers and students have a clear understanding of what is expected of them. </a:t>
            </a:r>
          </a:p>
          <a:p>
            <a:pPr>
              <a:defRPr/>
            </a:pPr>
            <a:endParaRPr lang="en-US" dirty="0" smtClean="0">
              <a:latin typeface="Times New Roman" pitchFamily="18" charset="0"/>
              <a:ea typeface="ＭＳ Ｐゴシック" charset="-128"/>
            </a:endParaRPr>
          </a:p>
          <a:p>
            <a:pPr>
              <a:defRPr/>
            </a:pPr>
            <a:r>
              <a:rPr lang="en-US" dirty="0" smtClean="0">
                <a:latin typeface="Times New Roman" pitchFamily="18" charset="0"/>
                <a:ea typeface="ＭＳ Ｐゴシック" charset="-128"/>
              </a:rPr>
              <a:t>The standards are benchmarked to international standards to guarantee that our students are competitive in the global marketplace.</a:t>
            </a:r>
          </a:p>
          <a:p>
            <a:pPr eaLnBrk="1" hangingPunct="1">
              <a:spcBef>
                <a:spcPct val="0"/>
              </a:spcBef>
              <a:defRPr/>
            </a:pPr>
            <a:endParaRPr lang="en-US" dirty="0" smtClean="0">
              <a:latin typeface="Times New Roman" pitchFamily="18" charset="0"/>
              <a:ea typeface="ＭＳ Ｐゴシック" charset="-128"/>
            </a:endParaRPr>
          </a:p>
          <a:p>
            <a:pPr eaLnBrk="1" hangingPunct="1">
              <a:spcBef>
                <a:spcPct val="0"/>
              </a:spcBef>
              <a:defRPr/>
            </a:pPr>
            <a:r>
              <a:rPr lang="en-US" dirty="0" smtClean="0">
                <a:latin typeface="Times New Roman" pitchFamily="18" charset="0"/>
                <a:ea typeface="ＭＳ Ｐゴシック" charset="-128"/>
              </a:rPr>
              <a:t>The CC standards don</a:t>
            </a:r>
            <a:r>
              <a:rPr lang="en-US" altLang="en-US" dirty="0" smtClean="0">
                <a:latin typeface="Times New Roman" pitchFamily="18" charset="0"/>
                <a:ea typeface="ＭＳ Ｐゴシック" charset="-128"/>
              </a:rPr>
              <a:t>’</a:t>
            </a:r>
            <a:r>
              <a:rPr lang="en-US" dirty="0" smtClean="0">
                <a:latin typeface="Times New Roman" pitchFamily="18" charset="0"/>
                <a:ea typeface="ＭＳ Ｐゴシック" charset="-128"/>
              </a:rPr>
              <a:t>t provide a complete scope and sequence or a course outline of all the  skills and knowledge students could have. What they do is outline the most important essential skills and knowledge every student needs to master to succeed in college and careers.</a:t>
            </a:r>
          </a:p>
          <a:p>
            <a:pPr>
              <a:defRPr/>
            </a:pPr>
            <a:endParaRPr lang="en-US" dirty="0" smtClean="0">
              <a:latin typeface="Times New Roman" pitchFamily="18" charset="0"/>
              <a:ea typeface="ＭＳ Ｐゴシック" charset="-128"/>
            </a:endParaRPr>
          </a:p>
          <a:p>
            <a:pPr eaLnBrk="1" hangingPunct="1">
              <a:spcBef>
                <a:spcPct val="0"/>
              </a:spcBef>
              <a:defRPr/>
            </a:pPr>
            <a:r>
              <a:rPr lang="en-US" dirty="0" smtClean="0">
                <a:latin typeface="Times New Roman" pitchFamily="18" charset="0"/>
                <a:ea typeface="ＭＳ Ｐゴシック" charset="-128"/>
              </a:rPr>
              <a:t>The Common Core defines information literacy as a critical skill for the 21</a:t>
            </a:r>
            <a:r>
              <a:rPr lang="en-US" baseline="30000" dirty="0" smtClean="0">
                <a:latin typeface="Times New Roman" pitchFamily="18" charset="0"/>
                <a:ea typeface="ＭＳ Ｐゴシック" charset="-128"/>
              </a:rPr>
              <a:t>st</a:t>
            </a:r>
            <a:r>
              <a:rPr lang="en-US" dirty="0" smtClean="0">
                <a:latin typeface="Times New Roman" pitchFamily="18" charset="0"/>
                <a:ea typeface="ＭＳ Ｐゴシック" charset="-128"/>
              </a:rPr>
              <a:t> century.</a:t>
            </a:r>
          </a:p>
          <a:p>
            <a:pPr eaLnBrk="1" hangingPunct="1">
              <a:spcBef>
                <a:spcPct val="0"/>
              </a:spcBef>
              <a:defRPr/>
            </a:pPr>
            <a:endParaRPr lang="en-US" dirty="0" smtClean="0">
              <a:latin typeface="Times New Roman" pitchFamily="18" charset="0"/>
              <a:ea typeface="ＭＳ Ｐゴシック" charset="-128"/>
            </a:endParaRPr>
          </a:p>
        </p:txBody>
      </p:sp>
      <p:sp>
        <p:nvSpPr>
          <p:cNvPr id="63492" name="Slide Number Placeholder 3"/>
          <p:cNvSpPr>
            <a:spLocks noGrp="1"/>
          </p:cNvSpPr>
          <p:nvPr>
            <p:ph type="sldNum" sz="quarter" idx="5"/>
          </p:nvPr>
        </p:nvSpPr>
        <p:spPr bwMode="auto">
          <a:noFill/>
          <a:ln>
            <a:miter lim="800000"/>
            <a:headEnd/>
            <a:tailEnd/>
          </a:ln>
        </p:spPr>
        <p:txBody>
          <a:bodyPr/>
          <a:lstStyle/>
          <a:p>
            <a:fld id="{A1DEAD07-00F0-4B77-B23D-2262302F170B}" type="slidenum">
              <a:rPr lang="en-US">
                <a:ea typeface="ＭＳ Ｐゴシック" pitchFamily="34" charset="-128"/>
              </a:rPr>
              <a:pPr/>
              <a:t>4</a:t>
            </a:fld>
            <a:endParaRPr lang="en-US">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Hannah will introduce the Act section and Luke, the Achieve section.  Students from Gahanna Lincoln High School and Gahanna Middle School provided the voices.</a:t>
            </a:r>
          </a:p>
        </p:txBody>
      </p:sp>
      <p:sp>
        <p:nvSpPr>
          <p:cNvPr id="100356" name="Slide Number Placeholder 3"/>
          <p:cNvSpPr>
            <a:spLocks noGrp="1"/>
          </p:cNvSpPr>
          <p:nvPr>
            <p:ph type="sldNum" sz="quarter" idx="5"/>
          </p:nvPr>
        </p:nvSpPr>
        <p:spPr bwMode="auto">
          <a:noFill/>
          <a:ln>
            <a:miter lim="800000"/>
            <a:headEnd/>
            <a:tailEnd/>
          </a:ln>
        </p:spPr>
        <p:txBody>
          <a:bodyPr/>
          <a:lstStyle/>
          <a:p>
            <a:fld id="{313256F6-01AD-4355-BBFF-77DF09D6BC1B}" type="slidenum">
              <a:rPr lang="en-US">
                <a:ea typeface="ＭＳ Ｐゴシック" pitchFamily="34" charset="-128"/>
              </a:rPr>
              <a:pPr/>
              <a:t>40</a:t>
            </a:fld>
            <a:endParaRPr lang="en-US">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There is a link on the GO page to the Teacher’s Guide section.</a:t>
            </a:r>
          </a:p>
        </p:txBody>
      </p:sp>
      <p:sp>
        <p:nvSpPr>
          <p:cNvPr id="101380" name="Slide Number Placeholder 3"/>
          <p:cNvSpPr>
            <a:spLocks noGrp="1"/>
          </p:cNvSpPr>
          <p:nvPr>
            <p:ph type="sldNum" sz="quarter" idx="5"/>
          </p:nvPr>
        </p:nvSpPr>
        <p:spPr bwMode="auto">
          <a:noFill/>
          <a:ln>
            <a:miter lim="800000"/>
            <a:headEnd/>
            <a:tailEnd/>
          </a:ln>
        </p:spPr>
        <p:txBody>
          <a:bodyPr/>
          <a:lstStyle/>
          <a:p>
            <a:fld id="{BC1B5AB1-FEE5-462B-B36A-869F027F023E}" type="slidenum">
              <a:rPr lang="en-US">
                <a:ea typeface="ＭＳ Ｐゴシック" pitchFamily="34" charset="-128"/>
              </a:rPr>
              <a:pPr/>
              <a:t>41</a:t>
            </a:fld>
            <a:endParaRPr lang="en-US">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This section is a LiveBinder which corresponds to each section and resource from the GO! INFOhio site. All of the resources and tools from GO! INFOhio are here, along with extra tips for teachers, videos and some additional handouts.  For example, in the ASK section, the Wikipedia section has an article on why we need to teach about Wikipedia.  </a:t>
            </a:r>
          </a:p>
        </p:txBody>
      </p:sp>
      <p:sp>
        <p:nvSpPr>
          <p:cNvPr id="102404" name="Slide Number Placeholder 3"/>
          <p:cNvSpPr>
            <a:spLocks noGrp="1"/>
          </p:cNvSpPr>
          <p:nvPr>
            <p:ph type="sldNum" sz="quarter" idx="5"/>
          </p:nvPr>
        </p:nvSpPr>
        <p:spPr bwMode="auto">
          <a:noFill/>
          <a:ln>
            <a:miter lim="800000"/>
            <a:headEnd/>
            <a:tailEnd/>
          </a:ln>
        </p:spPr>
        <p:txBody>
          <a:bodyPr/>
          <a:lstStyle/>
          <a:p>
            <a:fld id="{BF90BE6F-1FAF-4651-86BC-34DF8CE63B84}" type="slidenum">
              <a:rPr lang="en-US">
                <a:ea typeface="ＭＳ Ｐゴシック" pitchFamily="34" charset="-128"/>
              </a:rPr>
              <a:pPr/>
              <a:t>42</a:t>
            </a:fld>
            <a:endParaRPr lang="en-US">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103428" name="Slide Number Placeholder 3"/>
          <p:cNvSpPr>
            <a:spLocks noGrp="1"/>
          </p:cNvSpPr>
          <p:nvPr>
            <p:ph type="sldNum" sz="quarter" idx="5"/>
          </p:nvPr>
        </p:nvSpPr>
        <p:spPr bwMode="auto">
          <a:noFill/>
          <a:ln>
            <a:miter lim="800000"/>
            <a:headEnd/>
            <a:tailEnd/>
          </a:ln>
        </p:spPr>
        <p:txBody>
          <a:bodyPr/>
          <a:lstStyle/>
          <a:p>
            <a:fld id="{16B6FBC3-071E-481E-A6D4-7AE70C4C01FC}" type="slidenum">
              <a:rPr lang="en-US">
                <a:ea typeface="ＭＳ Ｐゴシック" pitchFamily="34" charset="-128"/>
              </a:rPr>
              <a:pPr/>
              <a:t>43</a:t>
            </a:fld>
            <a:endParaRPr lang="en-US">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The flyers on Go, including the one page document which lists all of the resources in each section, can be found in the INFOhio Document Library under About INFOhio on the INFOhio Home Page.  You can also find both documents in the Teacher’s Guide under the Useful Documents tab on the far right.  We will be adding other documents on how the tools on this site can be used to help meet the requirements for teaching inquiry in the Common Core standards. </a:t>
            </a:r>
          </a:p>
        </p:txBody>
      </p:sp>
      <p:sp>
        <p:nvSpPr>
          <p:cNvPr id="104452" name="Slide Number Placeholder 3"/>
          <p:cNvSpPr>
            <a:spLocks noGrp="1"/>
          </p:cNvSpPr>
          <p:nvPr>
            <p:ph type="sldNum" sz="quarter" idx="5"/>
          </p:nvPr>
        </p:nvSpPr>
        <p:spPr bwMode="auto">
          <a:noFill/>
          <a:ln>
            <a:miter lim="800000"/>
            <a:headEnd/>
            <a:tailEnd/>
          </a:ln>
        </p:spPr>
        <p:txBody>
          <a:bodyPr/>
          <a:lstStyle/>
          <a:p>
            <a:fld id="{5637B380-D45F-4C77-A7C7-5EE9117955C7}" type="slidenum">
              <a:rPr lang="en-US">
                <a:ea typeface="ＭＳ Ｐゴシック" pitchFamily="34" charset="-128"/>
              </a:rPr>
              <a:pPr/>
              <a:t>44</a:t>
            </a:fld>
            <a:endParaRPr lang="en-US">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Please join the discussion group, Inquiry and the Common Core, in INFOhio’s Knowledge Building Community, KBC.  The KBC is a social network for educators which is not blocked in your schools, because it comes from INFOhio.  We hope teachers and librarians will discuss how they are using the GO! INFOhio site in the classroom and even share students work.  We encourage educators to make suggestions here on resources that should be added to this site as well.  We look forward to hearing from you in the KBC.  Please join and share!  </a:t>
            </a:r>
          </a:p>
        </p:txBody>
      </p:sp>
      <p:sp>
        <p:nvSpPr>
          <p:cNvPr id="105476" name="Slide Number Placeholder 3"/>
          <p:cNvSpPr>
            <a:spLocks noGrp="1"/>
          </p:cNvSpPr>
          <p:nvPr>
            <p:ph type="sldNum" sz="quarter" idx="5"/>
          </p:nvPr>
        </p:nvSpPr>
        <p:spPr bwMode="auto">
          <a:noFill/>
          <a:ln>
            <a:miter lim="800000"/>
            <a:headEnd/>
            <a:tailEnd/>
          </a:ln>
        </p:spPr>
        <p:txBody>
          <a:bodyPr/>
          <a:lstStyle/>
          <a:p>
            <a:fld id="{7288C649-82C7-4F3C-BDD4-DDD918FFA267}" type="slidenum">
              <a:rPr lang="en-US">
                <a:ea typeface="ＭＳ Ｐゴシック" pitchFamily="34" charset="-128"/>
              </a:rPr>
              <a:pPr/>
              <a:t>45</a:t>
            </a:fld>
            <a:endParaRPr lang="en-US">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Are the new Common Core standards needed? Let</a:t>
            </a:r>
            <a:r>
              <a:rPr lang="en-US" altLang="en-US" smtClean="0">
                <a:ea typeface="ＭＳ Ｐゴシック" pitchFamily="34" charset="-128"/>
              </a:rPr>
              <a:t>’</a:t>
            </a:r>
            <a:r>
              <a:rPr lang="en-US" smtClean="0">
                <a:ea typeface="ＭＳ Ｐゴシック" pitchFamily="34" charset="-128"/>
              </a:rPr>
              <a:t>s look at the results of a recent study done at Cleveland University where professors of freshmen were asked this question.</a:t>
            </a:r>
          </a:p>
          <a:p>
            <a:pPr eaLnBrk="1" hangingPunct="1">
              <a:spcBef>
                <a:spcPct val="0"/>
              </a:spcBef>
            </a:pPr>
            <a:endParaRPr lang="en-US" smtClean="0">
              <a:ea typeface="ＭＳ Ｐゴシック" pitchFamily="34" charset="-128"/>
            </a:endParaRPr>
          </a:p>
        </p:txBody>
      </p:sp>
      <p:sp>
        <p:nvSpPr>
          <p:cNvPr id="64516" name="Slide Number Placeholder 3"/>
          <p:cNvSpPr>
            <a:spLocks noGrp="1"/>
          </p:cNvSpPr>
          <p:nvPr>
            <p:ph type="sldNum" sz="quarter" idx="5"/>
          </p:nvPr>
        </p:nvSpPr>
        <p:spPr bwMode="auto">
          <a:noFill/>
          <a:ln>
            <a:miter lim="800000"/>
            <a:headEnd/>
            <a:tailEnd/>
          </a:ln>
        </p:spPr>
        <p:txBody>
          <a:bodyPr/>
          <a:lstStyle/>
          <a:p>
            <a:fld id="{B2BE4501-0C33-4E71-8C28-481AA1B6C504}" type="slidenum">
              <a:rPr lang="en-US">
                <a:ea typeface="ＭＳ Ｐゴシック" pitchFamily="34" charset="-128"/>
              </a:rPr>
              <a:pPr/>
              <a:t>5</a:t>
            </a:fld>
            <a:endParaRPr lang="en-US">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The answers show why the Common Core standards are needed. </a:t>
            </a:r>
          </a:p>
        </p:txBody>
      </p:sp>
      <p:sp>
        <p:nvSpPr>
          <p:cNvPr id="65540" name="Slide Number Placeholder 3"/>
          <p:cNvSpPr>
            <a:spLocks noGrp="1"/>
          </p:cNvSpPr>
          <p:nvPr>
            <p:ph type="sldNum" sz="quarter" idx="5"/>
          </p:nvPr>
        </p:nvSpPr>
        <p:spPr bwMode="auto">
          <a:noFill/>
          <a:ln>
            <a:miter lim="800000"/>
            <a:headEnd/>
            <a:tailEnd/>
          </a:ln>
        </p:spPr>
        <p:txBody>
          <a:bodyPr/>
          <a:lstStyle/>
          <a:p>
            <a:fld id="{C912B270-3DDB-42FE-8BC9-1E6D39A14698}" type="slidenum">
              <a:rPr lang="en-US">
                <a:ea typeface="ＭＳ Ｐゴシック" pitchFamily="34" charset="-128"/>
              </a:rPr>
              <a:pPr/>
              <a:t>6</a:t>
            </a:fld>
            <a:endParaRPr lang="en-US">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34" charset="-128"/>
              </a:rPr>
              <a:t>I don</a:t>
            </a:r>
            <a:r>
              <a:rPr lang="en-US" altLang="en-US" smtClean="0">
                <a:ea typeface="ＭＳ Ｐゴシック" pitchFamily="34" charset="-128"/>
              </a:rPr>
              <a:t>’</a:t>
            </a:r>
            <a:r>
              <a:rPr lang="en-US" smtClean="0">
                <a:ea typeface="ＭＳ Ｐゴシック" pitchFamily="34" charset="-128"/>
              </a:rPr>
              <a:t>t think these answers surprise us. </a:t>
            </a:r>
          </a:p>
          <a:p>
            <a:endParaRPr lang="en-US" smtClean="0">
              <a:ea typeface="ＭＳ Ｐゴシック" pitchFamily="34" charset="-128"/>
            </a:endParaRPr>
          </a:p>
          <a:p>
            <a:r>
              <a:rPr lang="en-US" smtClean="0">
                <a:ea typeface="ＭＳ Ｐゴシック" pitchFamily="34" charset="-128"/>
              </a:rPr>
              <a:t>With schools across the country implementing the Common Core, hopefully the answers to these questions will be very different in the future.</a:t>
            </a:r>
          </a:p>
        </p:txBody>
      </p:sp>
      <p:sp>
        <p:nvSpPr>
          <p:cNvPr id="66564" name="Slide Number Placeholder 3"/>
          <p:cNvSpPr>
            <a:spLocks noGrp="1"/>
          </p:cNvSpPr>
          <p:nvPr>
            <p:ph type="sldNum" sz="quarter" idx="5"/>
          </p:nvPr>
        </p:nvSpPr>
        <p:spPr bwMode="auto">
          <a:noFill/>
          <a:ln>
            <a:miter lim="800000"/>
            <a:headEnd/>
            <a:tailEnd/>
          </a:ln>
        </p:spPr>
        <p:txBody>
          <a:bodyPr/>
          <a:lstStyle/>
          <a:p>
            <a:fld id="{3FC5CFE8-443F-445C-A4FE-45B9AC9206AA}" type="slidenum">
              <a:rPr lang="en-US">
                <a:ea typeface="ＭＳ Ｐゴシック" pitchFamily="34" charset="-128"/>
              </a:rPr>
              <a:pPr/>
              <a:t>7</a:t>
            </a:fld>
            <a:endParaRPr lang="en-US">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p:txBody>
          <a:bodyPr wrap="square" numCol="1" anchor="t" anchorCtr="0" compatLnSpc="1">
            <a:prstTxWarp prst="textNoShape">
              <a:avLst/>
            </a:prstTxWarp>
            <a:normAutofit lnSpcReduction="10000"/>
          </a:bodyPr>
          <a:lstStyle/>
          <a:p>
            <a:pPr>
              <a:defRPr/>
            </a:pPr>
            <a:endParaRPr lang="en-US" smtClean="0">
              <a:ea typeface="ＭＳ Ｐゴシック" charset="-128"/>
            </a:endParaRPr>
          </a:p>
          <a:p>
            <a:pPr eaLnBrk="1" hangingPunct="1">
              <a:spcBef>
                <a:spcPct val="0"/>
              </a:spcBef>
              <a:defRPr/>
            </a:pPr>
            <a:r>
              <a:rPr lang="en-US" smtClean="0">
                <a:ea typeface="ＭＳ Ｐゴシック" charset="-128"/>
              </a:rPr>
              <a:t>There are four strands in the Eng LA Standards.. Each stand has a set of anchor standards that each child should know. Then these branch off into specific statements for each grade level. Together the anchor and grade level specific statements define the skills and understandings that all students must demonstrate.</a:t>
            </a:r>
          </a:p>
          <a:p>
            <a:pPr>
              <a:defRPr/>
            </a:pPr>
            <a:endParaRPr lang="en-US" smtClean="0">
              <a:ea typeface="ＭＳ Ｐゴシック" charset="-128"/>
            </a:endParaRPr>
          </a:p>
          <a:p>
            <a:pPr eaLnBrk="1" hangingPunct="1">
              <a:spcBef>
                <a:spcPct val="0"/>
              </a:spcBef>
              <a:defRPr/>
            </a:pPr>
            <a:r>
              <a:rPr lang="en-US" smtClean="0">
                <a:ea typeface="ＭＳ Ｐゴシック" charset="-128"/>
              </a:rPr>
              <a:t>Research and media skills blended into the Standards as a whole.  </a:t>
            </a:r>
          </a:p>
          <a:p>
            <a:pPr eaLnBrk="1" hangingPunct="1">
              <a:spcBef>
                <a:spcPct val="0"/>
              </a:spcBef>
              <a:defRPr/>
            </a:pPr>
            <a:endParaRPr lang="en-US" smtClean="0">
              <a:ea typeface="ＭＳ Ｐゴシック" charset="-128"/>
            </a:endParaRPr>
          </a:p>
          <a:p>
            <a:pPr eaLnBrk="1" hangingPunct="1">
              <a:spcBef>
                <a:spcPct val="0"/>
              </a:spcBef>
              <a:defRPr/>
            </a:pPr>
            <a:r>
              <a:rPr lang="en-US" smtClean="0">
                <a:ea typeface="ＭＳ Ｐゴシック" charset="-128"/>
              </a:rPr>
              <a:t>The importance of research is emphasized in the introduction to the Common Core:</a:t>
            </a:r>
          </a:p>
          <a:p>
            <a:pPr eaLnBrk="1" hangingPunct="1">
              <a:spcBef>
                <a:spcPct val="0"/>
              </a:spcBef>
              <a:defRPr/>
            </a:pPr>
            <a:endParaRPr lang="en-US" smtClean="0">
              <a:ea typeface="ＭＳ Ｐゴシック" charset="-128"/>
            </a:endParaRPr>
          </a:p>
          <a:p>
            <a:pPr eaLnBrk="1" hangingPunct="1">
              <a:spcBef>
                <a:spcPct val="0"/>
              </a:spcBef>
              <a:defRPr/>
            </a:pPr>
            <a:r>
              <a:rPr lang="en-US" altLang="en-US" smtClean="0">
                <a:ea typeface="ＭＳ Ｐゴシック" charset="-128"/>
              </a:rPr>
              <a:t>“</a:t>
            </a:r>
            <a:r>
              <a:rPr lang="en-US" smtClean="0">
                <a:ea typeface="ＭＳ Ｐゴシック" charset="-128"/>
              </a:rPr>
              <a:t>To be ready for college, workforce training, and life in a technological society, students need the ability to gather, comprehend, evaluate, synthesize, and report on information and ideas, to conduct original research in order to answer questions or solve problems, and to analyze and create a high volume and extensive range of print and non-print texts in media forms old and new.</a:t>
            </a:r>
            <a:r>
              <a:rPr lang="en-US" altLang="en-US" smtClean="0">
                <a:ea typeface="ＭＳ Ｐゴシック" charset="-128"/>
              </a:rPr>
              <a:t>”</a:t>
            </a:r>
            <a:r>
              <a:rPr lang="en-US" smtClean="0">
                <a:ea typeface="ＭＳ Ｐゴシック" charset="-128"/>
              </a:rPr>
              <a:t>  Because of this belief research and media skills are integrated throughout the standards and not treated as a separate section. </a:t>
            </a:r>
          </a:p>
          <a:p>
            <a:pPr eaLnBrk="1" hangingPunct="1">
              <a:spcBef>
                <a:spcPct val="0"/>
              </a:spcBef>
              <a:defRPr/>
            </a:pPr>
            <a:endParaRPr lang="en-US" smtClean="0">
              <a:ea typeface="ＭＳ Ｐゴシック" charset="-128"/>
            </a:endParaRPr>
          </a:p>
          <a:p>
            <a:pPr eaLnBrk="1" hangingPunct="1">
              <a:spcBef>
                <a:spcPct val="0"/>
              </a:spcBef>
              <a:defRPr/>
            </a:pPr>
            <a:r>
              <a:rPr lang="en-US" smtClean="0">
                <a:ea typeface="ＭＳ Ｐゴシック" charset="-128"/>
              </a:rPr>
              <a:t>Example: Gr  6- 8 reading standard for history &amp; SS requires students to analyze the relationship between a primary and secondary source on the same topic</a:t>
            </a:r>
          </a:p>
          <a:p>
            <a:pPr eaLnBrk="1" hangingPunct="1">
              <a:spcBef>
                <a:spcPct val="0"/>
              </a:spcBef>
              <a:defRPr/>
            </a:pPr>
            <a:endParaRPr lang="en-US" smtClean="0">
              <a:ea typeface="ＭＳ Ｐゴシック" charset="-128"/>
            </a:endParaRPr>
          </a:p>
          <a:p>
            <a:pPr eaLnBrk="1" hangingPunct="1">
              <a:spcBef>
                <a:spcPct val="0"/>
              </a:spcBef>
              <a:defRPr/>
            </a:pPr>
            <a:r>
              <a:rPr lang="en-US" smtClean="0">
                <a:ea typeface="ＭＳ Ｐゴシック" charset="-128"/>
              </a:rPr>
              <a:t>Gr 9 -10 reading standard in science and technology that asks students to compare and contrast findings presented in a text to those from other sources </a:t>
            </a:r>
          </a:p>
        </p:txBody>
      </p:sp>
      <p:sp>
        <p:nvSpPr>
          <p:cNvPr id="67588" name="Slide Number Placeholder 3"/>
          <p:cNvSpPr>
            <a:spLocks noGrp="1"/>
          </p:cNvSpPr>
          <p:nvPr>
            <p:ph type="sldNum" sz="quarter" idx="5"/>
          </p:nvPr>
        </p:nvSpPr>
        <p:spPr bwMode="auto">
          <a:noFill/>
          <a:ln>
            <a:miter lim="800000"/>
            <a:headEnd/>
            <a:tailEnd/>
          </a:ln>
        </p:spPr>
        <p:txBody>
          <a:bodyPr/>
          <a:lstStyle/>
          <a:p>
            <a:fld id="{BF04F0C9-471A-4E0F-A2E0-6E0FC9E7A9D6}" type="slidenum">
              <a:rPr lang="en-US">
                <a:ea typeface="ＭＳ Ｐゴシック" pitchFamily="34" charset="-128"/>
              </a:rPr>
              <a:pPr/>
              <a:t>8</a:t>
            </a:fld>
            <a:endParaRPr lang="en-US">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34" charset="-128"/>
              </a:rPr>
              <a:t>Literacy Standards in History/Social Studies, Science and Technical Subjects</a:t>
            </a:r>
            <a:br>
              <a:rPr lang="en-US" smtClean="0">
                <a:ea typeface="ＭＳ Ｐゴシック" pitchFamily="34" charset="-128"/>
              </a:rPr>
            </a:br>
            <a:endParaRPr lang="en-US" smtClean="0">
              <a:ea typeface="ＭＳ Ｐゴシック" pitchFamily="34" charset="-128"/>
            </a:endParaRPr>
          </a:p>
          <a:p>
            <a:r>
              <a:rPr lang="en-US" smtClean="0">
                <a:ea typeface="ＭＳ Ｐゴシック" pitchFamily="34" charset="-128"/>
              </a:rPr>
              <a:t>Starting in grade 6, the reading and writing standards are divided into two sections, one focusing on Eng and LA, and the other focusing on history/social studies, science and technical subjects. What this means is that all teachers not just the English teacher but all teachers share the responsibility to teach the reading, writing, speaking, listening and research skills.  </a:t>
            </a:r>
          </a:p>
          <a:p>
            <a:pPr eaLnBrk="1" hangingPunct="1">
              <a:spcBef>
                <a:spcPct val="0"/>
              </a:spcBef>
            </a:pPr>
            <a:endParaRPr lang="en-US" smtClean="0">
              <a:ea typeface="ＭＳ Ｐゴシック" pitchFamily="34" charset="-128"/>
            </a:endParaRPr>
          </a:p>
          <a:p>
            <a:pPr eaLnBrk="1" hangingPunct="1">
              <a:spcBef>
                <a:spcPct val="0"/>
              </a:spcBef>
            </a:pPr>
            <a:r>
              <a:rPr lang="en-US" smtClean="0">
                <a:ea typeface="ＭＳ Ｐゴシック" pitchFamily="34" charset="-128"/>
              </a:rPr>
              <a:t>Two major shifts seen as OH moves from the state standards to the Common Core:</a:t>
            </a:r>
            <a:br>
              <a:rPr lang="en-US" smtClean="0">
                <a:ea typeface="ＭＳ Ｐゴシック" pitchFamily="34" charset="-128"/>
              </a:rPr>
            </a:br>
            <a:r>
              <a:rPr lang="en-US" smtClean="0">
                <a:ea typeface="ＭＳ Ｐゴシック" pitchFamily="34" charset="-128"/>
              </a:rPr>
              <a:t/>
            </a:r>
            <a:br>
              <a:rPr lang="en-US" smtClean="0">
                <a:ea typeface="ＭＳ Ｐゴシック" pitchFamily="34" charset="-128"/>
              </a:rPr>
            </a:br>
            <a:r>
              <a:rPr lang="en-US" smtClean="0">
                <a:ea typeface="ＭＳ Ｐゴシック" pitchFamily="34" charset="-128"/>
              </a:rPr>
              <a:t>- One is  the increased amount of research both small and large projects required in all subject areas</a:t>
            </a:r>
          </a:p>
          <a:p>
            <a:pPr eaLnBrk="1" hangingPunct="1">
              <a:spcBef>
                <a:spcPct val="0"/>
              </a:spcBef>
            </a:pPr>
            <a:endParaRPr lang="en-US" smtClean="0">
              <a:ea typeface="ＭＳ Ｐゴシック" pitchFamily="34" charset="-128"/>
            </a:endParaRPr>
          </a:p>
          <a:p>
            <a:pPr eaLnBrk="1" hangingPunct="1">
              <a:spcBef>
                <a:spcPct val="0"/>
              </a:spcBef>
            </a:pPr>
            <a:r>
              <a:rPr lang="en-US" smtClean="0">
                <a:ea typeface="ＭＳ Ｐゴシック" pitchFamily="34" charset="-128"/>
              </a:rPr>
              <a:t>-Two - the responsibility for all teachers to teach literacy. </a:t>
            </a:r>
          </a:p>
          <a:p>
            <a:pPr eaLnBrk="1" hangingPunct="1">
              <a:spcBef>
                <a:spcPct val="0"/>
              </a:spcBef>
            </a:pPr>
            <a:endParaRPr lang="en-US" smtClean="0">
              <a:ea typeface="ＭＳ Ｐゴシック" pitchFamily="34" charset="-128"/>
            </a:endParaRPr>
          </a:p>
          <a:p>
            <a:pPr eaLnBrk="1" hangingPunct="1">
              <a:spcBef>
                <a:spcPct val="0"/>
              </a:spcBef>
            </a:pPr>
            <a:r>
              <a:rPr lang="en-US" smtClean="0">
                <a:ea typeface="ＭＳ Ｐゴシック" pitchFamily="34" charset="-128"/>
              </a:rPr>
              <a:t>So  research is no longer to be taught in isolation or as a 9</a:t>
            </a:r>
            <a:r>
              <a:rPr lang="en-US" baseline="30000" smtClean="0">
                <a:ea typeface="ＭＳ Ｐゴシック" pitchFamily="34" charset="-128"/>
              </a:rPr>
              <a:t>th</a:t>
            </a:r>
            <a:r>
              <a:rPr lang="en-US" smtClean="0">
                <a:ea typeface="ＭＳ Ｐゴシック" pitchFamily="34" charset="-128"/>
              </a:rPr>
              <a:t> or 10 grade research paper or project. The new expectation is that students in grades 6 through 12 will have many opportunities to engage in short research projects in many subject areas. </a:t>
            </a:r>
          </a:p>
        </p:txBody>
      </p:sp>
      <p:sp>
        <p:nvSpPr>
          <p:cNvPr id="68612" name="Slide Number Placeholder 3"/>
          <p:cNvSpPr>
            <a:spLocks noGrp="1"/>
          </p:cNvSpPr>
          <p:nvPr>
            <p:ph type="sldNum" sz="quarter" idx="5"/>
          </p:nvPr>
        </p:nvSpPr>
        <p:spPr bwMode="auto">
          <a:noFill/>
          <a:ln>
            <a:miter lim="800000"/>
            <a:headEnd/>
            <a:tailEnd/>
          </a:ln>
        </p:spPr>
        <p:txBody>
          <a:bodyPr/>
          <a:lstStyle/>
          <a:p>
            <a:fld id="{3774E52F-1934-4BE0-BCEB-CB6470F3ADEF}" type="slidenum">
              <a:rPr lang="en-US">
                <a:ea typeface="ＭＳ Ｐゴシック" pitchFamily="34" charset="-128"/>
              </a:rPr>
              <a:pPr/>
              <a:t>9</a:t>
            </a:fld>
            <a:endParaRPr lang="en-US">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vl1pPr>
          </a:lstStyle>
          <a:p>
            <a:pPr>
              <a:defRPr/>
            </a:pPr>
            <a:fld id="{49A0F386-409F-4DD3-83FE-5BAA77F05B73}" type="datetimeFigureOut">
              <a:rPr lang="en-US"/>
              <a:pPr>
                <a:defRPr/>
              </a:pPr>
              <a:t>11/11/2013</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13624793-B1D5-4D14-8E9F-7193E9CA1E5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DD0FE996-780F-4F3B-A9B3-B449BE5613C5}" type="datetimeFigureOut">
              <a:rPr lang="en-US"/>
              <a:pPr>
                <a:defRPr/>
              </a:pPr>
              <a:t>11/11/2013</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21D3ABEA-71AC-4CBC-9912-853913C699A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DC131A91-79FA-4268-88D7-5CB1F407D5D1}" type="datetimeFigureOut">
              <a:rPr lang="en-US"/>
              <a:pPr>
                <a:defRPr/>
              </a:pPr>
              <a:t>11/11/2013</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7152C177-D88D-42C7-A582-4FEB11FF949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22E83103-88A7-430E-BAB0-E8E5846875DB}" type="datetimeFigureOut">
              <a:rPr lang="en-US"/>
              <a:pPr>
                <a:defRPr/>
              </a:pPr>
              <a:t>11/11/2013</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636CB163-C0A4-4AFA-A51E-39673B87EAD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fld id="{2CBE68FB-0CA2-4CA1-B014-F96F52AD6E99}" type="datetimeFigureOut">
              <a:rPr lang="en-US"/>
              <a:pPr>
                <a:defRPr/>
              </a:pPr>
              <a:t>11/11/2013</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3A28E040-7DB4-4541-92D2-6010F9BCB81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fld id="{80F1125D-D831-4293-B507-DB0382159BB6}" type="datetimeFigureOut">
              <a:rPr lang="en-US"/>
              <a:pPr>
                <a:defRPr/>
              </a:pPr>
              <a:t>11/11/2013</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CE5B2DD7-BDB0-4E9F-97C6-B6ECF8FF9E9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vl1pPr>
          </a:lstStyle>
          <a:p>
            <a:pPr>
              <a:defRPr/>
            </a:pPr>
            <a:fld id="{627B9F12-52BA-4F6E-9253-2BE38B050891}" type="datetimeFigureOut">
              <a:rPr lang="en-US"/>
              <a:pPr>
                <a:defRPr/>
              </a:pPr>
              <a:t>11/11/2013</a:t>
            </a:fld>
            <a:endParaRPr lang="en-US"/>
          </a:p>
        </p:txBody>
      </p:sp>
      <p:sp>
        <p:nvSpPr>
          <p:cNvPr id="8" name="Footer Placeholder 7"/>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514A6FE1-7743-481E-908F-9BF154EA061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pPr>
              <a:defRPr/>
            </a:pPr>
            <a:fld id="{F0F904FD-C100-4055-B0AF-EBAA473A2246}" type="datetimeFigureOut">
              <a:rPr lang="en-US"/>
              <a:pPr>
                <a:defRPr/>
              </a:pPr>
              <a:t>11/11/2013</a:t>
            </a:fld>
            <a:endParaRPr lang="en-US"/>
          </a:p>
        </p:txBody>
      </p:sp>
      <p:sp>
        <p:nvSpPr>
          <p:cNvPr id="4" name="Footer Placeholder 3"/>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6C1874D0-AA67-451F-BE09-D479468AAEA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72A75D4B-B997-4A36-B75F-92C4B9E0A003}" type="datetimeFigureOut">
              <a:rPr lang="en-US"/>
              <a:pPr>
                <a:defRPr/>
              </a:pPr>
              <a:t>11/11/2013</a:t>
            </a:fld>
            <a:endParaRPr lang="en-US"/>
          </a:p>
        </p:txBody>
      </p:sp>
      <p:sp>
        <p:nvSpPr>
          <p:cNvPr id="3" name="Footer Placeholder 2"/>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3C18E0D7-D1E1-4875-82AF-1292F4516E1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2485FEC2-3098-40E3-BAEA-A7C553ECD9CE}" type="datetimeFigureOut">
              <a:rPr lang="en-US"/>
              <a:pPr>
                <a:defRPr/>
              </a:pPr>
              <a:t>11/11/2013</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B3A0944E-A9AA-4C8A-85DD-2993134EF6C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D415408E-A285-471E-BE68-3D8301B4C9B5}" type="datetimeFigureOut">
              <a:rPr lang="en-US"/>
              <a:pPr>
                <a:defRPr/>
              </a:pPr>
              <a:t>11/11/2013</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4FFB782B-016C-49DA-9103-1A3A2E7BAD3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ea typeface="ＭＳ Ｐゴシック" charset="-128"/>
              </a:defRPr>
            </a:lvl1pPr>
          </a:lstStyle>
          <a:p>
            <a:pPr>
              <a:defRPr/>
            </a:pPr>
            <a:fld id="{EBFA8CE3-4C43-4C60-8D8F-EFB834E4AEEE}" type="datetimeFigureOut">
              <a:rPr lang="en-US"/>
              <a:pPr>
                <a:defRPr/>
              </a:pPr>
              <a:t>11/11/2013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ea typeface="+mn-ea"/>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ea typeface="ＭＳ Ｐゴシック" charset="-128"/>
              </a:defRPr>
            </a:lvl1pPr>
          </a:lstStyle>
          <a:p>
            <a:pPr>
              <a:defRPr/>
            </a:pPr>
            <a:fld id="{877DF3CE-198F-4774-A9C1-BFBCF167876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mj-cs"/>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0.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 TargetMode="External"/><Relationship Id="rId5"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audio" Target="file:///C:\Documents%20and%20Settings\Melissa\My%20Documents\infohio\webinars\Turning%20The%20Screw%20(Stinger).mp3" TargetMode="Externa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hyperlink" Target="http://go.infohio.org/index.php/as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learningcommons.infohio.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9" descr="webinartitle.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4339" name="TextBox 10"/>
          <p:cNvSpPr txBox="1">
            <a:spLocks noChangeArrowheads="1"/>
          </p:cNvSpPr>
          <p:nvPr/>
        </p:nvSpPr>
        <p:spPr bwMode="auto">
          <a:xfrm>
            <a:off x="409575" y="5307013"/>
            <a:ext cx="3981450" cy="1200150"/>
          </a:xfrm>
          <a:prstGeom prst="rect">
            <a:avLst/>
          </a:prstGeom>
          <a:noFill/>
          <a:ln w="9525">
            <a:noFill/>
            <a:miter lim="800000"/>
            <a:headEnd/>
            <a:tailEnd/>
          </a:ln>
        </p:spPr>
        <p:txBody>
          <a:bodyPr>
            <a:spAutoFit/>
          </a:bodyPr>
          <a:lstStyle/>
          <a:p>
            <a:r>
              <a:rPr lang="en-US" sz="2400">
                <a:solidFill>
                  <a:schemeClr val="bg1"/>
                </a:solidFill>
                <a:latin typeface="Century Gothic" pitchFamily="34" charset="0"/>
              </a:rPr>
              <a:t>Webinar</a:t>
            </a:r>
          </a:p>
          <a:p>
            <a:r>
              <a:rPr lang="en-US" sz="2400">
                <a:solidFill>
                  <a:schemeClr val="bg1"/>
                </a:solidFill>
                <a:latin typeface="Century Gothic" pitchFamily="34" charset="0"/>
              </a:rPr>
              <a:t>March 22, 2012</a:t>
            </a:r>
          </a:p>
          <a:p>
            <a:r>
              <a:rPr lang="en-US" sz="2400">
                <a:solidFill>
                  <a:schemeClr val="bg1"/>
                </a:solidFill>
                <a:latin typeface="Century Gothic" pitchFamily="34" charset="0"/>
              </a:rPr>
              <a:t>3:30 – 4:30 p.m.</a:t>
            </a:r>
          </a:p>
        </p:txBody>
      </p:sp>
      <p:pic>
        <p:nvPicPr>
          <p:cNvPr id="14340" name="Picture 12" descr="infohio_white_large.png"/>
          <p:cNvPicPr>
            <a:picLocks noChangeAspect="1"/>
          </p:cNvPicPr>
          <p:nvPr/>
        </p:nvPicPr>
        <p:blipFill>
          <a:blip r:embed="rId4" cstate="print"/>
          <a:srcRect/>
          <a:stretch>
            <a:fillRect/>
          </a:stretch>
        </p:blipFill>
        <p:spPr bwMode="auto">
          <a:xfrm>
            <a:off x="5329238" y="5313363"/>
            <a:ext cx="3670300" cy="1189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793750"/>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sp>
        <p:nvSpPr>
          <p:cNvPr id="6" name="Rectangle 5"/>
          <p:cNvSpPr/>
          <p:nvPr/>
        </p:nvSpPr>
        <p:spPr>
          <a:xfrm>
            <a:off x="0" y="46728"/>
            <a:ext cx="9144000" cy="1200329"/>
          </a:xfrm>
          <a:prstGeom prst="rect">
            <a:avLst/>
          </a:prstGeom>
          <a:noFill/>
        </p:spPr>
        <p:txBody>
          <a:bodyPr anchor="ctr">
            <a:spAutoFit/>
          </a:bodyPr>
          <a:lstStyle/>
          <a:p>
            <a:pPr defTabSz="457200" fontAlgn="auto">
              <a:spcBef>
                <a:spcPts val="0"/>
              </a:spcBef>
              <a:spcAft>
                <a:spcPts val="0"/>
              </a:spcAft>
              <a:defRPr/>
            </a:pPr>
            <a:r>
              <a:rPr lang="en-US" sz="4400" b="1" dirty="0">
                <a:solidFill>
                  <a:schemeClr val="bg1"/>
                </a:solidFill>
                <a:latin typeface="Century Gothic" pitchFamily="34" charset="0"/>
                <a:ea typeface="+mn-ea"/>
              </a:rPr>
              <a:t>New Common Core Standards</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pic>
        <p:nvPicPr>
          <p:cNvPr id="1029" name="Picture 9" descr="minilogo.png"/>
          <p:cNvPicPr>
            <a:picLocks noChangeAspect="1"/>
          </p:cNvPicPr>
          <p:nvPr/>
        </p:nvPicPr>
        <p:blipFill>
          <a:blip r:embed="rId4" cstate="print"/>
          <a:srcRect/>
          <a:stretch>
            <a:fillRect/>
          </a:stretch>
        </p:blipFill>
        <p:spPr bwMode="auto">
          <a:xfrm>
            <a:off x="7315200" y="6172200"/>
            <a:ext cx="1552575" cy="511175"/>
          </a:xfrm>
          <a:prstGeom prst="rect">
            <a:avLst/>
          </a:prstGeom>
          <a:noFill/>
          <a:ln w="9525">
            <a:noFill/>
            <a:miter lim="800000"/>
            <a:headEnd/>
            <a:tailEnd/>
          </a:ln>
        </p:spPr>
      </p:pic>
      <p:pic>
        <p:nvPicPr>
          <p:cNvPr id="8" name="Picture 7"/>
          <p:cNvPicPr>
            <a:picLocks noChangeAspect="1"/>
          </p:cNvPicPr>
          <p:nvPr/>
        </p:nvPicPr>
        <p:blipFill>
          <a:blip r:embed="rId5" cstate="print"/>
          <a:srcRect/>
          <a:stretch>
            <a:fillRect/>
          </a:stretch>
        </p:blipFill>
        <p:spPr bwMode="auto">
          <a:xfrm>
            <a:off x="2698750" y="873125"/>
            <a:ext cx="5562600" cy="5575300"/>
          </a:xfrm>
          <a:prstGeom prst="rect">
            <a:avLst/>
          </a:prstGeom>
          <a:noFill/>
          <a:ln w="9525">
            <a:noFill/>
            <a:miter lim="800000"/>
            <a:headEnd/>
            <a:tailEnd/>
          </a:ln>
        </p:spPr>
      </p:pic>
      <p:graphicFrame>
        <p:nvGraphicFramePr>
          <p:cNvPr id="9" name="Object 3"/>
          <p:cNvGraphicFramePr>
            <a:graphicFrameLocks noChangeAspect="1"/>
          </p:cNvGraphicFramePr>
          <p:nvPr/>
        </p:nvGraphicFramePr>
        <p:xfrm>
          <a:off x="2617788" y="1089025"/>
          <a:ext cx="5048250" cy="5526088"/>
        </p:xfrm>
        <a:graphic>
          <a:graphicData uri="http://schemas.openxmlformats.org/presentationml/2006/ole">
            <mc:AlternateContent xmlns:mc="http://schemas.openxmlformats.org/markup-compatibility/2006">
              <mc:Choice xmlns:v="urn:schemas-microsoft-com:vml" Requires="v">
                <p:oleObj spid="_x0000_s1027" name="Document" r:id="rId6" imgW="22501587" imgH="24634921" progId="Word.Document.12">
                  <p:link updateAutomatic="1"/>
                </p:oleObj>
              </mc:Choice>
              <mc:Fallback>
                <p:oleObj name="Document" r:id="rId6" imgW="22501587" imgH="24634921" progId="Word.Document.12">
                  <p:link updateAutomatic="1"/>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7788" y="1089025"/>
                        <a:ext cx="5048250" cy="5526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11" name="Picture 10"/>
          <p:cNvPicPr>
            <a:picLocks noChangeAspect="1"/>
          </p:cNvPicPr>
          <p:nvPr/>
        </p:nvPicPr>
        <p:blipFill>
          <a:blip r:embed="rId8" cstate="print"/>
          <a:srcRect/>
          <a:stretch>
            <a:fillRect/>
          </a:stretch>
        </p:blipFill>
        <p:spPr bwMode="auto">
          <a:xfrm>
            <a:off x="2505075" y="915988"/>
            <a:ext cx="5097463" cy="5453062"/>
          </a:xfrm>
          <a:prstGeom prst="rect">
            <a:avLst/>
          </a:prstGeom>
          <a:noFill/>
          <a:ln w="9525">
            <a:noFill/>
            <a:miter lim="800000"/>
            <a:headEnd/>
            <a:tailEnd/>
          </a:ln>
        </p:spPr>
      </p:pic>
      <p:sp>
        <p:nvSpPr>
          <p:cNvPr id="12" name="Oval Callout 11"/>
          <p:cNvSpPr>
            <a:spLocks noChangeArrowheads="1"/>
          </p:cNvSpPr>
          <p:nvPr/>
        </p:nvSpPr>
        <p:spPr bwMode="auto">
          <a:xfrm>
            <a:off x="-11113" y="1831975"/>
            <a:ext cx="2438401" cy="2971800"/>
          </a:xfrm>
          <a:prstGeom prst="wedgeEllipseCallout">
            <a:avLst>
              <a:gd name="adj1" fmla="val 62019"/>
              <a:gd name="adj2" fmla="val 62500"/>
            </a:avLst>
          </a:prstGeom>
          <a:solidFill>
            <a:srgbClr val="9E0000"/>
          </a:solidFill>
          <a:ln w="9525">
            <a:solidFill>
              <a:srgbClr val="9E0000"/>
            </a:solidFill>
            <a:miter lim="800000"/>
            <a:headEnd/>
            <a:tailEnd/>
          </a:ln>
          <a:effectLst>
            <a:outerShdw blurRad="63500" dist="23000" dir="5400000" rotWithShape="0">
              <a:srgbClr val="000000">
                <a:alpha val="34998"/>
              </a:srgbClr>
            </a:outerShdw>
          </a:effectLst>
        </p:spPr>
        <p:txBody>
          <a:bodyPr wrap="none" anchor="ctr"/>
          <a:lstStyle/>
          <a:p>
            <a:pPr algn="ctr" fontAlgn="auto">
              <a:spcBef>
                <a:spcPts val="0"/>
              </a:spcBef>
              <a:spcAft>
                <a:spcPts val="0"/>
              </a:spcAft>
              <a:defRPr/>
            </a:pPr>
            <a:endParaRPr lang="en-US">
              <a:solidFill>
                <a:schemeClr val="lt1"/>
              </a:solidFill>
              <a:latin typeface="+mn-lt"/>
              <a:ea typeface="+mn-ea"/>
            </a:endParaRPr>
          </a:p>
        </p:txBody>
      </p:sp>
      <p:sp>
        <p:nvSpPr>
          <p:cNvPr id="1033" name="TextBox 5"/>
          <p:cNvSpPr txBox="1">
            <a:spLocks noChangeArrowheads="1"/>
          </p:cNvSpPr>
          <p:nvPr/>
        </p:nvSpPr>
        <p:spPr bwMode="auto">
          <a:xfrm>
            <a:off x="152400" y="6329363"/>
            <a:ext cx="3263900" cy="369887"/>
          </a:xfrm>
          <a:prstGeom prst="rect">
            <a:avLst/>
          </a:prstGeom>
          <a:noFill/>
          <a:ln w="9525">
            <a:noFill/>
            <a:miter lim="800000"/>
            <a:headEnd/>
            <a:tailEnd/>
          </a:ln>
        </p:spPr>
        <p:txBody>
          <a:bodyPr>
            <a:spAutoFit/>
          </a:bodyPr>
          <a:lstStyle/>
          <a:p>
            <a:r>
              <a:rPr lang="en-US" b="1">
                <a:solidFill>
                  <a:srgbClr val="9E0000"/>
                </a:solidFill>
                <a:latin typeface="Century Gothic" pitchFamily="34" charset="0"/>
              </a:rPr>
              <a:t>http://education.ohio.gov</a:t>
            </a:r>
          </a:p>
        </p:txBody>
      </p:sp>
      <p:grpSp>
        <p:nvGrpSpPr>
          <p:cNvPr id="2" name="Group 9"/>
          <p:cNvGrpSpPr>
            <a:grpSpLocks/>
          </p:cNvGrpSpPr>
          <p:nvPr/>
        </p:nvGrpSpPr>
        <p:grpSpPr bwMode="auto">
          <a:xfrm>
            <a:off x="2636838" y="814388"/>
            <a:ext cx="6334125" cy="5322887"/>
            <a:chOff x="-35394" y="0"/>
            <a:chExt cx="9040091" cy="6858000"/>
          </a:xfrm>
        </p:grpSpPr>
        <p:pic>
          <p:nvPicPr>
            <p:cNvPr id="1036" name="Picture 6"/>
            <p:cNvPicPr>
              <a:picLocks noChangeAspect="1"/>
            </p:cNvPicPr>
            <p:nvPr/>
          </p:nvPicPr>
          <p:blipFill>
            <a:blip r:embed="rId9" cstate="print"/>
            <a:srcRect/>
            <a:stretch>
              <a:fillRect/>
            </a:stretch>
          </p:blipFill>
          <p:spPr bwMode="auto">
            <a:xfrm>
              <a:off x="-35394" y="0"/>
              <a:ext cx="9040091" cy="6858000"/>
            </a:xfrm>
            <a:prstGeom prst="rect">
              <a:avLst/>
            </a:prstGeom>
            <a:noFill/>
            <a:ln w="9525">
              <a:noFill/>
              <a:miter lim="800000"/>
              <a:headEnd/>
              <a:tailEnd/>
            </a:ln>
          </p:spPr>
        </p:pic>
        <p:sp>
          <p:nvSpPr>
            <p:cNvPr id="17" name="Left Arrow 16"/>
            <p:cNvSpPr>
              <a:spLocks noChangeArrowheads="1"/>
            </p:cNvSpPr>
            <p:nvPr/>
          </p:nvSpPr>
          <p:spPr bwMode="auto">
            <a:xfrm>
              <a:off x="5028416" y="6248491"/>
              <a:ext cx="2591946" cy="304755"/>
            </a:xfrm>
            <a:prstGeom prst="leftArrow">
              <a:avLst>
                <a:gd name="adj1" fmla="val 50000"/>
                <a:gd name="adj2" fmla="val 50006"/>
              </a:avLst>
            </a:prstGeom>
            <a:solidFill>
              <a:schemeClr val="accent2"/>
            </a:solidFill>
            <a:ln w="9525">
              <a:solidFill>
                <a:srgbClr val="4A7EBB"/>
              </a:solidFill>
              <a:miter lim="800000"/>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grpSp>
      <p:sp>
        <p:nvSpPr>
          <p:cNvPr id="1035" name="TextBox 17"/>
          <p:cNvSpPr txBox="1">
            <a:spLocks noChangeArrowheads="1"/>
          </p:cNvSpPr>
          <p:nvPr/>
        </p:nvSpPr>
        <p:spPr bwMode="auto">
          <a:xfrm>
            <a:off x="336550" y="2430463"/>
            <a:ext cx="1757363" cy="1630362"/>
          </a:xfrm>
          <a:prstGeom prst="rect">
            <a:avLst/>
          </a:prstGeom>
          <a:noFill/>
          <a:ln w="9525">
            <a:noFill/>
            <a:miter lim="800000"/>
            <a:headEnd/>
            <a:tailEnd/>
          </a:ln>
        </p:spPr>
        <p:txBody>
          <a:bodyPr>
            <a:spAutoFit/>
          </a:bodyPr>
          <a:lstStyle/>
          <a:p>
            <a:pPr algn="ctr"/>
            <a:r>
              <a:rPr lang="en-US" sz="2000" b="1">
                <a:solidFill>
                  <a:schemeClr val="bg1"/>
                </a:solidFill>
                <a:latin typeface="Century Gothic" pitchFamily="34" charset="0"/>
              </a:rPr>
              <a:t>Common Core Standards:</a:t>
            </a:r>
          </a:p>
          <a:p>
            <a:pPr algn="ctr"/>
            <a:r>
              <a:rPr lang="en-US" sz="2000" b="1">
                <a:solidFill>
                  <a:schemeClr val="bg1"/>
                </a:solidFill>
                <a:latin typeface="Century Gothic" pitchFamily="34" charset="0"/>
              </a:rPr>
              <a:t>ELA Vertical Alignments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1455738"/>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sp>
        <p:nvSpPr>
          <p:cNvPr id="6" name="Rectangle 5"/>
          <p:cNvSpPr/>
          <p:nvPr/>
        </p:nvSpPr>
        <p:spPr>
          <a:xfrm>
            <a:off x="0" y="-521243"/>
            <a:ext cx="9144000" cy="2000548"/>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Common Core Crosswalk: </a:t>
            </a:r>
            <a:br>
              <a:rPr lang="en-US" sz="4400" b="1" dirty="0">
                <a:solidFill>
                  <a:schemeClr val="bg1"/>
                </a:solidFill>
                <a:latin typeface="Century Gothic" pitchFamily="34" charset="0"/>
                <a:ea typeface="+mn-ea"/>
              </a:rPr>
            </a:br>
            <a:r>
              <a:rPr lang="en-US" sz="4400" b="1" dirty="0">
                <a:solidFill>
                  <a:schemeClr val="bg1"/>
                </a:solidFill>
                <a:latin typeface="Century Gothic" pitchFamily="34" charset="0"/>
                <a:ea typeface="+mn-ea"/>
              </a:rPr>
              <a:t>Common Core to AASL</a:t>
            </a: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pic>
        <p:nvPicPr>
          <p:cNvPr id="23556" name="Picture 9" descr="minilogo.png"/>
          <p:cNvPicPr>
            <a:picLocks noChangeAspect="1"/>
          </p:cNvPicPr>
          <p:nvPr/>
        </p:nvPicPr>
        <p:blipFill>
          <a:blip r:embed="rId3" cstate="print"/>
          <a:srcRect/>
          <a:stretch>
            <a:fillRect/>
          </a:stretch>
        </p:blipFill>
        <p:spPr bwMode="auto">
          <a:xfrm>
            <a:off x="7315200" y="6172200"/>
            <a:ext cx="1552575" cy="511175"/>
          </a:xfrm>
          <a:prstGeom prst="rect">
            <a:avLst/>
          </a:prstGeom>
          <a:noFill/>
          <a:ln w="9525">
            <a:noFill/>
            <a:miter lim="800000"/>
            <a:headEnd/>
            <a:tailEnd/>
          </a:ln>
        </p:spPr>
      </p:pic>
      <p:pic>
        <p:nvPicPr>
          <p:cNvPr id="23557" name="Content Placeholder 7" descr="Common Core to AASL.tiff"/>
          <p:cNvPicPr>
            <a:picLocks noChangeAspect="1"/>
          </p:cNvPicPr>
          <p:nvPr/>
        </p:nvPicPr>
        <p:blipFill>
          <a:blip r:embed="rId4" cstate="print"/>
          <a:srcRect l="-45358" r="-45358"/>
          <a:stretch>
            <a:fillRect/>
          </a:stretch>
        </p:blipFill>
        <p:spPr bwMode="auto">
          <a:xfrm>
            <a:off x="457200" y="1517650"/>
            <a:ext cx="8229600" cy="4525963"/>
          </a:xfrm>
          <a:prstGeom prst="rect">
            <a:avLst/>
          </a:prstGeom>
          <a:noFill/>
          <a:ln w="9525">
            <a:noFill/>
            <a:miter lim="800000"/>
            <a:headEnd/>
            <a:tailEnd/>
          </a:ln>
        </p:spPr>
      </p:pic>
      <p:sp>
        <p:nvSpPr>
          <p:cNvPr id="23558" name="Rectangle 8"/>
          <p:cNvSpPr>
            <a:spLocks noChangeArrowheads="1"/>
          </p:cNvSpPr>
          <p:nvPr/>
        </p:nvSpPr>
        <p:spPr bwMode="auto">
          <a:xfrm>
            <a:off x="349250" y="6197600"/>
            <a:ext cx="7158038" cy="338138"/>
          </a:xfrm>
          <a:prstGeom prst="rect">
            <a:avLst/>
          </a:prstGeom>
          <a:noFill/>
          <a:ln w="9525">
            <a:noFill/>
            <a:miter lim="800000"/>
            <a:headEnd/>
            <a:tailEnd/>
          </a:ln>
        </p:spPr>
        <p:txBody>
          <a:bodyPr>
            <a:spAutoFit/>
          </a:bodyPr>
          <a:lstStyle/>
          <a:p>
            <a:r>
              <a:rPr lang="en-US" sz="1600" b="1">
                <a:solidFill>
                  <a:srgbClr val="9E0000"/>
                </a:solidFill>
                <a:latin typeface="Century Gothic" pitchFamily="34" charset="0"/>
              </a:rPr>
              <a:t>www.ala.org/aasl/guidelinesandstandards/commoncorecrosswalk</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1455738"/>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sp>
        <p:nvSpPr>
          <p:cNvPr id="6" name="Rectangle 5"/>
          <p:cNvSpPr/>
          <p:nvPr/>
        </p:nvSpPr>
        <p:spPr>
          <a:xfrm>
            <a:off x="0" y="-521243"/>
            <a:ext cx="9144000" cy="2000548"/>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Common Core Crosswalk: </a:t>
            </a:r>
            <a:br>
              <a:rPr lang="en-US" sz="4400" b="1" dirty="0">
                <a:solidFill>
                  <a:schemeClr val="bg1"/>
                </a:solidFill>
                <a:latin typeface="Century Gothic" pitchFamily="34" charset="0"/>
                <a:ea typeface="+mn-ea"/>
              </a:rPr>
            </a:br>
            <a:r>
              <a:rPr lang="en-US" sz="4400" b="1" dirty="0">
                <a:solidFill>
                  <a:schemeClr val="bg1"/>
                </a:solidFill>
                <a:latin typeface="Century Gothic" pitchFamily="34" charset="0"/>
                <a:ea typeface="+mn-ea"/>
              </a:rPr>
              <a:t>AASL to Common Core</a:t>
            </a: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pic>
        <p:nvPicPr>
          <p:cNvPr id="24580" name="Picture 9" descr="minilogo.png"/>
          <p:cNvPicPr>
            <a:picLocks noChangeAspect="1"/>
          </p:cNvPicPr>
          <p:nvPr/>
        </p:nvPicPr>
        <p:blipFill>
          <a:blip r:embed="rId3" cstate="print"/>
          <a:srcRect/>
          <a:stretch>
            <a:fillRect/>
          </a:stretch>
        </p:blipFill>
        <p:spPr bwMode="auto">
          <a:xfrm>
            <a:off x="7315200" y="6172200"/>
            <a:ext cx="1552575" cy="511175"/>
          </a:xfrm>
          <a:prstGeom prst="rect">
            <a:avLst/>
          </a:prstGeom>
          <a:noFill/>
          <a:ln w="9525">
            <a:noFill/>
            <a:miter lim="800000"/>
            <a:headEnd/>
            <a:tailEnd/>
          </a:ln>
        </p:spPr>
      </p:pic>
      <p:sp>
        <p:nvSpPr>
          <p:cNvPr id="24581" name="Rectangle 8"/>
          <p:cNvSpPr>
            <a:spLocks noChangeArrowheads="1"/>
          </p:cNvSpPr>
          <p:nvPr/>
        </p:nvSpPr>
        <p:spPr bwMode="auto">
          <a:xfrm>
            <a:off x="349250" y="6197600"/>
            <a:ext cx="7158038" cy="338138"/>
          </a:xfrm>
          <a:prstGeom prst="rect">
            <a:avLst/>
          </a:prstGeom>
          <a:noFill/>
          <a:ln w="9525">
            <a:noFill/>
            <a:miter lim="800000"/>
            <a:headEnd/>
            <a:tailEnd/>
          </a:ln>
        </p:spPr>
        <p:txBody>
          <a:bodyPr>
            <a:spAutoFit/>
          </a:bodyPr>
          <a:lstStyle/>
          <a:p>
            <a:r>
              <a:rPr lang="en-US" sz="1600" b="1">
                <a:solidFill>
                  <a:srgbClr val="9E0000"/>
                </a:solidFill>
                <a:latin typeface="Century Gothic" pitchFamily="34" charset="0"/>
              </a:rPr>
              <a:t>www.ala.org/aasl/guidelinesandstandards/commoncorecrosswalk</a:t>
            </a:r>
          </a:p>
        </p:txBody>
      </p:sp>
      <p:pic>
        <p:nvPicPr>
          <p:cNvPr id="24582" name="Content Placeholder 4" descr="AASL to CC.tiff"/>
          <p:cNvPicPr>
            <a:picLocks noChangeAspect="1"/>
          </p:cNvPicPr>
          <p:nvPr/>
        </p:nvPicPr>
        <p:blipFill>
          <a:blip r:embed="rId4" cstate="print"/>
          <a:srcRect l="-50064" r="-50064"/>
          <a:stretch>
            <a:fillRect/>
          </a:stretch>
        </p:blipFill>
        <p:spPr bwMode="auto">
          <a:xfrm>
            <a:off x="457200" y="1558925"/>
            <a:ext cx="8229600"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302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New Common Core Standards</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pic>
        <p:nvPicPr>
          <p:cNvPr id="25603" name="Picture 8" descr="3-15-2012 10-42-19 AM.png"/>
          <p:cNvPicPr>
            <a:picLocks noChangeAspect="1"/>
          </p:cNvPicPr>
          <p:nvPr/>
        </p:nvPicPr>
        <p:blipFill>
          <a:blip r:embed="rId3" cstate="print"/>
          <a:srcRect/>
          <a:stretch>
            <a:fillRect/>
          </a:stretch>
        </p:blipFill>
        <p:spPr bwMode="auto">
          <a:xfrm>
            <a:off x="-1335088" y="0"/>
            <a:ext cx="11779251" cy="10037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302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New Common Core Standards</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pic>
        <p:nvPicPr>
          <p:cNvPr id="26627" name="Picture 3" descr="AskBox.png"/>
          <p:cNvPicPr>
            <a:picLocks noChangeAspect="1"/>
          </p:cNvPicPr>
          <p:nvPr/>
        </p:nvPicPr>
        <p:blipFill>
          <a:blip r:embed="rId3" cstate="print"/>
          <a:srcRect/>
          <a:stretch>
            <a:fillRect/>
          </a:stretch>
        </p:blipFill>
        <p:spPr bwMode="auto">
          <a:xfrm>
            <a:off x="1042988" y="2003425"/>
            <a:ext cx="2533650" cy="3933825"/>
          </a:xfrm>
          <a:prstGeom prst="rect">
            <a:avLst/>
          </a:prstGeom>
          <a:noFill/>
          <a:ln w="9525">
            <a:noFill/>
            <a:miter lim="800000"/>
            <a:headEnd/>
            <a:tailEnd/>
          </a:ln>
        </p:spPr>
      </p:pic>
      <p:sp>
        <p:nvSpPr>
          <p:cNvPr id="5" name="Rectangle 4"/>
          <p:cNvSpPr>
            <a:spLocks noChangeArrowheads="1"/>
          </p:cNvSpPr>
          <p:nvPr/>
        </p:nvSpPr>
        <p:spPr bwMode="auto">
          <a:xfrm>
            <a:off x="0" y="0"/>
            <a:ext cx="9144000" cy="1455738"/>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sp>
        <p:nvSpPr>
          <p:cNvPr id="8" name="Rectangle 7"/>
          <p:cNvSpPr/>
          <p:nvPr/>
        </p:nvSpPr>
        <p:spPr>
          <a:xfrm>
            <a:off x="152400" y="-778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Asking the Right Questions</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sp>
        <p:nvSpPr>
          <p:cNvPr id="26630" name="TextBox 9"/>
          <p:cNvSpPr txBox="1">
            <a:spLocks noChangeArrowheads="1"/>
          </p:cNvSpPr>
          <p:nvPr/>
        </p:nvSpPr>
        <p:spPr bwMode="auto">
          <a:xfrm>
            <a:off x="4487863" y="3186113"/>
            <a:ext cx="3910012" cy="1568450"/>
          </a:xfrm>
          <a:prstGeom prst="rect">
            <a:avLst/>
          </a:prstGeom>
          <a:noFill/>
          <a:ln w="9525">
            <a:noFill/>
            <a:miter lim="800000"/>
            <a:headEnd/>
            <a:tailEnd/>
          </a:ln>
        </p:spPr>
        <p:txBody>
          <a:bodyPr>
            <a:spAutoFit/>
          </a:bodyPr>
          <a:lstStyle/>
          <a:p>
            <a:r>
              <a:rPr lang="en-US" sz="3200" b="1">
                <a:latin typeface="Century Gothic" pitchFamily="34" charset="0"/>
              </a:rPr>
              <a:t>Ask helps students get started with their research.</a:t>
            </a:r>
          </a:p>
        </p:txBody>
      </p:sp>
      <p:pic>
        <p:nvPicPr>
          <p:cNvPr id="26631" name="Picture 10" descr="minilogo.png"/>
          <p:cNvPicPr>
            <a:picLocks noChangeAspect="1"/>
          </p:cNvPicPr>
          <p:nvPr/>
        </p:nvPicPr>
        <p:blipFill>
          <a:blip r:embed="rId4" cstate="print"/>
          <a:srcRect/>
          <a:stretch>
            <a:fillRect/>
          </a:stretch>
        </p:blipFill>
        <p:spPr bwMode="auto">
          <a:xfrm>
            <a:off x="7315200" y="6172200"/>
            <a:ext cx="1552575" cy="511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302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New Common Core Standards</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pic>
        <p:nvPicPr>
          <p:cNvPr id="27651" name="Picture 3" descr="AskBox.png"/>
          <p:cNvPicPr>
            <a:picLocks noChangeAspect="1"/>
          </p:cNvPicPr>
          <p:nvPr/>
        </p:nvPicPr>
        <p:blipFill>
          <a:blip r:embed="rId3" cstate="print"/>
          <a:srcRect/>
          <a:stretch>
            <a:fillRect/>
          </a:stretch>
        </p:blipFill>
        <p:spPr bwMode="auto">
          <a:xfrm>
            <a:off x="1347788" y="1682750"/>
            <a:ext cx="2068512" cy="4919663"/>
          </a:xfrm>
          <a:prstGeom prst="rect">
            <a:avLst/>
          </a:prstGeom>
          <a:noFill/>
          <a:ln w="9525">
            <a:noFill/>
            <a:miter lim="800000"/>
            <a:headEnd/>
            <a:tailEnd/>
          </a:ln>
        </p:spPr>
      </p:pic>
      <p:sp>
        <p:nvSpPr>
          <p:cNvPr id="5" name="Rectangle 4"/>
          <p:cNvSpPr>
            <a:spLocks noChangeArrowheads="1"/>
          </p:cNvSpPr>
          <p:nvPr/>
        </p:nvSpPr>
        <p:spPr bwMode="auto">
          <a:xfrm>
            <a:off x="0" y="0"/>
            <a:ext cx="9144000" cy="1455738"/>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sp>
        <p:nvSpPr>
          <p:cNvPr id="8" name="Rectangle 7"/>
          <p:cNvSpPr/>
          <p:nvPr/>
        </p:nvSpPr>
        <p:spPr>
          <a:xfrm>
            <a:off x="152400" y="-778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Taking Appropriate Action</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sp>
        <p:nvSpPr>
          <p:cNvPr id="27654" name="TextBox 9"/>
          <p:cNvSpPr txBox="1">
            <a:spLocks noChangeArrowheads="1"/>
          </p:cNvSpPr>
          <p:nvPr/>
        </p:nvSpPr>
        <p:spPr bwMode="auto">
          <a:xfrm>
            <a:off x="4283075" y="2617788"/>
            <a:ext cx="4246563" cy="2062162"/>
          </a:xfrm>
          <a:prstGeom prst="rect">
            <a:avLst/>
          </a:prstGeom>
          <a:noFill/>
          <a:ln w="9525">
            <a:noFill/>
            <a:miter lim="800000"/>
            <a:headEnd/>
            <a:tailEnd/>
          </a:ln>
        </p:spPr>
        <p:txBody>
          <a:bodyPr>
            <a:spAutoFit/>
          </a:bodyPr>
          <a:lstStyle/>
          <a:p>
            <a:r>
              <a:rPr lang="en-US" sz="3200" b="1">
                <a:latin typeface="Century Gothic" pitchFamily="34" charset="0"/>
              </a:rPr>
              <a:t>Act helps students  find and organize information, either alone or in a group.</a:t>
            </a:r>
          </a:p>
        </p:txBody>
      </p:sp>
      <p:pic>
        <p:nvPicPr>
          <p:cNvPr id="27655" name="Picture 10" descr="minilogo.png"/>
          <p:cNvPicPr>
            <a:picLocks noChangeAspect="1"/>
          </p:cNvPicPr>
          <p:nvPr/>
        </p:nvPicPr>
        <p:blipFill>
          <a:blip r:embed="rId4" cstate="print"/>
          <a:srcRect/>
          <a:stretch>
            <a:fillRect/>
          </a:stretch>
        </p:blipFill>
        <p:spPr bwMode="auto">
          <a:xfrm>
            <a:off x="7315200" y="6172200"/>
            <a:ext cx="1552575" cy="511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302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New Common Core Standards</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pic>
        <p:nvPicPr>
          <p:cNvPr id="28675" name="Picture 3" descr="AskBox.png"/>
          <p:cNvPicPr>
            <a:picLocks noChangeAspect="1"/>
          </p:cNvPicPr>
          <p:nvPr/>
        </p:nvPicPr>
        <p:blipFill>
          <a:blip r:embed="rId3" cstate="print"/>
          <a:srcRect/>
          <a:stretch>
            <a:fillRect/>
          </a:stretch>
        </p:blipFill>
        <p:spPr bwMode="auto">
          <a:xfrm>
            <a:off x="1347788" y="2241550"/>
            <a:ext cx="2068512" cy="3800475"/>
          </a:xfrm>
          <a:prstGeom prst="rect">
            <a:avLst/>
          </a:prstGeom>
          <a:noFill/>
          <a:ln w="9525">
            <a:noFill/>
            <a:miter lim="800000"/>
            <a:headEnd/>
            <a:tailEnd/>
          </a:ln>
        </p:spPr>
      </p:pic>
      <p:sp>
        <p:nvSpPr>
          <p:cNvPr id="5" name="Rectangle 4"/>
          <p:cNvSpPr>
            <a:spLocks noChangeArrowheads="1"/>
          </p:cNvSpPr>
          <p:nvPr/>
        </p:nvSpPr>
        <p:spPr bwMode="auto">
          <a:xfrm>
            <a:off x="0" y="0"/>
            <a:ext cx="9144000" cy="1455738"/>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sp>
        <p:nvSpPr>
          <p:cNvPr id="8" name="Rectangle 7"/>
          <p:cNvSpPr/>
          <p:nvPr/>
        </p:nvSpPr>
        <p:spPr>
          <a:xfrm>
            <a:off x="152400" y="-778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Achieving Results</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sp>
        <p:nvSpPr>
          <p:cNvPr id="28678" name="TextBox 9"/>
          <p:cNvSpPr txBox="1">
            <a:spLocks noChangeArrowheads="1"/>
          </p:cNvSpPr>
          <p:nvPr/>
        </p:nvSpPr>
        <p:spPr bwMode="auto">
          <a:xfrm>
            <a:off x="4487863" y="2865438"/>
            <a:ext cx="3910012" cy="2554287"/>
          </a:xfrm>
          <a:prstGeom prst="rect">
            <a:avLst/>
          </a:prstGeom>
          <a:noFill/>
          <a:ln w="9525">
            <a:noFill/>
            <a:miter lim="800000"/>
            <a:headEnd/>
            <a:tailEnd/>
          </a:ln>
        </p:spPr>
        <p:txBody>
          <a:bodyPr>
            <a:spAutoFit/>
          </a:bodyPr>
          <a:lstStyle/>
          <a:p>
            <a:r>
              <a:rPr lang="en-US" sz="3200" b="1">
                <a:latin typeface="Century Gothic" pitchFamily="34" charset="0"/>
              </a:rPr>
              <a:t>Achieve helps students create and present the results of their research.</a:t>
            </a:r>
          </a:p>
        </p:txBody>
      </p:sp>
      <p:pic>
        <p:nvPicPr>
          <p:cNvPr id="28679" name="Picture 10" descr="minilogo.png"/>
          <p:cNvPicPr>
            <a:picLocks noChangeAspect="1"/>
          </p:cNvPicPr>
          <p:nvPr/>
        </p:nvPicPr>
        <p:blipFill>
          <a:blip r:embed="rId4" cstate="print"/>
          <a:srcRect/>
          <a:stretch>
            <a:fillRect/>
          </a:stretch>
        </p:blipFill>
        <p:spPr bwMode="auto">
          <a:xfrm>
            <a:off x="7315200" y="6172200"/>
            <a:ext cx="1552575" cy="511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302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New Common Core Standards</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pic>
        <p:nvPicPr>
          <p:cNvPr id="29699" name="Picture 8" descr="3-15-2012 10-42-19 AM.png"/>
          <p:cNvPicPr>
            <a:picLocks noChangeAspect="1"/>
          </p:cNvPicPr>
          <p:nvPr/>
        </p:nvPicPr>
        <p:blipFill>
          <a:blip r:embed="rId3" cstate="print"/>
          <a:srcRect/>
          <a:stretch>
            <a:fillRect/>
          </a:stretch>
        </p:blipFill>
        <p:spPr bwMode="auto">
          <a:xfrm>
            <a:off x="-1335088" y="0"/>
            <a:ext cx="11779251" cy="10037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8" descr="AskHowDoIDecideonATopic.png"/>
          <p:cNvPicPr>
            <a:picLocks noChangeAspect="1"/>
          </p:cNvPicPr>
          <p:nvPr/>
        </p:nvPicPr>
        <p:blipFill>
          <a:blip r:embed="rId3" cstate="print"/>
          <a:srcRect/>
          <a:stretch>
            <a:fillRect/>
          </a:stretch>
        </p:blipFill>
        <p:spPr bwMode="auto">
          <a:xfrm>
            <a:off x="2928938" y="1539875"/>
            <a:ext cx="3286125" cy="5102225"/>
          </a:xfrm>
          <a:prstGeom prst="rect">
            <a:avLst/>
          </a:prstGeom>
          <a:noFill/>
          <a:ln w="9525">
            <a:noFill/>
            <a:miter lim="800000"/>
            <a:headEnd/>
            <a:tailEnd/>
          </a:ln>
        </p:spPr>
      </p:pic>
      <p:sp>
        <p:nvSpPr>
          <p:cNvPr id="6" name="Rectangle 5"/>
          <p:cNvSpPr/>
          <p:nvPr/>
        </p:nvSpPr>
        <p:spPr>
          <a:xfrm>
            <a:off x="0" y="-2302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New Common Core Standards</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sp>
        <p:nvSpPr>
          <p:cNvPr id="5" name="Rectangle 4"/>
          <p:cNvSpPr>
            <a:spLocks noChangeArrowheads="1"/>
          </p:cNvSpPr>
          <p:nvPr/>
        </p:nvSpPr>
        <p:spPr bwMode="auto">
          <a:xfrm>
            <a:off x="0" y="0"/>
            <a:ext cx="9144000" cy="1455738"/>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sp>
        <p:nvSpPr>
          <p:cNvPr id="8" name="Rectangle 7"/>
          <p:cNvSpPr/>
          <p:nvPr/>
        </p:nvSpPr>
        <p:spPr>
          <a:xfrm>
            <a:off x="152400" y="-778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Lets Get Started</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pic>
        <p:nvPicPr>
          <p:cNvPr id="30726" name="Picture 10" descr="minilogo.png"/>
          <p:cNvPicPr>
            <a:picLocks noChangeAspect="1"/>
          </p:cNvPicPr>
          <p:nvPr/>
        </p:nvPicPr>
        <p:blipFill>
          <a:blip r:embed="rId4" cstate="print"/>
          <a:srcRect/>
          <a:stretch>
            <a:fillRect/>
          </a:stretch>
        </p:blipFill>
        <p:spPr bwMode="auto">
          <a:xfrm>
            <a:off x="7315200" y="6172200"/>
            <a:ext cx="1552575" cy="511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8" descr="AskHowDoIDecideonATopic.png"/>
          <p:cNvPicPr>
            <a:picLocks noChangeAspect="1"/>
          </p:cNvPicPr>
          <p:nvPr/>
        </p:nvPicPr>
        <p:blipFill>
          <a:blip r:embed="rId3" cstate="print"/>
          <a:srcRect/>
          <a:stretch>
            <a:fillRect/>
          </a:stretch>
        </p:blipFill>
        <p:spPr bwMode="auto">
          <a:xfrm>
            <a:off x="-1071563" y="0"/>
            <a:ext cx="10925176" cy="10131425"/>
          </a:xfrm>
          <a:prstGeom prst="rect">
            <a:avLst/>
          </a:prstGeom>
          <a:noFill/>
          <a:ln w="9525">
            <a:noFill/>
            <a:miter lim="800000"/>
            <a:headEnd/>
            <a:tailEnd/>
          </a:ln>
        </p:spPr>
      </p:pic>
      <p:pic>
        <p:nvPicPr>
          <p:cNvPr id="31747" name="Picture 10" descr="minilogo.png"/>
          <p:cNvPicPr>
            <a:picLocks noChangeAspect="1"/>
          </p:cNvPicPr>
          <p:nvPr/>
        </p:nvPicPr>
        <p:blipFill>
          <a:blip r:embed="rId4" cstate="print"/>
          <a:srcRect/>
          <a:stretch>
            <a:fillRect/>
          </a:stretch>
        </p:blipFill>
        <p:spPr bwMode="auto">
          <a:xfrm>
            <a:off x="7315200" y="6172200"/>
            <a:ext cx="1552575" cy="511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0"/>
            <a:ext cx="9144000" cy="1455738"/>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sp>
        <p:nvSpPr>
          <p:cNvPr id="15363" name="Title 3"/>
          <p:cNvSpPr>
            <a:spLocks noGrp="1"/>
          </p:cNvSpPr>
          <p:nvPr>
            <p:ph type="title"/>
          </p:nvPr>
        </p:nvSpPr>
        <p:spPr/>
        <p:txBody>
          <a:bodyPr/>
          <a:lstStyle/>
          <a:p>
            <a:pPr algn="l" eaLnBrk="1" hangingPunct="1"/>
            <a:r>
              <a:rPr lang="en-US" b="1" smtClean="0">
                <a:solidFill>
                  <a:schemeClr val="bg1"/>
                </a:solidFill>
                <a:latin typeface="Century Gothic" pitchFamily="34" charset="0"/>
                <a:ea typeface="ＭＳ Ｐゴシック" pitchFamily="34" charset="-128"/>
              </a:rPr>
              <a:t>21</a:t>
            </a:r>
            <a:r>
              <a:rPr lang="en-US" b="1" baseline="30000" smtClean="0">
                <a:solidFill>
                  <a:schemeClr val="bg1"/>
                </a:solidFill>
                <a:latin typeface="Century Gothic" pitchFamily="34" charset="0"/>
                <a:ea typeface="ＭＳ Ｐゴシック" pitchFamily="34" charset="-128"/>
              </a:rPr>
              <a:t>st</a:t>
            </a:r>
            <a:r>
              <a:rPr lang="en-US" b="1" smtClean="0">
                <a:solidFill>
                  <a:schemeClr val="bg1"/>
                </a:solidFill>
                <a:latin typeface="Century Gothic" pitchFamily="34" charset="0"/>
                <a:ea typeface="ＭＳ Ｐゴシック" pitchFamily="34" charset="-128"/>
              </a:rPr>
              <a:t> Century Learner</a:t>
            </a:r>
          </a:p>
        </p:txBody>
      </p:sp>
      <p:pic>
        <p:nvPicPr>
          <p:cNvPr id="15364" name="Content Placeholder 9" descr="AASL standards.tiff"/>
          <p:cNvPicPr>
            <a:picLocks noGrp="1" noChangeAspect="1"/>
          </p:cNvPicPr>
          <p:nvPr>
            <p:ph sz="quarter" idx="4"/>
          </p:nvPr>
        </p:nvPicPr>
        <p:blipFill>
          <a:blip r:embed="rId3" cstate="print"/>
          <a:srcRect t="10864" b="10864"/>
          <a:stretch>
            <a:fillRect/>
          </a:stretch>
        </p:blipFill>
        <p:spPr>
          <a:xfrm>
            <a:off x="612775" y="1633538"/>
            <a:ext cx="4041775" cy="4438650"/>
          </a:xfrm>
        </p:spPr>
      </p:pic>
      <p:pic>
        <p:nvPicPr>
          <p:cNvPr id="12" name="Content Placeholder 11" descr="AASL Skills.tiff"/>
          <p:cNvPicPr>
            <a:picLocks noGrp="1" noChangeAspect="1"/>
          </p:cNvPicPr>
          <p:nvPr>
            <p:ph sz="half" idx="2"/>
          </p:nvPr>
        </p:nvPicPr>
        <p:blipFill>
          <a:blip r:embed="rId4" cstate="print"/>
          <a:srcRect l="-73808" r="-73808"/>
          <a:stretch>
            <a:fillRect/>
          </a:stretch>
        </p:blipFill>
        <p:spPr>
          <a:xfrm>
            <a:off x="4718050" y="1549400"/>
            <a:ext cx="4040188" cy="4606925"/>
          </a:xfrm>
        </p:spPr>
      </p:pic>
      <p:pic>
        <p:nvPicPr>
          <p:cNvPr id="15366" name="Picture 8" descr="minilogo.png"/>
          <p:cNvPicPr>
            <a:picLocks noChangeAspect="1"/>
          </p:cNvPicPr>
          <p:nvPr/>
        </p:nvPicPr>
        <p:blipFill>
          <a:blip r:embed="rId5" cstate="print"/>
          <a:srcRect/>
          <a:stretch>
            <a:fillRect/>
          </a:stretch>
        </p:blipFill>
        <p:spPr bwMode="auto">
          <a:xfrm>
            <a:off x="7146925" y="6172200"/>
            <a:ext cx="1552575" cy="511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302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New Common Core Standards</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sp>
        <p:nvSpPr>
          <p:cNvPr id="5" name="Rectangle 4"/>
          <p:cNvSpPr>
            <a:spLocks noChangeArrowheads="1"/>
          </p:cNvSpPr>
          <p:nvPr/>
        </p:nvSpPr>
        <p:spPr bwMode="auto">
          <a:xfrm>
            <a:off x="0" y="0"/>
            <a:ext cx="9144000" cy="1455738"/>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sp>
        <p:nvSpPr>
          <p:cNvPr id="8" name="Rectangle 7"/>
          <p:cNvSpPr/>
          <p:nvPr/>
        </p:nvSpPr>
        <p:spPr>
          <a:xfrm>
            <a:off x="152400" y="-778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Interactive PDFs</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pic>
        <p:nvPicPr>
          <p:cNvPr id="32773" name="Picture 10" descr="minilogo.png"/>
          <p:cNvPicPr>
            <a:picLocks noChangeAspect="1"/>
          </p:cNvPicPr>
          <p:nvPr/>
        </p:nvPicPr>
        <p:blipFill>
          <a:blip r:embed="rId3" cstate="print"/>
          <a:srcRect/>
          <a:stretch>
            <a:fillRect/>
          </a:stretch>
        </p:blipFill>
        <p:spPr bwMode="auto">
          <a:xfrm>
            <a:off x="7315200" y="6172200"/>
            <a:ext cx="1552575" cy="511175"/>
          </a:xfrm>
          <a:prstGeom prst="rect">
            <a:avLst/>
          </a:prstGeom>
          <a:noFill/>
          <a:ln w="9525">
            <a:noFill/>
            <a:miter lim="800000"/>
            <a:headEnd/>
            <a:tailEnd/>
          </a:ln>
        </p:spPr>
      </p:pic>
      <p:pic>
        <p:nvPicPr>
          <p:cNvPr id="32774" name="Picture 6" descr="KNRChargt.png"/>
          <p:cNvPicPr>
            <a:picLocks noChangeAspect="1"/>
          </p:cNvPicPr>
          <p:nvPr/>
        </p:nvPicPr>
        <p:blipFill>
          <a:blip r:embed="rId4" cstate="print"/>
          <a:srcRect/>
          <a:stretch>
            <a:fillRect/>
          </a:stretch>
        </p:blipFill>
        <p:spPr bwMode="auto">
          <a:xfrm>
            <a:off x="877888" y="1684338"/>
            <a:ext cx="3900487" cy="4632325"/>
          </a:xfrm>
          <a:prstGeom prst="rect">
            <a:avLst/>
          </a:prstGeom>
          <a:noFill/>
          <a:ln w="9525">
            <a:noFill/>
            <a:miter lim="800000"/>
            <a:headEnd/>
            <a:tailEnd/>
          </a:ln>
        </p:spPr>
      </p:pic>
      <p:sp>
        <p:nvSpPr>
          <p:cNvPr id="10" name="Curved Up Arrow 9"/>
          <p:cNvSpPr>
            <a:spLocks noChangeArrowheads="1"/>
          </p:cNvSpPr>
          <p:nvPr/>
        </p:nvSpPr>
        <p:spPr bwMode="auto">
          <a:xfrm rot="-9829984">
            <a:off x="4060825" y="1939925"/>
            <a:ext cx="1352550" cy="320675"/>
          </a:xfrm>
          <a:prstGeom prst="curvedUpArrow">
            <a:avLst>
              <a:gd name="adj1" fmla="val 25014"/>
              <a:gd name="adj2" fmla="val 50009"/>
              <a:gd name="adj3" fmla="val 25000"/>
            </a:avLst>
          </a:prstGeom>
          <a:solidFill>
            <a:srgbClr val="9E0000"/>
          </a:solidFill>
          <a:ln w="9525">
            <a:solidFill>
              <a:srgbClr val="9E0000"/>
            </a:solidFill>
            <a:miter lim="800000"/>
            <a:headEnd/>
            <a:tailEnd/>
          </a:ln>
          <a:effectLst>
            <a:outerShdw dist="23000" dir="5400000" rotWithShape="0">
              <a:srgbClr val="808080">
                <a:alpha val="34998"/>
              </a:srgbClr>
            </a:outerShdw>
          </a:effectLst>
        </p:spPr>
        <p:txBody>
          <a:bodyPr anchor="ctr"/>
          <a:lstStyle/>
          <a:p>
            <a:pPr algn="ctr" fontAlgn="auto">
              <a:spcBef>
                <a:spcPts val="0"/>
              </a:spcBef>
              <a:spcAft>
                <a:spcPts val="0"/>
              </a:spcAft>
              <a:defRPr/>
            </a:pPr>
            <a:endParaRPr lang="en-US">
              <a:latin typeface="+mn-lt"/>
              <a:ea typeface="+mn-ea"/>
            </a:endParaRPr>
          </a:p>
        </p:txBody>
      </p:sp>
      <p:sp>
        <p:nvSpPr>
          <p:cNvPr id="32776" name="TextBox 11"/>
          <p:cNvSpPr txBox="1">
            <a:spLocks noChangeArrowheads="1"/>
          </p:cNvSpPr>
          <p:nvPr/>
        </p:nvSpPr>
        <p:spPr bwMode="auto">
          <a:xfrm>
            <a:off x="4932363" y="3055938"/>
            <a:ext cx="2719387" cy="400050"/>
          </a:xfrm>
          <a:prstGeom prst="rect">
            <a:avLst/>
          </a:prstGeom>
          <a:noFill/>
          <a:ln w="9525">
            <a:noFill/>
            <a:miter lim="800000"/>
            <a:headEnd/>
            <a:tailEnd/>
          </a:ln>
        </p:spPr>
        <p:txBody>
          <a:bodyPr>
            <a:spAutoFit/>
          </a:bodyPr>
          <a:lstStyle/>
          <a:p>
            <a:r>
              <a:rPr lang="en-US" sz="2000" b="1">
                <a:solidFill>
                  <a:srgbClr val="9E0000"/>
                </a:solidFill>
                <a:latin typeface="Century Gothic" pitchFamily="34" charset="0"/>
              </a:rPr>
              <a:t>And Here…</a:t>
            </a:r>
          </a:p>
        </p:txBody>
      </p:sp>
      <p:sp>
        <p:nvSpPr>
          <p:cNvPr id="13" name="Curved Up Arrow 12"/>
          <p:cNvSpPr>
            <a:spLocks noChangeArrowheads="1"/>
          </p:cNvSpPr>
          <p:nvPr/>
        </p:nvSpPr>
        <p:spPr bwMode="auto">
          <a:xfrm rot="10355422">
            <a:off x="3749675" y="3973513"/>
            <a:ext cx="1387475" cy="455612"/>
          </a:xfrm>
          <a:prstGeom prst="curvedUpArrow">
            <a:avLst>
              <a:gd name="adj1" fmla="val 25011"/>
              <a:gd name="adj2" fmla="val 49994"/>
              <a:gd name="adj3" fmla="val 25000"/>
            </a:avLst>
          </a:prstGeom>
          <a:solidFill>
            <a:srgbClr val="9E0000"/>
          </a:solidFill>
          <a:ln w="9525">
            <a:solidFill>
              <a:srgbClr val="9E0000"/>
            </a:solidFill>
            <a:miter lim="800000"/>
            <a:headEnd/>
            <a:tailEnd/>
          </a:ln>
          <a:effectLst>
            <a:outerShdw dist="23000" dir="5400000" rotWithShape="0">
              <a:srgbClr val="808080">
                <a:alpha val="34998"/>
              </a:srgbClr>
            </a:outerShdw>
          </a:effectLst>
        </p:spPr>
        <p:txBody>
          <a:bodyPr anchor="ctr"/>
          <a:lstStyle/>
          <a:p>
            <a:pPr algn="ctr" fontAlgn="auto">
              <a:spcBef>
                <a:spcPts val="0"/>
              </a:spcBef>
              <a:spcAft>
                <a:spcPts val="0"/>
              </a:spcAft>
              <a:defRPr/>
            </a:pPr>
            <a:endParaRPr lang="en-US">
              <a:latin typeface="+mn-lt"/>
              <a:ea typeface="+mn-ea"/>
            </a:endParaRPr>
          </a:p>
        </p:txBody>
      </p:sp>
      <p:sp>
        <p:nvSpPr>
          <p:cNvPr id="32778" name="TextBox 13"/>
          <p:cNvSpPr txBox="1">
            <a:spLocks noChangeArrowheads="1"/>
          </p:cNvSpPr>
          <p:nvPr/>
        </p:nvSpPr>
        <p:spPr bwMode="auto">
          <a:xfrm>
            <a:off x="5326063" y="2162175"/>
            <a:ext cx="2719387" cy="400050"/>
          </a:xfrm>
          <a:prstGeom prst="rect">
            <a:avLst/>
          </a:prstGeom>
          <a:noFill/>
          <a:ln w="9525">
            <a:noFill/>
            <a:miter lim="800000"/>
            <a:headEnd/>
            <a:tailEnd/>
          </a:ln>
        </p:spPr>
        <p:txBody>
          <a:bodyPr>
            <a:spAutoFit/>
          </a:bodyPr>
          <a:lstStyle/>
          <a:p>
            <a:r>
              <a:rPr lang="en-US" sz="2000" b="1">
                <a:solidFill>
                  <a:srgbClr val="9E0000"/>
                </a:solidFill>
                <a:latin typeface="Century Gothic" pitchFamily="34" charset="0"/>
              </a:rPr>
              <a:t>Type Here…</a:t>
            </a:r>
          </a:p>
        </p:txBody>
      </p:sp>
      <p:sp>
        <p:nvSpPr>
          <p:cNvPr id="15" name="Curved Up Arrow 14"/>
          <p:cNvSpPr>
            <a:spLocks noChangeArrowheads="1"/>
          </p:cNvSpPr>
          <p:nvPr/>
        </p:nvSpPr>
        <p:spPr bwMode="auto">
          <a:xfrm rot="-9829984">
            <a:off x="3635375" y="2801938"/>
            <a:ext cx="1352550" cy="320675"/>
          </a:xfrm>
          <a:prstGeom prst="curvedUpArrow">
            <a:avLst>
              <a:gd name="adj1" fmla="val 25014"/>
              <a:gd name="adj2" fmla="val 50009"/>
              <a:gd name="adj3" fmla="val 25000"/>
            </a:avLst>
          </a:prstGeom>
          <a:solidFill>
            <a:srgbClr val="9E0000"/>
          </a:solidFill>
          <a:ln w="9525">
            <a:solidFill>
              <a:srgbClr val="9E0000"/>
            </a:solidFill>
            <a:miter lim="800000"/>
            <a:headEnd/>
            <a:tailEnd/>
          </a:ln>
          <a:effectLst>
            <a:outerShdw dist="23000" dir="5400000" rotWithShape="0">
              <a:srgbClr val="808080">
                <a:alpha val="34998"/>
              </a:srgbClr>
            </a:outerShdw>
          </a:effectLst>
        </p:spPr>
        <p:txBody>
          <a:bodyPr anchor="ctr"/>
          <a:lstStyle/>
          <a:p>
            <a:pPr algn="ctr" fontAlgn="auto">
              <a:spcBef>
                <a:spcPts val="0"/>
              </a:spcBef>
              <a:spcAft>
                <a:spcPts val="0"/>
              </a:spcAft>
              <a:defRPr/>
            </a:pPr>
            <a:endParaRPr lang="en-US">
              <a:latin typeface="+mn-lt"/>
              <a:ea typeface="+mn-ea"/>
            </a:endParaRPr>
          </a:p>
        </p:txBody>
      </p:sp>
      <p:sp>
        <p:nvSpPr>
          <p:cNvPr id="32780" name="TextBox 15"/>
          <p:cNvSpPr txBox="1">
            <a:spLocks noChangeArrowheads="1"/>
          </p:cNvSpPr>
          <p:nvPr/>
        </p:nvSpPr>
        <p:spPr bwMode="auto">
          <a:xfrm>
            <a:off x="5073650" y="4110038"/>
            <a:ext cx="2719388" cy="401637"/>
          </a:xfrm>
          <a:prstGeom prst="rect">
            <a:avLst/>
          </a:prstGeom>
          <a:noFill/>
          <a:ln w="9525">
            <a:noFill/>
            <a:miter lim="800000"/>
            <a:headEnd/>
            <a:tailEnd/>
          </a:ln>
        </p:spPr>
        <p:txBody>
          <a:bodyPr>
            <a:spAutoFit/>
          </a:bodyPr>
          <a:lstStyle/>
          <a:p>
            <a:r>
              <a:rPr lang="en-US" sz="2000" b="1">
                <a:solidFill>
                  <a:srgbClr val="9E0000"/>
                </a:solidFill>
                <a:latin typeface="Century Gothic" pitchFamily="34" charset="0"/>
              </a:rPr>
              <a:t>And Here.</a:t>
            </a:r>
          </a:p>
        </p:txBody>
      </p:sp>
      <p:sp>
        <p:nvSpPr>
          <p:cNvPr id="32781" name="TextBox 16"/>
          <p:cNvSpPr txBox="1">
            <a:spLocks noChangeArrowheads="1"/>
          </p:cNvSpPr>
          <p:nvPr/>
        </p:nvSpPr>
        <p:spPr bwMode="auto">
          <a:xfrm>
            <a:off x="5121275" y="4881563"/>
            <a:ext cx="2927350" cy="522287"/>
          </a:xfrm>
          <a:prstGeom prst="rect">
            <a:avLst/>
          </a:prstGeom>
          <a:noFill/>
          <a:ln w="9525">
            <a:noFill/>
            <a:miter lim="800000"/>
            <a:headEnd/>
            <a:tailEnd/>
          </a:ln>
        </p:spPr>
        <p:txBody>
          <a:bodyPr>
            <a:spAutoFit/>
          </a:bodyPr>
          <a:lstStyle/>
          <a:p>
            <a:r>
              <a:rPr lang="en-US" sz="2800" b="1">
                <a:solidFill>
                  <a:srgbClr val="9E0000"/>
                </a:solidFill>
                <a:latin typeface="Century Gothic" pitchFamily="34" charset="0"/>
              </a:rPr>
              <a:t>Then Print!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8" descr="AskHowDoIDecideonATopic.png"/>
          <p:cNvPicPr>
            <a:picLocks noChangeAspect="1"/>
          </p:cNvPicPr>
          <p:nvPr/>
        </p:nvPicPr>
        <p:blipFill>
          <a:blip r:embed="rId3" cstate="print"/>
          <a:srcRect/>
          <a:stretch>
            <a:fillRect/>
          </a:stretch>
        </p:blipFill>
        <p:spPr bwMode="auto">
          <a:xfrm>
            <a:off x="-1046163" y="0"/>
            <a:ext cx="10923588" cy="7539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HowDoIBeginMyResearch.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302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New Common Core Standards</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sp>
        <p:nvSpPr>
          <p:cNvPr id="5" name="Rectangle 4"/>
          <p:cNvSpPr>
            <a:spLocks noChangeArrowheads="1"/>
          </p:cNvSpPr>
          <p:nvPr/>
        </p:nvSpPr>
        <p:spPr bwMode="auto">
          <a:xfrm>
            <a:off x="0" y="0"/>
            <a:ext cx="9144000" cy="1455738"/>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sp>
        <p:nvSpPr>
          <p:cNvPr id="8" name="Rectangle 7"/>
          <p:cNvSpPr/>
          <p:nvPr/>
        </p:nvSpPr>
        <p:spPr>
          <a:xfrm>
            <a:off x="152400" y="-47092"/>
            <a:ext cx="9144000" cy="1692771"/>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algn="ctr" defTabSz="457200" fontAlgn="auto">
              <a:spcBef>
                <a:spcPts val="0"/>
              </a:spcBef>
              <a:spcAft>
                <a:spcPts val="0"/>
              </a:spcAft>
              <a:defRPr/>
            </a:pPr>
            <a:r>
              <a:rPr lang="en-US" sz="4000" b="1" dirty="0">
                <a:solidFill>
                  <a:schemeClr val="bg1"/>
                </a:solidFill>
                <a:latin typeface="Century Gothic" pitchFamily="34" charset="0"/>
                <a:ea typeface="+mn-ea"/>
              </a:rPr>
              <a:t>Using  Wikipedia</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pic>
        <p:nvPicPr>
          <p:cNvPr id="35845" name="Picture 10" descr="minilogo.png"/>
          <p:cNvPicPr>
            <a:picLocks noChangeAspect="1"/>
          </p:cNvPicPr>
          <p:nvPr/>
        </p:nvPicPr>
        <p:blipFill>
          <a:blip r:embed="rId3" cstate="print"/>
          <a:srcRect/>
          <a:stretch>
            <a:fillRect/>
          </a:stretch>
        </p:blipFill>
        <p:spPr bwMode="auto">
          <a:xfrm>
            <a:off x="7315200" y="6172200"/>
            <a:ext cx="1552575" cy="511175"/>
          </a:xfrm>
          <a:prstGeom prst="rect">
            <a:avLst/>
          </a:prstGeom>
          <a:noFill/>
          <a:ln w="9525">
            <a:noFill/>
            <a:miter lim="800000"/>
            <a:headEnd/>
            <a:tailEnd/>
          </a:ln>
        </p:spPr>
      </p:pic>
      <p:pic>
        <p:nvPicPr>
          <p:cNvPr id="35846" name="Picture 9" descr="FreePictures.png"/>
          <p:cNvPicPr>
            <a:picLocks noChangeAspect="1"/>
          </p:cNvPicPr>
          <p:nvPr/>
        </p:nvPicPr>
        <p:blipFill>
          <a:blip r:embed="rId4" cstate="print"/>
          <a:srcRect/>
          <a:stretch>
            <a:fillRect/>
          </a:stretch>
        </p:blipFill>
        <p:spPr bwMode="auto">
          <a:xfrm>
            <a:off x="649288" y="2068513"/>
            <a:ext cx="7940675" cy="3173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302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New Common Core Standards</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sp>
        <p:nvSpPr>
          <p:cNvPr id="5" name="Rectangle 4"/>
          <p:cNvSpPr>
            <a:spLocks noChangeArrowheads="1"/>
          </p:cNvSpPr>
          <p:nvPr/>
        </p:nvSpPr>
        <p:spPr bwMode="auto">
          <a:xfrm>
            <a:off x="0" y="0"/>
            <a:ext cx="9144000" cy="1455738"/>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sp>
        <p:nvSpPr>
          <p:cNvPr id="8" name="Rectangle 7"/>
          <p:cNvSpPr/>
          <p:nvPr/>
        </p:nvSpPr>
        <p:spPr>
          <a:xfrm>
            <a:off x="152400" y="-47092"/>
            <a:ext cx="9144000" cy="1692771"/>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algn="ctr" defTabSz="457200" fontAlgn="auto">
              <a:spcBef>
                <a:spcPts val="0"/>
              </a:spcBef>
              <a:spcAft>
                <a:spcPts val="0"/>
              </a:spcAft>
              <a:defRPr/>
            </a:pPr>
            <a:r>
              <a:rPr lang="en-US" sz="4000" b="1" dirty="0">
                <a:solidFill>
                  <a:schemeClr val="bg1"/>
                </a:solidFill>
                <a:latin typeface="Century Gothic" pitchFamily="34" charset="0"/>
                <a:ea typeface="+mn-ea"/>
              </a:rPr>
              <a:t>Using Wikipedia</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pic>
        <p:nvPicPr>
          <p:cNvPr id="36869" name="Picture 10" descr="minilogo.png"/>
          <p:cNvPicPr>
            <a:picLocks noChangeAspect="1"/>
          </p:cNvPicPr>
          <p:nvPr/>
        </p:nvPicPr>
        <p:blipFill>
          <a:blip r:embed="rId3" cstate="print"/>
          <a:srcRect/>
          <a:stretch>
            <a:fillRect/>
          </a:stretch>
        </p:blipFill>
        <p:spPr bwMode="auto">
          <a:xfrm>
            <a:off x="7315200" y="6172200"/>
            <a:ext cx="1552575" cy="511175"/>
          </a:xfrm>
          <a:prstGeom prst="rect">
            <a:avLst/>
          </a:prstGeom>
          <a:noFill/>
          <a:ln w="9525">
            <a:noFill/>
            <a:miter lim="800000"/>
            <a:headEnd/>
            <a:tailEnd/>
          </a:ln>
        </p:spPr>
      </p:pic>
      <p:pic>
        <p:nvPicPr>
          <p:cNvPr id="36870" name="Picture 9" descr="FreePictures.png"/>
          <p:cNvPicPr>
            <a:picLocks noChangeAspect="1"/>
          </p:cNvPicPr>
          <p:nvPr/>
        </p:nvPicPr>
        <p:blipFill>
          <a:blip r:embed="rId4" cstate="print"/>
          <a:srcRect/>
          <a:stretch>
            <a:fillRect/>
          </a:stretch>
        </p:blipFill>
        <p:spPr bwMode="auto">
          <a:xfrm>
            <a:off x="2214563" y="1609725"/>
            <a:ext cx="4860925" cy="4646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8" descr="AskHowDoIDecideonATopic.png"/>
          <p:cNvPicPr>
            <a:picLocks noChangeAspect="1"/>
          </p:cNvPicPr>
          <p:nvPr/>
        </p:nvPicPr>
        <p:blipFill>
          <a:blip r:embed="rId3" cstate="print"/>
          <a:srcRect/>
          <a:stretch>
            <a:fillRect/>
          </a:stretch>
        </p:blipFill>
        <p:spPr bwMode="auto">
          <a:xfrm>
            <a:off x="3498850" y="1539875"/>
            <a:ext cx="2146300" cy="5102225"/>
          </a:xfrm>
          <a:prstGeom prst="rect">
            <a:avLst/>
          </a:prstGeom>
          <a:noFill/>
          <a:ln w="9525">
            <a:noFill/>
            <a:miter lim="800000"/>
            <a:headEnd/>
            <a:tailEnd/>
          </a:ln>
        </p:spPr>
      </p:pic>
      <p:sp>
        <p:nvSpPr>
          <p:cNvPr id="6" name="Rectangle 5"/>
          <p:cNvSpPr/>
          <p:nvPr/>
        </p:nvSpPr>
        <p:spPr>
          <a:xfrm>
            <a:off x="0" y="-2302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New Common Core Standards</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sp>
        <p:nvSpPr>
          <p:cNvPr id="5" name="Rectangle 4"/>
          <p:cNvSpPr>
            <a:spLocks noChangeArrowheads="1"/>
          </p:cNvSpPr>
          <p:nvPr/>
        </p:nvSpPr>
        <p:spPr bwMode="auto">
          <a:xfrm>
            <a:off x="0" y="0"/>
            <a:ext cx="9144000" cy="1455738"/>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sp>
        <p:nvSpPr>
          <p:cNvPr id="8" name="Rectangle 7"/>
          <p:cNvSpPr/>
          <p:nvPr/>
        </p:nvSpPr>
        <p:spPr>
          <a:xfrm>
            <a:off x="152400" y="-778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But wait…there’s more.</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pic>
        <p:nvPicPr>
          <p:cNvPr id="37894" name="Picture 10" descr="minilogo.png"/>
          <p:cNvPicPr>
            <a:picLocks noChangeAspect="1"/>
          </p:cNvPicPr>
          <p:nvPr/>
        </p:nvPicPr>
        <p:blipFill>
          <a:blip r:embed="rId4" cstate="print"/>
          <a:srcRect/>
          <a:stretch>
            <a:fillRect/>
          </a:stretch>
        </p:blipFill>
        <p:spPr bwMode="auto">
          <a:xfrm>
            <a:off x="7315200" y="6172200"/>
            <a:ext cx="1552575" cy="511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8" descr="AskHowDoIDecideonATopic.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8" descr="AskHowDoIDecideonATopic.png"/>
          <p:cNvPicPr>
            <a:picLocks noChangeAspect="1"/>
          </p:cNvPicPr>
          <p:nvPr/>
        </p:nvPicPr>
        <p:blipFill>
          <a:blip r:embed="rId3" cstate="print"/>
          <a:srcRect/>
          <a:stretch>
            <a:fillRect/>
          </a:stretch>
        </p:blipFill>
        <p:spPr bwMode="auto">
          <a:xfrm>
            <a:off x="2382838" y="1593850"/>
            <a:ext cx="3981450" cy="5432425"/>
          </a:xfrm>
          <a:prstGeom prst="rect">
            <a:avLst/>
          </a:prstGeom>
          <a:noFill/>
          <a:ln w="9525">
            <a:noFill/>
            <a:miter lim="800000"/>
            <a:headEnd/>
            <a:tailEnd/>
          </a:ln>
        </p:spPr>
      </p:pic>
      <p:sp>
        <p:nvSpPr>
          <p:cNvPr id="6" name="Rectangle 5"/>
          <p:cNvSpPr/>
          <p:nvPr/>
        </p:nvSpPr>
        <p:spPr>
          <a:xfrm>
            <a:off x="0" y="-2302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New Common Core Standards</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sp>
        <p:nvSpPr>
          <p:cNvPr id="5" name="Rectangle 4"/>
          <p:cNvSpPr>
            <a:spLocks noChangeArrowheads="1"/>
          </p:cNvSpPr>
          <p:nvPr/>
        </p:nvSpPr>
        <p:spPr bwMode="auto">
          <a:xfrm>
            <a:off x="0" y="0"/>
            <a:ext cx="9144000" cy="1455738"/>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sp>
        <p:nvSpPr>
          <p:cNvPr id="8" name="Rectangle 7"/>
          <p:cNvSpPr/>
          <p:nvPr/>
        </p:nvSpPr>
        <p:spPr>
          <a:xfrm>
            <a:off x="152400" y="-778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Introducing the Accordion</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pic>
        <p:nvPicPr>
          <p:cNvPr id="39942" name="Picture 10" descr="minilogo.png"/>
          <p:cNvPicPr>
            <a:picLocks noChangeAspect="1"/>
          </p:cNvPicPr>
          <p:nvPr/>
        </p:nvPicPr>
        <p:blipFill>
          <a:blip r:embed="rId4" cstate="print"/>
          <a:srcRect/>
          <a:stretch>
            <a:fillRect/>
          </a:stretch>
        </p:blipFill>
        <p:spPr bwMode="auto">
          <a:xfrm>
            <a:off x="7315200" y="6172200"/>
            <a:ext cx="1552575" cy="511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302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New Common Core Standards</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sp>
        <p:nvSpPr>
          <p:cNvPr id="5" name="Rectangle 4"/>
          <p:cNvSpPr>
            <a:spLocks noChangeArrowheads="1"/>
          </p:cNvSpPr>
          <p:nvPr/>
        </p:nvSpPr>
        <p:spPr bwMode="auto">
          <a:xfrm>
            <a:off x="0" y="0"/>
            <a:ext cx="9144000" cy="1455738"/>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sp>
        <p:nvSpPr>
          <p:cNvPr id="8" name="Rectangle 7"/>
          <p:cNvSpPr/>
          <p:nvPr/>
        </p:nvSpPr>
        <p:spPr>
          <a:xfrm>
            <a:off x="152400" y="-778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Highlighted Resource: Behold</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pic>
        <p:nvPicPr>
          <p:cNvPr id="40965" name="Picture 10" descr="minilogo.png"/>
          <p:cNvPicPr>
            <a:picLocks noChangeAspect="1"/>
          </p:cNvPicPr>
          <p:nvPr/>
        </p:nvPicPr>
        <p:blipFill>
          <a:blip r:embed="rId3" cstate="print"/>
          <a:srcRect/>
          <a:stretch>
            <a:fillRect/>
          </a:stretch>
        </p:blipFill>
        <p:spPr bwMode="auto">
          <a:xfrm>
            <a:off x="7315200" y="6172200"/>
            <a:ext cx="1552575" cy="511175"/>
          </a:xfrm>
          <a:prstGeom prst="rect">
            <a:avLst/>
          </a:prstGeom>
          <a:noFill/>
          <a:ln w="9525">
            <a:noFill/>
            <a:miter lim="800000"/>
            <a:headEnd/>
            <a:tailEnd/>
          </a:ln>
        </p:spPr>
      </p:pic>
      <p:pic>
        <p:nvPicPr>
          <p:cNvPr id="40966" name="Picture 9" descr="FreePictures.png"/>
          <p:cNvPicPr>
            <a:picLocks noChangeAspect="1"/>
          </p:cNvPicPr>
          <p:nvPr/>
        </p:nvPicPr>
        <p:blipFill>
          <a:blip r:embed="rId4" cstate="print"/>
          <a:srcRect/>
          <a:stretch>
            <a:fillRect/>
          </a:stretch>
        </p:blipFill>
        <p:spPr bwMode="auto">
          <a:xfrm>
            <a:off x="755650" y="2382838"/>
            <a:ext cx="8158163" cy="267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302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New Common Core Standards</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sp>
        <p:nvSpPr>
          <p:cNvPr id="5" name="Rectangle 4"/>
          <p:cNvSpPr>
            <a:spLocks noChangeArrowheads="1"/>
          </p:cNvSpPr>
          <p:nvPr/>
        </p:nvSpPr>
        <p:spPr bwMode="auto">
          <a:xfrm>
            <a:off x="0" y="0"/>
            <a:ext cx="9144000" cy="1455738"/>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sp>
        <p:nvSpPr>
          <p:cNvPr id="8" name="Rectangle 7"/>
          <p:cNvSpPr/>
          <p:nvPr/>
        </p:nvSpPr>
        <p:spPr>
          <a:xfrm>
            <a:off x="152400" y="-47092"/>
            <a:ext cx="9144000" cy="1692771"/>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000" b="1" dirty="0">
                <a:solidFill>
                  <a:schemeClr val="bg1"/>
                </a:solidFill>
                <a:latin typeface="Century Gothic" pitchFamily="34" charset="0"/>
                <a:ea typeface="+mn-ea"/>
              </a:rPr>
              <a:t>Highlighted Resource: Purple Planet</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pic>
        <p:nvPicPr>
          <p:cNvPr id="41989" name="Picture 10" descr="minilogo.png"/>
          <p:cNvPicPr>
            <a:picLocks noChangeAspect="1"/>
          </p:cNvPicPr>
          <p:nvPr/>
        </p:nvPicPr>
        <p:blipFill>
          <a:blip r:embed="rId4" cstate="print"/>
          <a:srcRect/>
          <a:stretch>
            <a:fillRect/>
          </a:stretch>
        </p:blipFill>
        <p:spPr bwMode="auto">
          <a:xfrm>
            <a:off x="7315200" y="6172200"/>
            <a:ext cx="1552575" cy="511175"/>
          </a:xfrm>
          <a:prstGeom prst="rect">
            <a:avLst/>
          </a:prstGeom>
          <a:noFill/>
          <a:ln w="9525">
            <a:noFill/>
            <a:miter lim="800000"/>
            <a:headEnd/>
            <a:tailEnd/>
          </a:ln>
        </p:spPr>
      </p:pic>
      <p:pic>
        <p:nvPicPr>
          <p:cNvPr id="41990" name="Picture 9" descr="FreePictures.png"/>
          <p:cNvPicPr>
            <a:picLocks noChangeAspect="1"/>
          </p:cNvPicPr>
          <p:nvPr/>
        </p:nvPicPr>
        <p:blipFill>
          <a:blip r:embed="rId5" cstate="print"/>
          <a:srcRect/>
          <a:stretch>
            <a:fillRect/>
          </a:stretch>
        </p:blipFill>
        <p:spPr bwMode="auto">
          <a:xfrm>
            <a:off x="279400" y="2451100"/>
            <a:ext cx="8634413" cy="2398713"/>
          </a:xfrm>
          <a:prstGeom prst="rect">
            <a:avLst/>
          </a:prstGeom>
          <a:noFill/>
          <a:ln w="9525">
            <a:noFill/>
            <a:miter lim="800000"/>
            <a:headEnd/>
            <a:tailEnd/>
          </a:ln>
        </p:spPr>
      </p:pic>
      <p:pic>
        <p:nvPicPr>
          <p:cNvPr id="7" name="Turning The Screw (Stinger).mp3">
            <a:hlinkClick r:id="" action="ppaction://media"/>
          </p:cNvPr>
          <p:cNvPicPr>
            <a:picLocks noRot="1" noChangeAspect="1"/>
          </p:cNvPicPr>
          <p:nvPr>
            <a:audioFile r:link="rId1"/>
          </p:nvPr>
        </p:nvPicPr>
        <p:blipFill>
          <a:blip r:embed="rId6" cstate="print"/>
          <a:srcRect/>
          <a:stretch>
            <a:fillRect/>
          </a:stretch>
        </p:blipFill>
        <p:spPr bwMode="auto">
          <a:xfrm>
            <a:off x="1033463" y="5224463"/>
            <a:ext cx="696912" cy="6969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13"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0"/>
            <a:ext cx="9144000" cy="1455738"/>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sp>
        <p:nvSpPr>
          <p:cNvPr id="16387" name="Title 3"/>
          <p:cNvSpPr>
            <a:spLocks noGrp="1"/>
          </p:cNvSpPr>
          <p:nvPr>
            <p:ph type="title"/>
          </p:nvPr>
        </p:nvSpPr>
        <p:spPr>
          <a:xfrm>
            <a:off x="457200" y="274638"/>
            <a:ext cx="8686800" cy="1143000"/>
          </a:xfrm>
        </p:spPr>
        <p:txBody>
          <a:bodyPr/>
          <a:lstStyle/>
          <a:p>
            <a:pPr algn="l" eaLnBrk="1" hangingPunct="1"/>
            <a:r>
              <a:rPr lang="en-US" b="1" smtClean="0">
                <a:solidFill>
                  <a:schemeClr val="bg1"/>
                </a:solidFill>
                <a:latin typeface="Century Gothic" pitchFamily="34" charset="0"/>
                <a:ea typeface="ＭＳ Ｐゴシック" pitchFamily="34" charset="-128"/>
              </a:rPr>
              <a:t>21</a:t>
            </a:r>
            <a:r>
              <a:rPr lang="en-US" b="1" baseline="30000" smtClean="0">
                <a:solidFill>
                  <a:schemeClr val="bg1"/>
                </a:solidFill>
                <a:latin typeface="Century Gothic" pitchFamily="34" charset="0"/>
                <a:ea typeface="ＭＳ Ｐゴシック" pitchFamily="34" charset="-128"/>
              </a:rPr>
              <a:t>st</a:t>
            </a:r>
            <a:r>
              <a:rPr lang="en-US" b="1" smtClean="0">
                <a:solidFill>
                  <a:schemeClr val="bg1"/>
                </a:solidFill>
                <a:latin typeface="Century Gothic" pitchFamily="34" charset="0"/>
                <a:ea typeface="ＭＳ Ｐゴシック" pitchFamily="34" charset="-128"/>
              </a:rPr>
              <a:t> Century Learner Resources</a:t>
            </a:r>
          </a:p>
        </p:txBody>
      </p:sp>
      <p:pic>
        <p:nvPicPr>
          <p:cNvPr id="16388" name="Picture 8" descr="minilogo.png"/>
          <p:cNvPicPr>
            <a:picLocks noChangeAspect="1"/>
          </p:cNvPicPr>
          <p:nvPr/>
        </p:nvPicPr>
        <p:blipFill>
          <a:blip r:embed="rId3" cstate="print"/>
          <a:srcRect/>
          <a:stretch>
            <a:fillRect/>
          </a:stretch>
        </p:blipFill>
        <p:spPr bwMode="auto">
          <a:xfrm>
            <a:off x="7146925" y="6172200"/>
            <a:ext cx="1552575" cy="511175"/>
          </a:xfrm>
          <a:prstGeom prst="rect">
            <a:avLst/>
          </a:prstGeom>
          <a:noFill/>
          <a:ln w="9525">
            <a:noFill/>
            <a:miter lim="800000"/>
            <a:headEnd/>
            <a:tailEnd/>
          </a:ln>
        </p:spPr>
      </p:pic>
      <p:pic>
        <p:nvPicPr>
          <p:cNvPr id="16389" name="Content Placeholder 8" descr="Empowering Learners.tiff"/>
          <p:cNvPicPr>
            <a:picLocks noGrp="1" noChangeAspect="1"/>
          </p:cNvPicPr>
          <p:nvPr>
            <p:ph sz="half" idx="2"/>
          </p:nvPr>
        </p:nvPicPr>
        <p:blipFill>
          <a:blip r:embed="rId4" cstate="print"/>
          <a:srcRect l="-16135" r="-16135"/>
          <a:stretch>
            <a:fillRect/>
          </a:stretch>
        </p:blipFill>
        <p:spPr>
          <a:xfrm>
            <a:off x="-276225" y="1855788"/>
            <a:ext cx="3838575" cy="3752850"/>
          </a:xfrm>
        </p:spPr>
      </p:pic>
      <p:pic>
        <p:nvPicPr>
          <p:cNvPr id="16390" name="Content Placeholder 9" descr="Standards in Action.tiff"/>
          <p:cNvPicPr>
            <a:picLocks noGrp="1" noChangeAspect="1"/>
          </p:cNvPicPr>
          <p:nvPr>
            <p:ph sz="quarter" idx="4"/>
          </p:nvPr>
        </p:nvPicPr>
        <p:blipFill>
          <a:blip r:embed="rId5" cstate="print"/>
          <a:srcRect l="-12132" r="-12132"/>
          <a:stretch>
            <a:fillRect/>
          </a:stretch>
        </p:blipFill>
        <p:spPr>
          <a:xfrm>
            <a:off x="2927350" y="1868488"/>
            <a:ext cx="3811588" cy="3786187"/>
          </a:xfrm>
        </p:spPr>
      </p:pic>
      <p:pic>
        <p:nvPicPr>
          <p:cNvPr id="16391" name="Picture 14" descr="Improve AASL.tiff"/>
          <p:cNvPicPr>
            <a:picLocks noChangeAspect="1"/>
          </p:cNvPicPr>
          <p:nvPr/>
        </p:nvPicPr>
        <p:blipFill>
          <a:blip r:embed="rId6" cstate="print"/>
          <a:srcRect/>
          <a:stretch>
            <a:fillRect/>
          </a:stretch>
        </p:blipFill>
        <p:spPr bwMode="auto">
          <a:xfrm>
            <a:off x="6550025" y="1862138"/>
            <a:ext cx="2317750" cy="3646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8" descr="AskHowDoIDecideonATopic.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8" descr="AskHowDoIDecideonATopic.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8" descr="AskHowDoIDecideonATopic.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8" descr="AskHowDoIDecideonATopic.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8" descr="AskHowDoIDecideonATopic.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302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New Common Core Standards</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sp>
        <p:nvSpPr>
          <p:cNvPr id="5" name="Rectangle 4"/>
          <p:cNvSpPr>
            <a:spLocks noChangeArrowheads="1"/>
          </p:cNvSpPr>
          <p:nvPr/>
        </p:nvSpPr>
        <p:spPr bwMode="auto">
          <a:xfrm>
            <a:off x="0" y="0"/>
            <a:ext cx="9144000" cy="1455738"/>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sp>
        <p:nvSpPr>
          <p:cNvPr id="8" name="Rectangle 7"/>
          <p:cNvSpPr/>
          <p:nvPr/>
        </p:nvSpPr>
        <p:spPr>
          <a:xfrm>
            <a:off x="152400" y="-47092"/>
            <a:ext cx="9144000" cy="1692771"/>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000" b="1" dirty="0">
                <a:solidFill>
                  <a:schemeClr val="bg1"/>
                </a:solidFill>
                <a:latin typeface="Century Gothic" pitchFamily="34" charset="0"/>
                <a:ea typeface="+mn-ea"/>
              </a:rPr>
              <a:t>Achieve-How Do I Publish My Work?</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pic>
        <p:nvPicPr>
          <p:cNvPr id="48133" name="Picture 10" descr="minilogo.png"/>
          <p:cNvPicPr>
            <a:picLocks noChangeAspect="1"/>
          </p:cNvPicPr>
          <p:nvPr/>
        </p:nvPicPr>
        <p:blipFill>
          <a:blip r:embed="rId3" cstate="print"/>
          <a:srcRect/>
          <a:stretch>
            <a:fillRect/>
          </a:stretch>
        </p:blipFill>
        <p:spPr bwMode="auto">
          <a:xfrm>
            <a:off x="7315200" y="6172200"/>
            <a:ext cx="1552575" cy="511175"/>
          </a:xfrm>
          <a:prstGeom prst="rect">
            <a:avLst/>
          </a:prstGeom>
          <a:noFill/>
          <a:ln w="9525">
            <a:noFill/>
            <a:miter lim="800000"/>
            <a:headEnd/>
            <a:tailEnd/>
          </a:ln>
        </p:spPr>
      </p:pic>
      <p:pic>
        <p:nvPicPr>
          <p:cNvPr id="48134" name="Picture 8" descr="TeachersGuideSelect.png"/>
          <p:cNvPicPr>
            <a:picLocks noChangeAspect="1"/>
          </p:cNvPicPr>
          <p:nvPr/>
        </p:nvPicPr>
        <p:blipFill>
          <a:blip r:embed="rId4" cstate="print"/>
          <a:srcRect/>
          <a:stretch>
            <a:fillRect/>
          </a:stretch>
        </p:blipFill>
        <p:spPr bwMode="auto">
          <a:xfrm>
            <a:off x="103188" y="1552575"/>
            <a:ext cx="8937625" cy="4667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8" descr="AskHowDoIDecideonATopic.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302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New Common Core Standards</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sp>
        <p:nvSpPr>
          <p:cNvPr id="5" name="Rectangle 4"/>
          <p:cNvSpPr>
            <a:spLocks noChangeArrowheads="1"/>
          </p:cNvSpPr>
          <p:nvPr/>
        </p:nvSpPr>
        <p:spPr bwMode="auto">
          <a:xfrm>
            <a:off x="0" y="0"/>
            <a:ext cx="9144000" cy="1455738"/>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sp>
        <p:nvSpPr>
          <p:cNvPr id="8" name="Rectangle 7"/>
          <p:cNvSpPr/>
          <p:nvPr/>
        </p:nvSpPr>
        <p:spPr>
          <a:xfrm>
            <a:off x="152400" y="-778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The Icons</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pic>
        <p:nvPicPr>
          <p:cNvPr id="50181" name="Picture 9" descr="minilogo.png"/>
          <p:cNvPicPr>
            <a:picLocks noChangeAspect="1"/>
          </p:cNvPicPr>
          <p:nvPr/>
        </p:nvPicPr>
        <p:blipFill>
          <a:blip r:embed="rId3" cstate="print"/>
          <a:srcRect/>
          <a:stretch>
            <a:fillRect/>
          </a:stretch>
        </p:blipFill>
        <p:spPr bwMode="auto">
          <a:xfrm>
            <a:off x="1419225" y="1871663"/>
            <a:ext cx="2178050" cy="717550"/>
          </a:xfrm>
          <a:prstGeom prst="rect">
            <a:avLst/>
          </a:prstGeom>
          <a:noFill/>
          <a:ln w="9525">
            <a:noFill/>
            <a:miter lim="800000"/>
            <a:headEnd/>
            <a:tailEnd/>
          </a:ln>
        </p:spPr>
      </p:pic>
      <p:sp>
        <p:nvSpPr>
          <p:cNvPr id="50182" name="TextBox 12"/>
          <p:cNvSpPr txBox="1">
            <a:spLocks noChangeArrowheads="1"/>
          </p:cNvSpPr>
          <p:nvPr/>
        </p:nvSpPr>
        <p:spPr bwMode="auto">
          <a:xfrm>
            <a:off x="4251325" y="3319463"/>
            <a:ext cx="4379913" cy="954087"/>
          </a:xfrm>
          <a:prstGeom prst="rect">
            <a:avLst/>
          </a:prstGeom>
          <a:noFill/>
          <a:ln w="9525">
            <a:noFill/>
            <a:miter lim="800000"/>
            <a:headEnd/>
            <a:tailEnd/>
          </a:ln>
        </p:spPr>
        <p:txBody>
          <a:bodyPr>
            <a:spAutoFit/>
          </a:bodyPr>
          <a:lstStyle/>
          <a:p>
            <a:r>
              <a:rPr lang="en-US" sz="2800" b="1">
                <a:latin typeface="Century Gothic" pitchFamily="34" charset="0"/>
              </a:rPr>
              <a:t>AASL Best Website for Teaching &amp; Learning</a:t>
            </a:r>
          </a:p>
        </p:txBody>
      </p:sp>
      <p:sp>
        <p:nvSpPr>
          <p:cNvPr id="50183" name="TextBox 13"/>
          <p:cNvSpPr txBox="1">
            <a:spLocks noChangeArrowheads="1"/>
          </p:cNvSpPr>
          <p:nvPr/>
        </p:nvSpPr>
        <p:spPr bwMode="auto">
          <a:xfrm>
            <a:off x="4251325" y="1968500"/>
            <a:ext cx="4379913" cy="523875"/>
          </a:xfrm>
          <a:prstGeom prst="rect">
            <a:avLst/>
          </a:prstGeom>
          <a:noFill/>
          <a:ln w="9525">
            <a:noFill/>
            <a:miter lim="800000"/>
            <a:headEnd/>
            <a:tailEnd/>
          </a:ln>
        </p:spPr>
        <p:txBody>
          <a:bodyPr>
            <a:spAutoFit/>
          </a:bodyPr>
          <a:lstStyle/>
          <a:p>
            <a:r>
              <a:rPr lang="en-US" sz="2800" b="1">
                <a:latin typeface="Century Gothic" pitchFamily="34" charset="0"/>
              </a:rPr>
              <a:t>INFOhio Resource</a:t>
            </a:r>
          </a:p>
        </p:txBody>
      </p:sp>
      <p:sp>
        <p:nvSpPr>
          <p:cNvPr id="50184" name="TextBox 14"/>
          <p:cNvSpPr txBox="1">
            <a:spLocks noChangeArrowheads="1"/>
          </p:cNvSpPr>
          <p:nvPr/>
        </p:nvSpPr>
        <p:spPr bwMode="auto">
          <a:xfrm>
            <a:off x="4251325" y="5375275"/>
            <a:ext cx="4379913" cy="523875"/>
          </a:xfrm>
          <a:prstGeom prst="rect">
            <a:avLst/>
          </a:prstGeom>
          <a:noFill/>
          <a:ln w="9525">
            <a:noFill/>
            <a:miter lim="800000"/>
            <a:headEnd/>
            <a:tailEnd/>
          </a:ln>
        </p:spPr>
        <p:txBody>
          <a:bodyPr>
            <a:spAutoFit/>
          </a:bodyPr>
          <a:lstStyle/>
          <a:p>
            <a:r>
              <a:rPr lang="en-US" sz="2800" b="1">
                <a:latin typeface="Century Gothic" pitchFamily="34" charset="0"/>
              </a:rPr>
              <a:t>AASL Landmark Website</a:t>
            </a:r>
          </a:p>
        </p:txBody>
      </p:sp>
      <p:pic>
        <p:nvPicPr>
          <p:cNvPr id="50185" name="Picture 2" descr="Best Websites Medal 2011"/>
          <p:cNvPicPr>
            <a:picLocks noChangeAspect="1" noChangeArrowheads="1"/>
          </p:cNvPicPr>
          <p:nvPr/>
        </p:nvPicPr>
        <p:blipFill>
          <a:blip r:embed="rId4" cstate="print"/>
          <a:srcRect/>
          <a:stretch>
            <a:fillRect/>
          </a:stretch>
        </p:blipFill>
        <p:spPr bwMode="auto">
          <a:xfrm>
            <a:off x="1920875" y="2970213"/>
            <a:ext cx="1174750" cy="1652587"/>
          </a:xfrm>
          <a:prstGeom prst="rect">
            <a:avLst/>
          </a:prstGeom>
          <a:noFill/>
          <a:ln w="9525">
            <a:noFill/>
            <a:miter lim="800000"/>
            <a:headEnd/>
            <a:tailEnd/>
          </a:ln>
        </p:spPr>
      </p:pic>
      <p:pic>
        <p:nvPicPr>
          <p:cNvPr id="50186" name="Picture 4" descr="landmark award logo"/>
          <p:cNvPicPr>
            <a:picLocks noChangeAspect="1" noChangeArrowheads="1"/>
          </p:cNvPicPr>
          <p:nvPr/>
        </p:nvPicPr>
        <p:blipFill>
          <a:blip r:embed="rId5" cstate="print"/>
          <a:srcRect/>
          <a:stretch>
            <a:fillRect/>
          </a:stretch>
        </p:blipFill>
        <p:spPr bwMode="auto">
          <a:xfrm>
            <a:off x="1860550" y="4872038"/>
            <a:ext cx="1295400" cy="1528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302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New Common Core Standards</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sp>
        <p:nvSpPr>
          <p:cNvPr id="5" name="Rectangle 4"/>
          <p:cNvSpPr>
            <a:spLocks noChangeArrowheads="1"/>
          </p:cNvSpPr>
          <p:nvPr/>
        </p:nvSpPr>
        <p:spPr bwMode="auto">
          <a:xfrm>
            <a:off x="0" y="1841500"/>
            <a:ext cx="9144000" cy="2562225"/>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sp>
        <p:nvSpPr>
          <p:cNvPr id="8" name="Rectangle 7"/>
          <p:cNvSpPr/>
          <p:nvPr/>
        </p:nvSpPr>
        <p:spPr>
          <a:xfrm>
            <a:off x="152400" y="2641625"/>
            <a:ext cx="9144000" cy="1200329"/>
          </a:xfrm>
          <a:prstGeom prst="rect">
            <a:avLst/>
          </a:prstGeom>
          <a:noFill/>
        </p:spPr>
        <p:txBody>
          <a:bodyPr anchor="ctr">
            <a:spAutoFit/>
          </a:bodyPr>
          <a:lstStyle/>
          <a:p>
            <a:pPr algn="ctr" defTabSz="457200" fontAlgn="auto">
              <a:spcBef>
                <a:spcPts val="0"/>
              </a:spcBef>
              <a:spcAft>
                <a:spcPts val="0"/>
              </a:spcAft>
              <a:defRPr/>
            </a:pPr>
            <a:r>
              <a:rPr lang="en-US" sz="7200" b="1" dirty="0">
                <a:solidFill>
                  <a:schemeClr val="bg1"/>
                </a:solidFill>
                <a:latin typeface="Century Gothic" pitchFamily="34" charset="0"/>
                <a:ea typeface="+mn-ea"/>
              </a:rPr>
              <a:t>Nifty Features</a:t>
            </a: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pic>
        <p:nvPicPr>
          <p:cNvPr id="51205" name="Picture 10" descr="minilogo.png"/>
          <p:cNvPicPr>
            <a:picLocks noChangeAspect="1"/>
          </p:cNvPicPr>
          <p:nvPr/>
        </p:nvPicPr>
        <p:blipFill>
          <a:blip r:embed="rId3" cstate="print"/>
          <a:srcRect/>
          <a:stretch>
            <a:fillRect/>
          </a:stretch>
        </p:blipFill>
        <p:spPr bwMode="auto">
          <a:xfrm>
            <a:off x="7315200" y="6172200"/>
            <a:ext cx="1552575" cy="511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302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New Common Core Standards</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sp>
        <p:nvSpPr>
          <p:cNvPr id="5" name="Rectangle 4"/>
          <p:cNvSpPr>
            <a:spLocks noChangeArrowheads="1"/>
          </p:cNvSpPr>
          <p:nvPr/>
        </p:nvSpPr>
        <p:spPr bwMode="auto">
          <a:xfrm>
            <a:off x="0" y="0"/>
            <a:ext cx="9144000" cy="1455738"/>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sp>
        <p:nvSpPr>
          <p:cNvPr id="8" name="Rectangle 7"/>
          <p:cNvSpPr/>
          <p:nvPr/>
        </p:nvSpPr>
        <p:spPr>
          <a:xfrm>
            <a:off x="152400" y="-47092"/>
            <a:ext cx="9144000" cy="1692771"/>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000" b="1" dirty="0">
                <a:solidFill>
                  <a:schemeClr val="bg1"/>
                </a:solidFill>
                <a:latin typeface="Century Gothic" pitchFamily="34" charset="0"/>
                <a:ea typeface="+mn-ea"/>
              </a:rPr>
              <a:t>Meet Josh</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pic>
        <p:nvPicPr>
          <p:cNvPr id="52229" name="Picture 10" descr="minilogo.png"/>
          <p:cNvPicPr>
            <a:picLocks noChangeAspect="1"/>
          </p:cNvPicPr>
          <p:nvPr/>
        </p:nvPicPr>
        <p:blipFill>
          <a:blip r:embed="rId3" cstate="print"/>
          <a:srcRect/>
          <a:stretch>
            <a:fillRect/>
          </a:stretch>
        </p:blipFill>
        <p:spPr bwMode="auto">
          <a:xfrm>
            <a:off x="7315200" y="6172200"/>
            <a:ext cx="1552575" cy="511175"/>
          </a:xfrm>
          <a:prstGeom prst="rect">
            <a:avLst/>
          </a:prstGeom>
          <a:noFill/>
          <a:ln w="9525">
            <a:noFill/>
            <a:miter lim="800000"/>
            <a:headEnd/>
            <a:tailEnd/>
          </a:ln>
        </p:spPr>
      </p:pic>
      <p:pic>
        <p:nvPicPr>
          <p:cNvPr id="52230" name="Picture 9" descr="FreePictures.png">
            <a:hlinkClick r:id="rId4"/>
          </p:cNvPr>
          <p:cNvPicPr>
            <a:picLocks noChangeAspect="1"/>
          </p:cNvPicPr>
          <p:nvPr/>
        </p:nvPicPr>
        <p:blipFill>
          <a:blip r:embed="rId5" cstate="print"/>
          <a:srcRect/>
          <a:stretch>
            <a:fillRect/>
          </a:stretch>
        </p:blipFill>
        <p:spPr bwMode="auto">
          <a:xfrm>
            <a:off x="1900238" y="1568450"/>
            <a:ext cx="5981700" cy="4591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1455738"/>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sp>
        <p:nvSpPr>
          <p:cNvPr id="6" name="Rectangle 5"/>
          <p:cNvSpPr/>
          <p:nvPr/>
        </p:nvSpPr>
        <p:spPr>
          <a:xfrm>
            <a:off x="0" y="-182689"/>
            <a:ext cx="9144000" cy="1323439"/>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New Common Core Standards</a:t>
            </a:r>
            <a:endParaRPr lang="en-US" sz="2800" b="1" dirty="0">
              <a:ln w="18415" cmpd="sng">
                <a:solidFill>
                  <a:srgbClr val="FFFFFF"/>
                </a:solidFill>
                <a:prstDash val="solid"/>
              </a:ln>
              <a:solidFill>
                <a:schemeClr val="bg1"/>
              </a:solidFill>
              <a:latin typeface="Century Gothic" pitchFamily="34" charset="0"/>
              <a:ea typeface="+mn-ea"/>
            </a:endParaRPr>
          </a:p>
        </p:txBody>
      </p:sp>
      <p:pic>
        <p:nvPicPr>
          <p:cNvPr id="17412" name="Picture 9" descr="minilogo.png"/>
          <p:cNvPicPr>
            <a:picLocks noChangeAspect="1"/>
          </p:cNvPicPr>
          <p:nvPr/>
        </p:nvPicPr>
        <p:blipFill>
          <a:blip r:embed="rId3" cstate="print"/>
          <a:srcRect/>
          <a:stretch>
            <a:fillRect/>
          </a:stretch>
        </p:blipFill>
        <p:spPr bwMode="auto">
          <a:xfrm>
            <a:off x="7315200" y="6172200"/>
            <a:ext cx="1552575" cy="511175"/>
          </a:xfrm>
          <a:prstGeom prst="rect">
            <a:avLst/>
          </a:prstGeom>
          <a:noFill/>
          <a:ln w="9525">
            <a:noFill/>
            <a:miter lim="800000"/>
            <a:headEnd/>
            <a:tailEnd/>
          </a:ln>
        </p:spPr>
      </p:pic>
      <p:pic>
        <p:nvPicPr>
          <p:cNvPr id="17413" name="Content Placeholder 4" descr="Common Core.tiff"/>
          <p:cNvPicPr>
            <a:picLocks noGrp="1" noChangeAspect="1"/>
          </p:cNvPicPr>
          <p:nvPr>
            <p:ph idx="4294967295"/>
          </p:nvPr>
        </p:nvPicPr>
        <p:blipFill>
          <a:blip r:embed="rId4" cstate="print"/>
          <a:srcRect t="14008" b="14008"/>
          <a:stretch>
            <a:fillRect/>
          </a:stretch>
        </p:blipFill>
        <p:spPr>
          <a:xfrm>
            <a:off x="0" y="1568450"/>
            <a:ext cx="8229600" cy="4525963"/>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302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New Common Core Standards</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sp>
        <p:nvSpPr>
          <p:cNvPr id="5" name="Rectangle 4"/>
          <p:cNvSpPr>
            <a:spLocks noChangeArrowheads="1"/>
          </p:cNvSpPr>
          <p:nvPr/>
        </p:nvSpPr>
        <p:spPr bwMode="auto">
          <a:xfrm>
            <a:off x="0" y="0"/>
            <a:ext cx="9144000" cy="1455738"/>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sp>
        <p:nvSpPr>
          <p:cNvPr id="8" name="Rectangle 7"/>
          <p:cNvSpPr/>
          <p:nvPr/>
        </p:nvSpPr>
        <p:spPr>
          <a:xfrm>
            <a:off x="152400" y="-47092"/>
            <a:ext cx="9144000" cy="1692771"/>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000" b="1" dirty="0">
                <a:solidFill>
                  <a:schemeClr val="bg1"/>
                </a:solidFill>
                <a:latin typeface="Century Gothic" pitchFamily="34" charset="0"/>
                <a:ea typeface="+mn-ea"/>
              </a:rPr>
              <a:t>And Hannah and Luke</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pic>
        <p:nvPicPr>
          <p:cNvPr id="53253" name="Picture 10" descr="minilogo.png"/>
          <p:cNvPicPr>
            <a:picLocks noChangeAspect="1"/>
          </p:cNvPicPr>
          <p:nvPr/>
        </p:nvPicPr>
        <p:blipFill>
          <a:blip r:embed="rId3" cstate="print"/>
          <a:srcRect/>
          <a:stretch>
            <a:fillRect/>
          </a:stretch>
        </p:blipFill>
        <p:spPr bwMode="auto">
          <a:xfrm>
            <a:off x="7315200" y="6172200"/>
            <a:ext cx="1552575" cy="511175"/>
          </a:xfrm>
          <a:prstGeom prst="rect">
            <a:avLst/>
          </a:prstGeom>
          <a:noFill/>
          <a:ln w="9525">
            <a:noFill/>
            <a:miter lim="800000"/>
            <a:headEnd/>
            <a:tailEnd/>
          </a:ln>
        </p:spPr>
      </p:pic>
      <p:pic>
        <p:nvPicPr>
          <p:cNvPr id="53254" name="Picture 9" descr="FreePictures.png"/>
          <p:cNvPicPr preferRelativeResize="0">
            <a:picLocks noChangeAspect="1"/>
          </p:cNvPicPr>
          <p:nvPr/>
        </p:nvPicPr>
        <p:blipFill>
          <a:blip r:embed="rId4" cstate="print"/>
          <a:srcRect/>
          <a:stretch>
            <a:fillRect/>
          </a:stretch>
        </p:blipFill>
        <p:spPr bwMode="auto">
          <a:xfrm>
            <a:off x="617538" y="1603375"/>
            <a:ext cx="3455987" cy="4572000"/>
          </a:xfrm>
          <a:prstGeom prst="rect">
            <a:avLst/>
          </a:prstGeom>
          <a:noFill/>
          <a:ln w="9525">
            <a:noFill/>
            <a:miter lim="800000"/>
            <a:headEnd/>
            <a:tailEnd/>
          </a:ln>
        </p:spPr>
      </p:pic>
      <p:pic>
        <p:nvPicPr>
          <p:cNvPr id="53255" name="Picture 6" descr="Luke.png"/>
          <p:cNvPicPr preferRelativeResize="0">
            <a:picLocks/>
          </p:cNvPicPr>
          <p:nvPr/>
        </p:nvPicPr>
        <p:blipFill>
          <a:blip r:embed="rId5" cstate="print"/>
          <a:srcRect/>
          <a:stretch>
            <a:fillRect/>
          </a:stretch>
        </p:blipFill>
        <p:spPr bwMode="auto">
          <a:xfrm>
            <a:off x="4511675" y="1603375"/>
            <a:ext cx="3292475"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302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New Common Core Standards</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sp>
        <p:nvSpPr>
          <p:cNvPr id="5" name="Rectangle 4"/>
          <p:cNvSpPr>
            <a:spLocks noChangeArrowheads="1"/>
          </p:cNvSpPr>
          <p:nvPr/>
        </p:nvSpPr>
        <p:spPr bwMode="auto">
          <a:xfrm>
            <a:off x="0" y="0"/>
            <a:ext cx="9144000" cy="1455738"/>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sp>
        <p:nvSpPr>
          <p:cNvPr id="8" name="Rectangle 7"/>
          <p:cNvSpPr/>
          <p:nvPr/>
        </p:nvSpPr>
        <p:spPr>
          <a:xfrm>
            <a:off x="152400" y="-47092"/>
            <a:ext cx="9144000" cy="1692771"/>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000" b="1" dirty="0">
                <a:solidFill>
                  <a:schemeClr val="bg1"/>
                </a:solidFill>
                <a:latin typeface="Century Gothic" pitchFamily="34" charset="0"/>
                <a:ea typeface="+mn-ea"/>
              </a:rPr>
              <a:t>Teacher’s Guide</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pic>
        <p:nvPicPr>
          <p:cNvPr id="54277" name="Picture 10" descr="minilogo.png"/>
          <p:cNvPicPr>
            <a:picLocks noChangeAspect="1"/>
          </p:cNvPicPr>
          <p:nvPr/>
        </p:nvPicPr>
        <p:blipFill>
          <a:blip r:embed="rId3" cstate="print"/>
          <a:srcRect/>
          <a:stretch>
            <a:fillRect/>
          </a:stretch>
        </p:blipFill>
        <p:spPr bwMode="auto">
          <a:xfrm>
            <a:off x="7315200" y="6172200"/>
            <a:ext cx="1552575" cy="511175"/>
          </a:xfrm>
          <a:prstGeom prst="rect">
            <a:avLst/>
          </a:prstGeom>
          <a:noFill/>
          <a:ln w="9525">
            <a:noFill/>
            <a:miter lim="800000"/>
            <a:headEnd/>
            <a:tailEnd/>
          </a:ln>
        </p:spPr>
      </p:pic>
      <p:pic>
        <p:nvPicPr>
          <p:cNvPr id="54278" name="Picture 8" descr="TeachersGuideSelect.png"/>
          <p:cNvPicPr>
            <a:picLocks noChangeAspect="1"/>
          </p:cNvPicPr>
          <p:nvPr/>
        </p:nvPicPr>
        <p:blipFill>
          <a:blip r:embed="rId4" cstate="print"/>
          <a:srcRect/>
          <a:stretch>
            <a:fillRect/>
          </a:stretch>
        </p:blipFill>
        <p:spPr bwMode="auto">
          <a:xfrm>
            <a:off x="288925" y="2287588"/>
            <a:ext cx="8650288" cy="1466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302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New Common Core Standards</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sp>
        <p:nvSpPr>
          <p:cNvPr id="5" name="Rectangle 4"/>
          <p:cNvSpPr>
            <a:spLocks noChangeArrowheads="1"/>
          </p:cNvSpPr>
          <p:nvPr/>
        </p:nvSpPr>
        <p:spPr bwMode="auto">
          <a:xfrm>
            <a:off x="0" y="0"/>
            <a:ext cx="9144000" cy="1455738"/>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sp>
        <p:nvSpPr>
          <p:cNvPr id="8" name="Rectangle 7"/>
          <p:cNvSpPr/>
          <p:nvPr/>
        </p:nvSpPr>
        <p:spPr>
          <a:xfrm>
            <a:off x="152400" y="-47092"/>
            <a:ext cx="9144000" cy="1692771"/>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000" b="1" dirty="0">
                <a:solidFill>
                  <a:schemeClr val="bg1"/>
                </a:solidFill>
                <a:latin typeface="Century Gothic" pitchFamily="34" charset="0"/>
                <a:ea typeface="+mn-ea"/>
              </a:rPr>
              <a:t>Teacher’s Guide</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pic>
        <p:nvPicPr>
          <p:cNvPr id="55301" name="Picture 10" descr="minilogo.png"/>
          <p:cNvPicPr>
            <a:picLocks noChangeAspect="1"/>
          </p:cNvPicPr>
          <p:nvPr/>
        </p:nvPicPr>
        <p:blipFill>
          <a:blip r:embed="rId3" cstate="print"/>
          <a:srcRect/>
          <a:stretch>
            <a:fillRect/>
          </a:stretch>
        </p:blipFill>
        <p:spPr bwMode="auto">
          <a:xfrm>
            <a:off x="7315200" y="6172200"/>
            <a:ext cx="1552575" cy="511175"/>
          </a:xfrm>
          <a:prstGeom prst="rect">
            <a:avLst/>
          </a:prstGeom>
          <a:noFill/>
          <a:ln w="9525">
            <a:noFill/>
            <a:miter lim="800000"/>
            <a:headEnd/>
            <a:tailEnd/>
          </a:ln>
        </p:spPr>
      </p:pic>
      <p:pic>
        <p:nvPicPr>
          <p:cNvPr id="55302" name="Picture 8" descr="TeachersGuideSelect.png"/>
          <p:cNvPicPr>
            <a:picLocks noChangeAspect="1"/>
          </p:cNvPicPr>
          <p:nvPr/>
        </p:nvPicPr>
        <p:blipFill>
          <a:blip r:embed="rId4" cstate="print"/>
          <a:srcRect/>
          <a:stretch>
            <a:fillRect/>
          </a:stretch>
        </p:blipFill>
        <p:spPr bwMode="auto">
          <a:xfrm>
            <a:off x="0" y="1697038"/>
            <a:ext cx="9144000" cy="4198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302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New Common Core Standards</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sp>
        <p:nvSpPr>
          <p:cNvPr id="5" name="Rectangle 4"/>
          <p:cNvSpPr>
            <a:spLocks noChangeArrowheads="1"/>
          </p:cNvSpPr>
          <p:nvPr/>
        </p:nvSpPr>
        <p:spPr bwMode="auto">
          <a:xfrm>
            <a:off x="0" y="0"/>
            <a:ext cx="9144000" cy="1455738"/>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sp>
        <p:nvSpPr>
          <p:cNvPr id="8" name="Rectangle 7"/>
          <p:cNvSpPr/>
          <p:nvPr/>
        </p:nvSpPr>
        <p:spPr>
          <a:xfrm>
            <a:off x="152400" y="-47092"/>
            <a:ext cx="9144000" cy="1692771"/>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000" b="1" dirty="0">
                <a:solidFill>
                  <a:schemeClr val="bg1"/>
                </a:solidFill>
                <a:latin typeface="Century Gothic" pitchFamily="34" charset="0"/>
                <a:ea typeface="+mn-ea"/>
              </a:rPr>
              <a:t>How Do I Get There?</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pic>
        <p:nvPicPr>
          <p:cNvPr id="56325" name="Picture 10" descr="minilogo.png"/>
          <p:cNvPicPr>
            <a:picLocks noChangeAspect="1"/>
          </p:cNvPicPr>
          <p:nvPr/>
        </p:nvPicPr>
        <p:blipFill>
          <a:blip r:embed="rId3" cstate="print"/>
          <a:srcRect/>
          <a:stretch>
            <a:fillRect/>
          </a:stretch>
        </p:blipFill>
        <p:spPr bwMode="auto">
          <a:xfrm>
            <a:off x="7315200" y="6172200"/>
            <a:ext cx="1552575" cy="511175"/>
          </a:xfrm>
          <a:prstGeom prst="rect">
            <a:avLst/>
          </a:prstGeom>
          <a:noFill/>
          <a:ln w="9525">
            <a:noFill/>
            <a:miter lim="800000"/>
            <a:headEnd/>
            <a:tailEnd/>
          </a:ln>
        </p:spPr>
      </p:pic>
      <p:pic>
        <p:nvPicPr>
          <p:cNvPr id="56326" name="Picture 6" descr="INFOhioHomePage.png"/>
          <p:cNvPicPr>
            <a:picLocks noChangeAspect="1"/>
          </p:cNvPicPr>
          <p:nvPr/>
        </p:nvPicPr>
        <p:blipFill>
          <a:blip r:embed="rId4" cstate="print"/>
          <a:srcRect/>
          <a:stretch>
            <a:fillRect/>
          </a:stretch>
        </p:blipFill>
        <p:spPr bwMode="auto">
          <a:xfrm>
            <a:off x="1455738" y="1735138"/>
            <a:ext cx="5919787" cy="4830762"/>
          </a:xfrm>
          <a:prstGeom prst="rect">
            <a:avLst/>
          </a:prstGeom>
          <a:noFill/>
          <a:ln w="9525">
            <a:noFill/>
            <a:miter lim="800000"/>
            <a:headEnd/>
            <a:tailEnd/>
          </a:ln>
        </p:spPr>
      </p:pic>
      <p:sp>
        <p:nvSpPr>
          <p:cNvPr id="56327" name="TextBox 9"/>
          <p:cNvSpPr txBox="1">
            <a:spLocks noChangeArrowheads="1"/>
          </p:cNvSpPr>
          <p:nvPr/>
        </p:nvSpPr>
        <p:spPr bwMode="auto">
          <a:xfrm>
            <a:off x="409575" y="6256338"/>
            <a:ext cx="4956175" cy="369887"/>
          </a:xfrm>
          <a:prstGeom prst="rect">
            <a:avLst/>
          </a:prstGeom>
          <a:noFill/>
          <a:ln w="9525">
            <a:noFill/>
            <a:miter lim="800000"/>
            <a:headEnd/>
            <a:tailEnd/>
          </a:ln>
        </p:spPr>
        <p:txBody>
          <a:bodyPr>
            <a:spAutoFit/>
          </a:bodyPr>
          <a:lstStyle/>
          <a:p>
            <a:r>
              <a:rPr lang="en-US" b="1">
                <a:solidFill>
                  <a:srgbClr val="C00000"/>
                </a:solidFill>
                <a:latin typeface="Century Gothic" pitchFamily="34" charset="0"/>
              </a:rPr>
              <a:t>HTTP://GO.INFOHIO.ORG</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302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New Common Core Standards</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sp>
        <p:nvSpPr>
          <p:cNvPr id="5" name="Rectangle 4"/>
          <p:cNvSpPr>
            <a:spLocks noChangeArrowheads="1"/>
          </p:cNvSpPr>
          <p:nvPr/>
        </p:nvSpPr>
        <p:spPr bwMode="auto">
          <a:xfrm>
            <a:off x="0" y="0"/>
            <a:ext cx="9144000" cy="1455738"/>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sp>
        <p:nvSpPr>
          <p:cNvPr id="8" name="Rectangle 7"/>
          <p:cNvSpPr/>
          <p:nvPr/>
        </p:nvSpPr>
        <p:spPr>
          <a:xfrm>
            <a:off x="152400" y="-47092"/>
            <a:ext cx="9144000" cy="1692771"/>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000" b="1" dirty="0">
                <a:solidFill>
                  <a:schemeClr val="bg1"/>
                </a:solidFill>
                <a:latin typeface="Century Gothic" pitchFamily="34" charset="0"/>
                <a:ea typeface="+mn-ea"/>
              </a:rPr>
              <a:t>How Do I Tell People About </a:t>
            </a:r>
            <a:r>
              <a:rPr lang="en-US" sz="4000" b="1" i="1" dirty="0">
                <a:solidFill>
                  <a:schemeClr val="bg1"/>
                </a:solidFill>
                <a:latin typeface="Century Gothic" pitchFamily="34" charset="0"/>
                <a:ea typeface="+mn-ea"/>
              </a:rPr>
              <a:t>GO!</a:t>
            </a:r>
            <a:r>
              <a:rPr lang="en-US" sz="4000" b="1" dirty="0">
                <a:solidFill>
                  <a:schemeClr val="bg1"/>
                </a:solidFill>
                <a:latin typeface="Century Gothic" pitchFamily="34" charset="0"/>
                <a:ea typeface="+mn-ea"/>
              </a:rPr>
              <a:t>?</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pic>
        <p:nvPicPr>
          <p:cNvPr id="57349" name="Picture 10" descr="minilogo.png"/>
          <p:cNvPicPr>
            <a:picLocks noChangeAspect="1"/>
          </p:cNvPicPr>
          <p:nvPr/>
        </p:nvPicPr>
        <p:blipFill>
          <a:blip r:embed="rId3" cstate="print"/>
          <a:srcRect/>
          <a:stretch>
            <a:fillRect/>
          </a:stretch>
        </p:blipFill>
        <p:spPr bwMode="auto">
          <a:xfrm>
            <a:off x="7315200" y="6172200"/>
            <a:ext cx="1552575" cy="511175"/>
          </a:xfrm>
          <a:prstGeom prst="rect">
            <a:avLst/>
          </a:prstGeom>
          <a:noFill/>
          <a:ln w="9525">
            <a:noFill/>
            <a:miter lim="800000"/>
            <a:headEnd/>
            <a:tailEnd/>
          </a:ln>
        </p:spPr>
      </p:pic>
      <p:pic>
        <p:nvPicPr>
          <p:cNvPr id="57350" name="Picture 6" descr="INFOhioHomePage.png"/>
          <p:cNvPicPr>
            <a:picLocks noChangeAspect="1"/>
          </p:cNvPicPr>
          <p:nvPr/>
        </p:nvPicPr>
        <p:blipFill>
          <a:blip r:embed="rId4" cstate="print"/>
          <a:srcRect/>
          <a:stretch>
            <a:fillRect/>
          </a:stretch>
        </p:blipFill>
        <p:spPr bwMode="auto">
          <a:xfrm>
            <a:off x="703263" y="1543050"/>
            <a:ext cx="3743325" cy="4830763"/>
          </a:xfrm>
          <a:prstGeom prst="rect">
            <a:avLst/>
          </a:prstGeom>
          <a:noFill/>
          <a:ln w="9525">
            <a:noFill/>
            <a:miter lim="800000"/>
            <a:headEnd/>
            <a:tailEnd/>
          </a:ln>
        </p:spPr>
      </p:pic>
      <p:sp>
        <p:nvSpPr>
          <p:cNvPr id="57351" name="TextBox 9"/>
          <p:cNvSpPr txBox="1">
            <a:spLocks noChangeArrowheads="1"/>
          </p:cNvSpPr>
          <p:nvPr/>
        </p:nvSpPr>
        <p:spPr bwMode="auto">
          <a:xfrm>
            <a:off x="4837113" y="1925638"/>
            <a:ext cx="4306887" cy="4030662"/>
          </a:xfrm>
          <a:prstGeom prst="rect">
            <a:avLst/>
          </a:prstGeom>
          <a:noFill/>
          <a:ln w="9525">
            <a:noFill/>
            <a:miter lim="800000"/>
            <a:headEnd/>
            <a:tailEnd/>
          </a:ln>
        </p:spPr>
        <p:txBody>
          <a:bodyPr>
            <a:spAutoFit/>
          </a:bodyPr>
          <a:lstStyle/>
          <a:p>
            <a:pPr algn="ctr"/>
            <a:r>
              <a:rPr lang="en-US" sz="3200" b="1">
                <a:solidFill>
                  <a:srgbClr val="C00000"/>
                </a:solidFill>
                <a:latin typeface="Century Gothic" pitchFamily="34" charset="0"/>
              </a:rPr>
              <a:t>INFOhio Home Page</a:t>
            </a:r>
          </a:p>
          <a:p>
            <a:pPr algn="ctr"/>
            <a:endParaRPr lang="en-US" sz="3200" b="1">
              <a:solidFill>
                <a:srgbClr val="C00000"/>
              </a:solidFill>
              <a:latin typeface="Century Gothic" pitchFamily="34" charset="0"/>
            </a:endParaRPr>
          </a:p>
          <a:p>
            <a:pPr algn="ctr"/>
            <a:r>
              <a:rPr lang="en-US" sz="3200" b="1">
                <a:solidFill>
                  <a:srgbClr val="C00000"/>
                </a:solidFill>
                <a:latin typeface="Century Gothic" pitchFamily="34" charset="0"/>
              </a:rPr>
              <a:t> About INFOhio</a:t>
            </a:r>
          </a:p>
          <a:p>
            <a:pPr algn="ctr"/>
            <a:r>
              <a:rPr lang="en-US" sz="3200" b="1">
                <a:solidFill>
                  <a:srgbClr val="C00000"/>
                </a:solidFill>
                <a:latin typeface="Century Gothic" pitchFamily="34" charset="0"/>
              </a:rPr>
              <a:t> </a:t>
            </a:r>
          </a:p>
          <a:p>
            <a:pPr algn="ctr"/>
            <a:r>
              <a:rPr lang="en-US" sz="3200" b="1">
                <a:solidFill>
                  <a:srgbClr val="C00000"/>
                </a:solidFill>
                <a:latin typeface="Century Gothic" pitchFamily="34" charset="0"/>
              </a:rPr>
              <a:t>Document Library</a:t>
            </a:r>
          </a:p>
          <a:p>
            <a:pPr algn="ctr"/>
            <a:endParaRPr lang="en-US" sz="3200" b="1">
              <a:solidFill>
                <a:srgbClr val="C00000"/>
              </a:solidFill>
              <a:latin typeface="Century Gothic" pitchFamily="34" charset="0"/>
            </a:endParaRPr>
          </a:p>
          <a:p>
            <a:pPr algn="ctr"/>
            <a:r>
              <a:rPr lang="en-US" sz="3200" b="1">
                <a:solidFill>
                  <a:srgbClr val="C00000"/>
                </a:solidFill>
                <a:latin typeface="Century Gothic" pitchFamily="34" charset="0"/>
              </a:rPr>
              <a:t>Or in Teacher</a:t>
            </a:r>
            <a:r>
              <a:rPr lang="ja-JP" altLang="en-US" sz="3200" b="1">
                <a:solidFill>
                  <a:srgbClr val="C00000"/>
                </a:solidFill>
                <a:latin typeface="Century Gothic" pitchFamily="34" charset="0"/>
              </a:rPr>
              <a:t>’</a:t>
            </a:r>
            <a:r>
              <a:rPr lang="en-US" altLang="ja-JP" sz="3200" b="1">
                <a:solidFill>
                  <a:srgbClr val="C00000"/>
                </a:solidFill>
                <a:latin typeface="Century Gothic" pitchFamily="34" charset="0"/>
              </a:rPr>
              <a:t>s Guide  </a:t>
            </a:r>
            <a:endParaRPr lang="en-US" sz="3200" b="1">
              <a:solidFill>
                <a:srgbClr val="C00000"/>
              </a:solidFill>
              <a:latin typeface="Century Gothic" pitchFamily="34" charset="0"/>
            </a:endParaRPr>
          </a:p>
        </p:txBody>
      </p:sp>
      <p:sp>
        <p:nvSpPr>
          <p:cNvPr id="9" name="Down Arrow 8"/>
          <p:cNvSpPr>
            <a:spLocks noChangeArrowheads="1"/>
          </p:cNvSpPr>
          <p:nvPr/>
        </p:nvSpPr>
        <p:spPr bwMode="auto">
          <a:xfrm>
            <a:off x="6616700" y="2622550"/>
            <a:ext cx="457200" cy="457200"/>
          </a:xfrm>
          <a:prstGeom prst="down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fontAlgn="auto">
              <a:spcBef>
                <a:spcPts val="0"/>
              </a:spcBef>
              <a:spcAft>
                <a:spcPts val="0"/>
              </a:spcAft>
              <a:defRPr/>
            </a:pPr>
            <a:endParaRPr lang="en-US" dirty="0">
              <a:solidFill>
                <a:schemeClr val="lt1"/>
              </a:solidFill>
              <a:latin typeface="+mn-lt"/>
              <a:ea typeface="+mn-ea"/>
            </a:endParaRPr>
          </a:p>
        </p:txBody>
      </p:sp>
      <p:sp>
        <p:nvSpPr>
          <p:cNvPr id="12" name="Down Arrow 11"/>
          <p:cNvSpPr>
            <a:spLocks noChangeArrowheads="1"/>
          </p:cNvSpPr>
          <p:nvPr/>
        </p:nvSpPr>
        <p:spPr bwMode="auto">
          <a:xfrm>
            <a:off x="6605588" y="3489325"/>
            <a:ext cx="457200" cy="457200"/>
          </a:xfrm>
          <a:prstGeom prst="down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fontAlgn="auto">
              <a:spcBef>
                <a:spcPts val="0"/>
              </a:spcBef>
              <a:spcAft>
                <a:spcPts val="0"/>
              </a:spcAft>
              <a:defRPr/>
            </a:pPr>
            <a:endParaRPr lang="en-US" dirty="0">
              <a:solidFill>
                <a:schemeClr val="lt1"/>
              </a:solidFill>
              <a:latin typeface="+mn-lt"/>
              <a:ea typeface="+mn-ea"/>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30270"/>
            <a:ext cx="9144000" cy="1754326"/>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400" b="1" dirty="0">
                <a:solidFill>
                  <a:schemeClr val="bg1"/>
                </a:solidFill>
                <a:latin typeface="Century Gothic" pitchFamily="34" charset="0"/>
                <a:ea typeface="+mn-ea"/>
              </a:rPr>
              <a:t>New Common Core Standards</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sp>
        <p:nvSpPr>
          <p:cNvPr id="5" name="Rectangle 4"/>
          <p:cNvSpPr>
            <a:spLocks noChangeArrowheads="1"/>
          </p:cNvSpPr>
          <p:nvPr/>
        </p:nvSpPr>
        <p:spPr bwMode="auto">
          <a:xfrm>
            <a:off x="0" y="0"/>
            <a:ext cx="9144000" cy="1455738"/>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sp>
        <p:nvSpPr>
          <p:cNvPr id="8" name="Rectangle 7"/>
          <p:cNvSpPr/>
          <p:nvPr/>
        </p:nvSpPr>
        <p:spPr>
          <a:xfrm>
            <a:off x="152400" y="-47092"/>
            <a:ext cx="9144000" cy="1692771"/>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000" b="1" dirty="0">
                <a:solidFill>
                  <a:schemeClr val="bg1"/>
                </a:solidFill>
                <a:latin typeface="Century Gothic" pitchFamily="34" charset="0"/>
                <a:ea typeface="+mn-ea"/>
              </a:rPr>
              <a:t>Where Can I Learn More?</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pic>
        <p:nvPicPr>
          <p:cNvPr id="58373" name="Picture 10" descr="minilogo.png"/>
          <p:cNvPicPr>
            <a:picLocks noChangeAspect="1"/>
          </p:cNvPicPr>
          <p:nvPr/>
        </p:nvPicPr>
        <p:blipFill>
          <a:blip r:embed="rId3" cstate="print"/>
          <a:srcRect/>
          <a:stretch>
            <a:fillRect/>
          </a:stretch>
        </p:blipFill>
        <p:spPr bwMode="auto">
          <a:xfrm>
            <a:off x="7315200" y="6172200"/>
            <a:ext cx="1552575" cy="511175"/>
          </a:xfrm>
          <a:prstGeom prst="rect">
            <a:avLst/>
          </a:prstGeom>
          <a:noFill/>
          <a:ln w="9525">
            <a:noFill/>
            <a:miter lim="800000"/>
            <a:headEnd/>
            <a:tailEnd/>
          </a:ln>
        </p:spPr>
      </p:pic>
      <p:sp>
        <p:nvSpPr>
          <p:cNvPr id="58374" name="TextBox 4"/>
          <p:cNvSpPr txBox="1">
            <a:spLocks noChangeArrowheads="1"/>
          </p:cNvSpPr>
          <p:nvPr/>
        </p:nvSpPr>
        <p:spPr bwMode="auto">
          <a:xfrm>
            <a:off x="228600" y="1647825"/>
            <a:ext cx="8915400" cy="708025"/>
          </a:xfrm>
          <a:prstGeom prst="rect">
            <a:avLst/>
          </a:prstGeom>
          <a:noFill/>
          <a:ln w="9525">
            <a:noFill/>
            <a:miter lim="800000"/>
            <a:headEnd/>
            <a:tailEnd/>
          </a:ln>
        </p:spPr>
        <p:txBody>
          <a:bodyPr>
            <a:spAutoFit/>
          </a:bodyPr>
          <a:lstStyle/>
          <a:p>
            <a:pPr algn="ctr"/>
            <a:r>
              <a:rPr lang="en-US" sz="4000" b="1">
                <a:solidFill>
                  <a:srgbClr val="C00000"/>
                </a:solidFill>
                <a:latin typeface="Century Gothic" pitchFamily="34" charset="0"/>
              </a:rPr>
              <a:t>It</a:t>
            </a:r>
            <a:r>
              <a:rPr lang="ja-JP" altLang="en-US" sz="4000" b="1">
                <a:solidFill>
                  <a:srgbClr val="C00000"/>
                </a:solidFill>
                <a:latin typeface="Century Gothic" pitchFamily="34" charset="0"/>
              </a:rPr>
              <a:t>’</a:t>
            </a:r>
            <a:r>
              <a:rPr lang="en-US" altLang="ja-JP" sz="4000" b="1">
                <a:solidFill>
                  <a:srgbClr val="C00000"/>
                </a:solidFill>
                <a:latin typeface="Century Gothic" pitchFamily="34" charset="0"/>
              </a:rPr>
              <a:t>s As Easy As 1-2-3</a:t>
            </a:r>
            <a:endParaRPr lang="en-US" sz="4000" b="1">
              <a:solidFill>
                <a:srgbClr val="C00000"/>
              </a:solidFill>
              <a:latin typeface="Century Gothic" pitchFamily="34" charset="0"/>
            </a:endParaRPr>
          </a:p>
        </p:txBody>
      </p:sp>
      <p:pic>
        <p:nvPicPr>
          <p:cNvPr id="58375" name="Picture 2" descr="Click to open a new window for INFOhio's 21st Century Learning Commons.">
            <a:hlinkClick r:id="rId4"/>
          </p:cNvPr>
          <p:cNvPicPr>
            <a:picLocks noChangeAspect="1" noChangeArrowheads="1"/>
          </p:cNvPicPr>
          <p:nvPr/>
        </p:nvPicPr>
        <p:blipFill>
          <a:blip r:embed="rId5" cstate="print"/>
          <a:srcRect/>
          <a:stretch>
            <a:fillRect/>
          </a:stretch>
        </p:blipFill>
        <p:spPr bwMode="auto">
          <a:xfrm>
            <a:off x="733425" y="2430463"/>
            <a:ext cx="2157413" cy="793750"/>
          </a:xfrm>
          <a:prstGeom prst="rect">
            <a:avLst/>
          </a:prstGeom>
          <a:noFill/>
          <a:ln w="9525">
            <a:noFill/>
            <a:miter lim="800000"/>
            <a:headEnd/>
            <a:tailEnd/>
          </a:ln>
        </p:spPr>
      </p:pic>
      <p:sp>
        <p:nvSpPr>
          <p:cNvPr id="58376" name="TextBox 5"/>
          <p:cNvSpPr txBox="1">
            <a:spLocks noChangeArrowheads="1"/>
          </p:cNvSpPr>
          <p:nvPr/>
        </p:nvSpPr>
        <p:spPr bwMode="auto">
          <a:xfrm>
            <a:off x="3492500" y="2417763"/>
            <a:ext cx="5029200" cy="4248150"/>
          </a:xfrm>
          <a:prstGeom prst="rect">
            <a:avLst/>
          </a:prstGeom>
          <a:noFill/>
          <a:ln w="9525">
            <a:noFill/>
            <a:miter lim="800000"/>
            <a:headEnd/>
            <a:tailEnd/>
          </a:ln>
        </p:spPr>
        <p:txBody>
          <a:bodyPr>
            <a:spAutoFit/>
          </a:bodyPr>
          <a:lstStyle/>
          <a:p>
            <a:pPr marL="342900" indent="-342900"/>
            <a:r>
              <a:rPr lang="en-US" b="1">
                <a:solidFill>
                  <a:srgbClr val="C00000"/>
                </a:solidFill>
              </a:rPr>
              <a:t>1.  </a:t>
            </a:r>
            <a:r>
              <a:rPr lang="en-US" b="1">
                <a:solidFill>
                  <a:srgbClr val="C00000"/>
                </a:solidFill>
                <a:latin typeface="Century Gothic" pitchFamily="34" charset="0"/>
              </a:rPr>
              <a:t>Go to INFOhio</a:t>
            </a:r>
            <a:r>
              <a:rPr lang="ja-JP" altLang="en-US" b="1">
                <a:solidFill>
                  <a:srgbClr val="C00000"/>
                </a:solidFill>
                <a:latin typeface="Century Gothic" pitchFamily="34" charset="0"/>
              </a:rPr>
              <a:t>’</a:t>
            </a:r>
            <a:r>
              <a:rPr lang="en-US" altLang="ja-JP" b="1">
                <a:solidFill>
                  <a:srgbClr val="C00000"/>
                </a:solidFill>
                <a:latin typeface="Century Gothic" pitchFamily="34" charset="0"/>
              </a:rPr>
              <a:t>s </a:t>
            </a:r>
            <a:r>
              <a:rPr lang="en-US" altLang="ja-JP" b="1" i="1">
                <a:solidFill>
                  <a:srgbClr val="C00000"/>
                </a:solidFill>
                <a:latin typeface="Century Gothic" pitchFamily="34" charset="0"/>
              </a:rPr>
              <a:t>Learning Commons</a:t>
            </a:r>
            <a:r>
              <a:rPr lang="en-US" altLang="ja-JP" b="1">
                <a:solidFill>
                  <a:srgbClr val="C00000"/>
                </a:solidFill>
                <a:latin typeface="Century Gothic" pitchFamily="34" charset="0"/>
              </a:rPr>
              <a:t>, create an Account,  and log in.</a:t>
            </a:r>
          </a:p>
          <a:p>
            <a:pPr marL="342900" indent="-342900">
              <a:buFontTx/>
              <a:buAutoNum type="arabicPeriod"/>
            </a:pPr>
            <a:endParaRPr lang="en-US" b="1">
              <a:solidFill>
                <a:srgbClr val="C00000"/>
              </a:solidFill>
              <a:latin typeface="Century Gothic" pitchFamily="34" charset="0"/>
            </a:endParaRPr>
          </a:p>
          <a:p>
            <a:pPr marL="342900" indent="-342900"/>
            <a:endParaRPr lang="en-US" b="1">
              <a:solidFill>
                <a:srgbClr val="C00000"/>
              </a:solidFill>
              <a:latin typeface="Century Gothic" pitchFamily="34" charset="0"/>
            </a:endParaRPr>
          </a:p>
          <a:p>
            <a:pPr marL="342900" indent="-342900">
              <a:buFontTx/>
              <a:buAutoNum type="arabicPeriod" startAt="2"/>
            </a:pPr>
            <a:r>
              <a:rPr lang="en-US" b="1">
                <a:solidFill>
                  <a:srgbClr val="C00000"/>
                </a:solidFill>
                <a:latin typeface="Century Gothic" pitchFamily="34" charset="0"/>
              </a:rPr>
              <a:t>Access </a:t>
            </a:r>
            <a:r>
              <a:rPr lang="en-US" b="1" i="1">
                <a:solidFill>
                  <a:srgbClr val="C00000"/>
                </a:solidFill>
                <a:latin typeface="Century Gothic" pitchFamily="34" charset="0"/>
              </a:rPr>
              <a:t>Community</a:t>
            </a:r>
            <a:r>
              <a:rPr lang="en-US" b="1">
                <a:solidFill>
                  <a:srgbClr val="C00000"/>
                </a:solidFill>
                <a:latin typeface="Century Gothic" pitchFamily="34" charset="0"/>
              </a:rPr>
              <a:t> from top of page or sidebar on left.  This is the KBC, </a:t>
            </a:r>
            <a:r>
              <a:rPr lang="en-US" b="1" i="1">
                <a:solidFill>
                  <a:srgbClr val="C00000"/>
                </a:solidFill>
                <a:latin typeface="Century Gothic" pitchFamily="34" charset="0"/>
              </a:rPr>
              <a:t>Knowledge Building Community.</a:t>
            </a:r>
          </a:p>
          <a:p>
            <a:pPr marL="342900" indent="-342900">
              <a:buFontTx/>
              <a:buAutoNum type="arabicPeriod" startAt="2"/>
            </a:pPr>
            <a:endParaRPr lang="en-US" b="1" i="1">
              <a:solidFill>
                <a:srgbClr val="C00000"/>
              </a:solidFill>
              <a:latin typeface="Century Gothic" pitchFamily="34" charset="0"/>
            </a:endParaRPr>
          </a:p>
          <a:p>
            <a:pPr marL="342900" indent="-342900">
              <a:buFontTx/>
              <a:buAutoNum type="arabicPeriod" startAt="2"/>
            </a:pPr>
            <a:endParaRPr lang="en-US" b="1" i="1">
              <a:solidFill>
                <a:srgbClr val="C00000"/>
              </a:solidFill>
              <a:latin typeface="Century Gothic" pitchFamily="34" charset="0"/>
            </a:endParaRPr>
          </a:p>
          <a:p>
            <a:pPr marL="342900" indent="-342900">
              <a:buFontTx/>
              <a:buAutoNum type="arabicPeriod" startAt="2"/>
            </a:pPr>
            <a:r>
              <a:rPr lang="en-US" b="1" i="1">
                <a:solidFill>
                  <a:srgbClr val="C00000"/>
                </a:solidFill>
                <a:latin typeface="Century Gothic" pitchFamily="34" charset="0"/>
              </a:rPr>
              <a:t>Join the Inquiry and the Common Core Group.  (From the link at the top for Community, choose Groups, then All Groups.   Then join, share and learn!)</a:t>
            </a:r>
          </a:p>
          <a:p>
            <a:pPr marL="342900" indent="-342900">
              <a:buFontTx/>
              <a:buAutoNum type="arabicPeriod"/>
            </a:pPr>
            <a:endParaRPr lang="en-US" i="1">
              <a:solidFill>
                <a:schemeClr val="tx2"/>
              </a:solidFill>
            </a:endParaRPr>
          </a:p>
          <a:p>
            <a:pPr marL="342900" indent="-342900">
              <a:buFontTx/>
              <a:buAutoNum type="arabicPeriod"/>
            </a:pPr>
            <a:endParaRPr lang="en-US" i="1">
              <a:solidFill>
                <a:schemeClr val="tx2"/>
              </a:solidFill>
            </a:endParaRPr>
          </a:p>
        </p:txBody>
      </p:sp>
      <p:pic>
        <p:nvPicPr>
          <p:cNvPr id="16" name="Picture 3" descr="kbc_entry.PNG"/>
          <p:cNvPicPr>
            <a:picLocks noChangeAspect="1"/>
          </p:cNvPicPr>
          <p:nvPr/>
        </p:nvPicPr>
        <p:blipFill>
          <a:blip r:embed="rId6" cstate="print"/>
          <a:srcRect l="2074" r="2074" b="4443"/>
          <a:stretch>
            <a:fillRect/>
          </a:stretch>
        </p:blipFill>
        <p:spPr bwMode="auto">
          <a:xfrm>
            <a:off x="1103313" y="3476625"/>
            <a:ext cx="1516062" cy="1160463"/>
          </a:xfrm>
          <a:prstGeom prst="rect">
            <a:avLst/>
          </a:prstGeom>
          <a:noFill/>
          <a:ln w="38100" cap="sq">
            <a:solidFill>
              <a:srgbClr val="000000"/>
            </a:solidFill>
            <a:miter lim="800000"/>
            <a:headEnd/>
            <a:tailEnd/>
          </a:ln>
          <a:effectLst>
            <a:outerShdw dist="38100" dir="2700000" algn="tl" rotWithShape="0">
              <a:srgbClr val="808080">
                <a:alpha val="42998"/>
              </a:srgbClr>
            </a:outerShdw>
          </a:effectLst>
        </p:spPr>
      </p:pic>
      <p:pic>
        <p:nvPicPr>
          <p:cNvPr id="58378" name="Picture 2"/>
          <p:cNvPicPr>
            <a:picLocks noChangeAspect="1" noChangeArrowheads="1"/>
          </p:cNvPicPr>
          <p:nvPr/>
        </p:nvPicPr>
        <p:blipFill>
          <a:blip r:embed="rId7" cstate="print"/>
          <a:srcRect/>
          <a:stretch>
            <a:fillRect/>
          </a:stretch>
        </p:blipFill>
        <p:spPr bwMode="auto">
          <a:xfrm>
            <a:off x="1187450" y="4940300"/>
            <a:ext cx="1371600"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1455738"/>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sp>
        <p:nvSpPr>
          <p:cNvPr id="6" name="Rectangle 5"/>
          <p:cNvSpPr/>
          <p:nvPr/>
        </p:nvSpPr>
        <p:spPr>
          <a:xfrm>
            <a:off x="336885" y="-261048"/>
            <a:ext cx="8554452" cy="1815882"/>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800" b="1" dirty="0">
                <a:solidFill>
                  <a:schemeClr val="bg1"/>
                </a:solidFill>
                <a:latin typeface="Century Gothic" pitchFamily="34" charset="0"/>
                <a:ea typeface="+mn-ea"/>
              </a:rPr>
              <a:t>Question:</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sp>
        <p:nvSpPr>
          <p:cNvPr id="18436" name="Rectangle 7"/>
          <p:cNvSpPr>
            <a:spLocks noChangeArrowheads="1"/>
          </p:cNvSpPr>
          <p:nvPr/>
        </p:nvSpPr>
        <p:spPr bwMode="auto">
          <a:xfrm>
            <a:off x="1058863" y="1955800"/>
            <a:ext cx="6797675" cy="3662363"/>
          </a:xfrm>
          <a:prstGeom prst="rect">
            <a:avLst/>
          </a:prstGeom>
          <a:noFill/>
          <a:ln w="9525">
            <a:noFill/>
            <a:miter lim="800000"/>
            <a:headEnd/>
            <a:tailEnd/>
          </a:ln>
        </p:spPr>
        <p:txBody>
          <a:bodyPr>
            <a:spAutoFit/>
          </a:bodyPr>
          <a:lstStyle/>
          <a:p>
            <a:pPr defTabSz="457200"/>
            <a:r>
              <a:rPr lang="en-US" sz="3600" b="1">
                <a:solidFill>
                  <a:srgbClr val="C00000"/>
                </a:solidFill>
                <a:latin typeface="Century Gothic" pitchFamily="34" charset="0"/>
              </a:rPr>
              <a:t>Within the context of writing, researching, and information literacy, what strengths and weaknesses do your first year students come to you with? </a:t>
            </a:r>
          </a:p>
          <a:p>
            <a:pPr algn="ctr" defTabSz="457200"/>
            <a:r>
              <a:rPr lang="en-US" sz="2800" b="1" i="1">
                <a:solidFill>
                  <a:srgbClr val="C00000"/>
                </a:solidFill>
                <a:latin typeface="Century Gothic" pitchFamily="34" charset="0"/>
              </a:rPr>
              <a:t>Asked of 1</a:t>
            </a:r>
            <a:r>
              <a:rPr lang="en-US" sz="2800" b="1" i="1" baseline="30000">
                <a:solidFill>
                  <a:srgbClr val="C00000"/>
                </a:solidFill>
                <a:latin typeface="Century Gothic" pitchFamily="34" charset="0"/>
              </a:rPr>
              <a:t>st</a:t>
            </a:r>
            <a:r>
              <a:rPr lang="en-US" sz="2800" b="1" i="1">
                <a:solidFill>
                  <a:srgbClr val="C00000"/>
                </a:solidFill>
                <a:latin typeface="Century Gothic" pitchFamily="34" charset="0"/>
              </a:rPr>
              <a:t> year writing faculty </a:t>
            </a:r>
          </a:p>
          <a:p>
            <a:pPr defTabSz="457200"/>
            <a:endParaRPr lang="en-US" sz="2400" b="1">
              <a:solidFill>
                <a:srgbClr val="C00000"/>
              </a:solidFill>
              <a:latin typeface="Century Gothic" pitchFamily="34" charset="0"/>
            </a:endParaRPr>
          </a:p>
        </p:txBody>
      </p:sp>
      <p:pic>
        <p:nvPicPr>
          <p:cNvPr id="18437" name="Picture 9" descr="minilogo.png"/>
          <p:cNvPicPr>
            <a:picLocks noChangeAspect="1"/>
          </p:cNvPicPr>
          <p:nvPr/>
        </p:nvPicPr>
        <p:blipFill>
          <a:blip r:embed="rId3" cstate="print"/>
          <a:srcRect/>
          <a:stretch>
            <a:fillRect/>
          </a:stretch>
        </p:blipFill>
        <p:spPr bwMode="auto">
          <a:xfrm>
            <a:off x="7146925" y="6172200"/>
            <a:ext cx="1552575" cy="511175"/>
          </a:xfrm>
          <a:prstGeom prst="rect">
            <a:avLst/>
          </a:prstGeom>
          <a:noFill/>
          <a:ln w="9525">
            <a:noFill/>
            <a:miter lim="800000"/>
            <a:headEnd/>
            <a:tailEnd/>
          </a:ln>
        </p:spPr>
      </p:pic>
      <p:pic>
        <p:nvPicPr>
          <p:cNvPr id="18438" name="Picture 2" descr="Cleveland State University"/>
          <p:cNvPicPr>
            <a:picLocks noChangeAspect="1" noChangeArrowheads="1"/>
          </p:cNvPicPr>
          <p:nvPr/>
        </p:nvPicPr>
        <p:blipFill>
          <a:blip r:embed="rId4" cstate="print"/>
          <a:srcRect/>
          <a:stretch>
            <a:fillRect/>
          </a:stretch>
        </p:blipFill>
        <p:spPr bwMode="auto">
          <a:xfrm>
            <a:off x="190500" y="5678488"/>
            <a:ext cx="5164138" cy="722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1455738"/>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sp>
        <p:nvSpPr>
          <p:cNvPr id="6" name="Rectangle 5"/>
          <p:cNvSpPr/>
          <p:nvPr/>
        </p:nvSpPr>
        <p:spPr>
          <a:xfrm>
            <a:off x="336885" y="-261048"/>
            <a:ext cx="8554452" cy="1815882"/>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800" b="1" dirty="0">
                <a:solidFill>
                  <a:schemeClr val="bg1"/>
                </a:solidFill>
                <a:latin typeface="Century Gothic" pitchFamily="34" charset="0"/>
                <a:ea typeface="+mn-ea"/>
              </a:rPr>
              <a:t>Answer:</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sp>
        <p:nvSpPr>
          <p:cNvPr id="8" name="Rectangle 7"/>
          <p:cNvSpPr/>
          <p:nvPr/>
        </p:nvSpPr>
        <p:spPr>
          <a:xfrm>
            <a:off x="1058863" y="1955800"/>
            <a:ext cx="6797675" cy="3538538"/>
          </a:xfrm>
          <a:prstGeom prst="rect">
            <a:avLst/>
          </a:prstGeom>
        </p:spPr>
        <p:txBody>
          <a:bodyPr>
            <a:spAutoFit/>
          </a:bodyPr>
          <a:lstStyle/>
          <a:p>
            <a:pPr fontAlgn="auto">
              <a:spcBef>
                <a:spcPts val="0"/>
              </a:spcBef>
              <a:spcAft>
                <a:spcPts val="0"/>
              </a:spcAft>
              <a:defRPr/>
            </a:pPr>
            <a:r>
              <a:rPr lang="en-US" sz="3200" b="1" dirty="0">
                <a:solidFill>
                  <a:srgbClr val="C00000"/>
                </a:solidFill>
                <a:latin typeface="+mn-lt"/>
                <a:ea typeface="+mn-ea"/>
              </a:rPr>
              <a:t>What I often see in my students?</a:t>
            </a:r>
          </a:p>
          <a:p>
            <a:pPr marL="457200" indent="-457200" fontAlgn="auto">
              <a:spcBef>
                <a:spcPts val="0"/>
              </a:spcBef>
              <a:spcAft>
                <a:spcPts val="0"/>
              </a:spcAft>
              <a:buFont typeface="Arial" pitchFamily="34" charset="0"/>
              <a:buChar char="•"/>
              <a:defRPr/>
            </a:pPr>
            <a:r>
              <a:rPr lang="en-US" sz="3200" b="1" dirty="0">
                <a:solidFill>
                  <a:srgbClr val="C00000"/>
                </a:solidFill>
                <a:latin typeface="+mn-lt"/>
                <a:ea typeface="+mn-ea"/>
              </a:rPr>
              <a:t>An unwillingness to read carefully,</a:t>
            </a:r>
          </a:p>
          <a:p>
            <a:pPr marL="457200" indent="-457200" fontAlgn="auto">
              <a:spcBef>
                <a:spcPts val="0"/>
              </a:spcBef>
              <a:spcAft>
                <a:spcPts val="0"/>
              </a:spcAft>
              <a:buFont typeface="Arial" pitchFamily="34" charset="0"/>
              <a:buChar char="•"/>
              <a:defRPr/>
            </a:pPr>
            <a:r>
              <a:rPr lang="en-US" sz="3200" b="1" dirty="0">
                <a:solidFill>
                  <a:srgbClr val="C00000"/>
                </a:solidFill>
                <a:latin typeface="+mn-lt"/>
                <a:ea typeface="+mn-ea"/>
              </a:rPr>
              <a:t>A general lack of curiosity, </a:t>
            </a:r>
          </a:p>
          <a:p>
            <a:pPr marL="457200" indent="-457200" fontAlgn="auto">
              <a:spcBef>
                <a:spcPts val="0"/>
              </a:spcBef>
              <a:spcAft>
                <a:spcPts val="0"/>
              </a:spcAft>
              <a:buFont typeface="Arial" pitchFamily="34" charset="0"/>
              <a:buChar char="•"/>
              <a:defRPr/>
            </a:pPr>
            <a:r>
              <a:rPr lang="en-US" sz="3200" b="1" dirty="0">
                <a:solidFill>
                  <a:srgbClr val="C00000"/>
                </a:solidFill>
                <a:latin typeface="+mn-lt"/>
                <a:ea typeface="+mn-ea"/>
              </a:rPr>
              <a:t>And an approach to research that goes like this: The first three hits on Google (Wikipedia usually front and center).</a:t>
            </a:r>
          </a:p>
        </p:txBody>
      </p:sp>
      <p:pic>
        <p:nvPicPr>
          <p:cNvPr id="19461" name="Picture 9" descr="minilogo.png"/>
          <p:cNvPicPr>
            <a:picLocks noChangeAspect="1"/>
          </p:cNvPicPr>
          <p:nvPr/>
        </p:nvPicPr>
        <p:blipFill>
          <a:blip r:embed="rId3" cstate="print"/>
          <a:srcRect/>
          <a:stretch>
            <a:fillRect/>
          </a:stretch>
        </p:blipFill>
        <p:spPr bwMode="auto">
          <a:xfrm>
            <a:off x="7146925" y="6172200"/>
            <a:ext cx="1552575" cy="511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1455738"/>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sp>
        <p:nvSpPr>
          <p:cNvPr id="6" name="Rectangle 5"/>
          <p:cNvSpPr/>
          <p:nvPr/>
        </p:nvSpPr>
        <p:spPr>
          <a:xfrm>
            <a:off x="336885" y="-261048"/>
            <a:ext cx="8554452" cy="1815882"/>
          </a:xfrm>
          <a:prstGeom prst="rect">
            <a:avLst/>
          </a:prstGeom>
          <a:noFill/>
        </p:spPr>
        <p:txBody>
          <a:bodyPr anchor="ctr">
            <a:spAutoFit/>
          </a:bodyPr>
          <a:lstStyle/>
          <a:p>
            <a:pPr defTabSz="457200" fontAlgn="auto">
              <a:spcBef>
                <a:spcPts val="0"/>
              </a:spcBef>
              <a:spcAft>
                <a:spcPts val="0"/>
              </a:spcAft>
              <a:defRPr/>
            </a:pPr>
            <a:endParaRPr lang="en-US" sz="3600" b="1" dirty="0">
              <a:solidFill>
                <a:schemeClr val="bg1"/>
              </a:solidFill>
              <a:latin typeface="Century Gothic" pitchFamily="34" charset="0"/>
              <a:ea typeface="+mn-ea"/>
            </a:endParaRPr>
          </a:p>
          <a:p>
            <a:pPr defTabSz="457200" fontAlgn="auto">
              <a:spcBef>
                <a:spcPts val="0"/>
              </a:spcBef>
              <a:spcAft>
                <a:spcPts val="0"/>
              </a:spcAft>
              <a:defRPr/>
            </a:pPr>
            <a:r>
              <a:rPr lang="en-US" sz="4800" b="1" dirty="0">
                <a:solidFill>
                  <a:schemeClr val="bg1"/>
                </a:solidFill>
                <a:latin typeface="Century Gothic" pitchFamily="34" charset="0"/>
                <a:ea typeface="+mn-ea"/>
              </a:rPr>
              <a:t>Answer:</a:t>
            </a:r>
          </a:p>
          <a:p>
            <a:pPr defTabSz="457200" fontAlgn="auto">
              <a:spcBef>
                <a:spcPts val="0"/>
              </a:spcBef>
              <a:spcAft>
                <a:spcPts val="0"/>
              </a:spcAft>
              <a:defRPr/>
            </a:pPr>
            <a:r>
              <a:rPr lang="en-US" sz="2800" dirty="0">
                <a:solidFill>
                  <a:schemeClr val="bg1"/>
                </a:solidFill>
                <a:latin typeface="Century Gothic" pitchFamily="34" charset="0"/>
                <a:ea typeface="+mn-ea"/>
              </a:rPr>
              <a:t> </a:t>
            </a:r>
            <a:endParaRPr lang="en-US" sz="2800" b="1" dirty="0">
              <a:ln w="18415" cmpd="sng">
                <a:solidFill>
                  <a:srgbClr val="FFFFFF"/>
                </a:solidFill>
                <a:prstDash val="solid"/>
              </a:ln>
              <a:solidFill>
                <a:schemeClr val="bg1"/>
              </a:solidFill>
              <a:latin typeface="Century Gothic" pitchFamily="34" charset="0"/>
              <a:ea typeface="+mn-ea"/>
            </a:endParaRPr>
          </a:p>
        </p:txBody>
      </p:sp>
      <p:sp>
        <p:nvSpPr>
          <p:cNvPr id="20484" name="Rectangle 7"/>
          <p:cNvSpPr>
            <a:spLocks noChangeArrowheads="1"/>
          </p:cNvSpPr>
          <p:nvPr/>
        </p:nvSpPr>
        <p:spPr bwMode="auto">
          <a:xfrm>
            <a:off x="1058863" y="1955800"/>
            <a:ext cx="6797675" cy="1570038"/>
          </a:xfrm>
          <a:prstGeom prst="rect">
            <a:avLst/>
          </a:prstGeom>
          <a:noFill/>
          <a:ln w="9525">
            <a:noFill/>
            <a:miter lim="800000"/>
            <a:headEnd/>
            <a:tailEnd/>
          </a:ln>
        </p:spPr>
        <p:txBody>
          <a:bodyPr>
            <a:spAutoFit/>
          </a:bodyPr>
          <a:lstStyle/>
          <a:p>
            <a:r>
              <a:rPr lang="en-US" sz="3200" b="1">
                <a:solidFill>
                  <a:srgbClr val="C00000"/>
                </a:solidFill>
                <a:latin typeface="Calibri" pitchFamily="34" charset="0"/>
              </a:rPr>
              <a:t>Most college students are not good at recognizing research-worthy sources from non-research worthy sources.</a:t>
            </a:r>
          </a:p>
        </p:txBody>
      </p:sp>
      <p:pic>
        <p:nvPicPr>
          <p:cNvPr id="20485" name="Picture 9" descr="minilogo.png"/>
          <p:cNvPicPr>
            <a:picLocks noChangeAspect="1"/>
          </p:cNvPicPr>
          <p:nvPr/>
        </p:nvPicPr>
        <p:blipFill>
          <a:blip r:embed="rId3" cstate="print"/>
          <a:srcRect/>
          <a:stretch>
            <a:fillRect/>
          </a:stretch>
        </p:blipFill>
        <p:spPr bwMode="auto">
          <a:xfrm>
            <a:off x="7146925" y="6172200"/>
            <a:ext cx="1552575" cy="511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1455738"/>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pic>
        <p:nvPicPr>
          <p:cNvPr id="21507" name="Picture 9" descr="minilogo.png"/>
          <p:cNvPicPr>
            <a:picLocks noChangeAspect="1"/>
          </p:cNvPicPr>
          <p:nvPr/>
        </p:nvPicPr>
        <p:blipFill>
          <a:blip r:embed="rId3" cstate="print"/>
          <a:srcRect/>
          <a:stretch>
            <a:fillRect/>
          </a:stretch>
        </p:blipFill>
        <p:spPr bwMode="auto">
          <a:xfrm>
            <a:off x="7315200" y="6172200"/>
            <a:ext cx="1552575" cy="511175"/>
          </a:xfrm>
          <a:prstGeom prst="rect">
            <a:avLst/>
          </a:prstGeom>
          <a:noFill/>
          <a:ln w="9525">
            <a:noFill/>
            <a:miter lim="800000"/>
            <a:headEnd/>
            <a:tailEnd/>
          </a:ln>
        </p:spPr>
      </p:pic>
      <p:sp>
        <p:nvSpPr>
          <p:cNvPr id="2" name="Title 1"/>
          <p:cNvSpPr>
            <a:spLocks noGrp="1"/>
          </p:cNvSpPr>
          <p:nvPr>
            <p:ph type="title"/>
          </p:nvPr>
        </p:nvSpPr>
        <p:spPr>
          <a:extLst>
            <a:ext uri="{FAA26D3D-D897-4be2-8F04-BA451C77F1D7}"/>
          </a:extLst>
        </p:spPr>
        <p:txBody>
          <a:bodyPr rtlCol="0">
            <a:normAutofit fontScale="90000"/>
          </a:bodyPr>
          <a:lstStyle/>
          <a:p>
            <a:pPr algn="l" eaLnBrk="1" fontAlgn="auto" hangingPunct="1">
              <a:spcAft>
                <a:spcPts val="0"/>
              </a:spcAft>
              <a:defRPr/>
            </a:pPr>
            <a:r>
              <a:rPr lang="en-US" b="1" dirty="0" smtClean="0">
                <a:solidFill>
                  <a:schemeClr val="bg1"/>
                </a:solidFill>
                <a:latin typeface="Century Gothic" pitchFamily="34" charset="0"/>
                <a:ea typeface="+mj-ea"/>
              </a:rPr>
              <a:t>English LA Common Core Standards</a:t>
            </a:r>
            <a:endParaRPr lang="en-US" sz="2800" b="1" dirty="0">
              <a:ln w="18415" cmpd="sng">
                <a:solidFill>
                  <a:srgbClr val="FFFFFF"/>
                </a:solidFill>
                <a:prstDash val="solid"/>
              </a:ln>
              <a:solidFill>
                <a:schemeClr val="bg1"/>
              </a:solidFill>
              <a:latin typeface="Century Gothic" pitchFamily="34" charset="0"/>
              <a:ea typeface="+mj-ea"/>
            </a:endParaRP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a:buChar char="•"/>
              <a:defRPr/>
            </a:pPr>
            <a:r>
              <a:rPr lang="en-US" sz="4000" dirty="0" smtClean="0">
                <a:ea typeface="+mn-ea"/>
              </a:rPr>
              <a:t>Four strands: reading, writing, speaking &amp; Listening, language</a:t>
            </a:r>
          </a:p>
          <a:p>
            <a:pPr eaLnBrk="1" fontAlgn="auto" hangingPunct="1">
              <a:spcAft>
                <a:spcPts val="0"/>
              </a:spcAft>
              <a:buFont typeface="Arial"/>
              <a:buChar char="•"/>
              <a:defRPr/>
            </a:pPr>
            <a:r>
              <a:rPr lang="en-US" sz="4000" dirty="0" smtClean="0">
                <a:ea typeface="+mn-ea"/>
              </a:rPr>
              <a:t>Each strand has set of Anchor or College Career Ready Standards </a:t>
            </a:r>
          </a:p>
          <a:p>
            <a:pPr eaLnBrk="1" fontAlgn="auto" hangingPunct="1">
              <a:spcAft>
                <a:spcPts val="0"/>
              </a:spcAft>
              <a:buFont typeface="Arial"/>
              <a:buChar char="•"/>
              <a:defRPr/>
            </a:pPr>
            <a:r>
              <a:rPr lang="en-US" sz="4000" dirty="0" smtClean="0">
                <a:ea typeface="+mn-ea"/>
              </a:rPr>
              <a:t>Aligned and increase in complexity </a:t>
            </a:r>
          </a:p>
          <a:p>
            <a:pPr eaLnBrk="1" fontAlgn="auto" hangingPunct="1">
              <a:spcAft>
                <a:spcPts val="0"/>
              </a:spcAft>
              <a:buFont typeface="Arial"/>
              <a:buChar char="•"/>
              <a:defRPr/>
            </a:pPr>
            <a:endParaRPr lang="en-US" dirty="0" smtClean="0">
              <a:ea typeface="+mn-ea"/>
            </a:endParaRPr>
          </a:p>
          <a:p>
            <a:pPr marL="0" indent="0" eaLnBrk="1" fontAlgn="auto" hangingPunct="1">
              <a:spcAft>
                <a:spcPts val="0"/>
              </a:spcAft>
              <a:buFont typeface="Arial"/>
              <a:buNone/>
              <a:defRPr/>
            </a:pPr>
            <a:endParaRPr lang="en-US" dirty="0">
              <a:ea typeface="+mn-ea"/>
            </a:endParaRPr>
          </a:p>
          <a:p>
            <a:pPr marL="0" indent="0" eaLnBrk="1" fontAlgn="auto" hangingPunct="1">
              <a:spcAft>
                <a:spcPts val="0"/>
              </a:spcAft>
              <a:buFont typeface="Arial"/>
              <a:buNone/>
              <a:defRPr/>
            </a:pPr>
            <a:endParaRPr lang="en-US" dirty="0">
              <a:ea typeface="+mn-e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1455738"/>
          </a:xfrm>
          <a:prstGeom prst="rect">
            <a:avLst/>
          </a:prstGeom>
          <a:solidFill>
            <a:srgbClr val="9E0000"/>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dirty="0">
              <a:solidFill>
                <a:prstClr val="white"/>
              </a:solidFill>
              <a:latin typeface="+mn-lt"/>
              <a:ea typeface="+mn-ea"/>
            </a:endParaRPr>
          </a:p>
        </p:txBody>
      </p:sp>
      <p:pic>
        <p:nvPicPr>
          <p:cNvPr id="22531" name="Picture 9" descr="minilogo.png"/>
          <p:cNvPicPr>
            <a:picLocks noChangeAspect="1"/>
          </p:cNvPicPr>
          <p:nvPr/>
        </p:nvPicPr>
        <p:blipFill>
          <a:blip r:embed="rId3" cstate="print"/>
          <a:srcRect/>
          <a:stretch>
            <a:fillRect/>
          </a:stretch>
        </p:blipFill>
        <p:spPr bwMode="auto">
          <a:xfrm>
            <a:off x="7315200" y="6172200"/>
            <a:ext cx="1552575" cy="511175"/>
          </a:xfrm>
          <a:prstGeom prst="rect">
            <a:avLst/>
          </a:prstGeom>
          <a:noFill/>
          <a:ln w="9525">
            <a:noFill/>
            <a:miter lim="800000"/>
            <a:headEnd/>
            <a:tailEnd/>
          </a:ln>
        </p:spPr>
      </p:pic>
      <p:sp>
        <p:nvSpPr>
          <p:cNvPr id="2" name="Title 1"/>
          <p:cNvSpPr>
            <a:spLocks noGrp="1"/>
          </p:cNvSpPr>
          <p:nvPr>
            <p:ph type="title"/>
          </p:nvPr>
        </p:nvSpPr>
        <p:spPr>
          <a:extLst>
            <a:ext uri="{FAA26D3D-D897-4be2-8F04-BA451C77F1D7}"/>
          </a:extLst>
        </p:spPr>
        <p:txBody>
          <a:bodyPr rtlCol="0">
            <a:normAutofit/>
          </a:bodyPr>
          <a:lstStyle/>
          <a:p>
            <a:pPr algn="l" eaLnBrk="1" fontAlgn="auto" hangingPunct="1">
              <a:spcAft>
                <a:spcPts val="0"/>
              </a:spcAft>
              <a:defRPr/>
            </a:pPr>
            <a:r>
              <a:rPr lang="en-US" b="1" dirty="0" smtClean="0">
                <a:solidFill>
                  <a:schemeClr val="bg1"/>
                </a:solidFill>
                <a:latin typeface="Century Gothic" pitchFamily="34" charset="0"/>
                <a:ea typeface="+mj-ea"/>
              </a:rPr>
              <a:t>Literacy Standards</a:t>
            </a:r>
            <a:endParaRPr lang="en-US" sz="2800" b="1" dirty="0">
              <a:ln w="18415" cmpd="sng">
                <a:solidFill>
                  <a:srgbClr val="FFFFFF"/>
                </a:solidFill>
                <a:prstDash val="solid"/>
              </a:ln>
              <a:solidFill>
                <a:schemeClr val="bg1"/>
              </a:solidFill>
              <a:latin typeface="Century Gothic" pitchFamily="34" charset="0"/>
              <a:ea typeface="+mj-ea"/>
            </a:endParaRPr>
          </a:p>
        </p:txBody>
      </p:sp>
      <p:sp>
        <p:nvSpPr>
          <p:cNvPr id="22533" name="Content Placeholder 2"/>
          <p:cNvSpPr>
            <a:spLocks noGrp="1"/>
          </p:cNvSpPr>
          <p:nvPr>
            <p:ph idx="1"/>
          </p:nvPr>
        </p:nvSpPr>
        <p:spPr/>
        <p:txBody>
          <a:bodyPr/>
          <a:lstStyle/>
          <a:p>
            <a:pPr eaLnBrk="1" hangingPunct="1">
              <a:lnSpc>
                <a:spcPct val="90000"/>
              </a:lnSpc>
            </a:pPr>
            <a:r>
              <a:rPr lang="en-US" sz="4000" b="1" smtClean="0">
                <a:ea typeface="ＭＳ Ｐゴシック" pitchFamily="34" charset="-128"/>
              </a:rPr>
              <a:t>Grades 6 – 12</a:t>
            </a:r>
            <a:r>
              <a:rPr lang="en-US" sz="4000" smtClean="0">
                <a:ea typeface="ＭＳ Ｐゴシック" pitchFamily="34" charset="-128"/>
              </a:rPr>
              <a:t>in</a:t>
            </a:r>
            <a:r>
              <a:rPr lang="en-US" sz="4000" b="1" smtClean="0">
                <a:ea typeface="ＭＳ Ｐゴシック" pitchFamily="34" charset="-128"/>
              </a:rPr>
              <a:t> </a:t>
            </a:r>
            <a:r>
              <a:rPr lang="en-US" sz="4000" smtClean="0">
                <a:ea typeface="ＭＳ Ｐゴシック" pitchFamily="34" charset="-128"/>
              </a:rPr>
              <a:t>History Social Studies, Science and Technical Subjects </a:t>
            </a:r>
          </a:p>
          <a:p>
            <a:pPr eaLnBrk="1" hangingPunct="1">
              <a:lnSpc>
                <a:spcPct val="90000"/>
              </a:lnSpc>
            </a:pPr>
            <a:r>
              <a:rPr lang="en-US" sz="4000" b="1" smtClean="0">
                <a:ea typeface="ＭＳ Ｐゴシック" pitchFamily="34" charset="-128"/>
              </a:rPr>
              <a:t>Shared responsibility </a:t>
            </a:r>
            <a:r>
              <a:rPr lang="en-US" sz="4000" smtClean="0">
                <a:ea typeface="ＭＳ Ｐゴシック" pitchFamily="34" charset="-128"/>
              </a:rPr>
              <a:t>within the school</a:t>
            </a:r>
          </a:p>
          <a:p>
            <a:pPr eaLnBrk="1" hangingPunct="1">
              <a:lnSpc>
                <a:spcPct val="90000"/>
              </a:lnSpc>
            </a:pPr>
            <a:r>
              <a:rPr lang="en-US" sz="4000" b="1" smtClean="0">
                <a:ea typeface="ＭＳ Ｐゴシック" pitchFamily="34" charset="-128"/>
              </a:rPr>
              <a:t>Increase in amount of research</a:t>
            </a:r>
            <a:r>
              <a:rPr lang="en-US" sz="4000" smtClean="0">
                <a:ea typeface="ＭＳ Ｐゴシック" pitchFamily="34" charset="-128"/>
              </a:rPr>
              <a:t> including short and frequent projects</a:t>
            </a:r>
          </a:p>
          <a:p>
            <a:pPr eaLnBrk="1" hangingPunct="1">
              <a:lnSpc>
                <a:spcPct val="90000"/>
              </a:lnSpc>
            </a:pPr>
            <a:endParaRPr lang="en-US" smtClean="0">
              <a:ea typeface="ＭＳ Ｐゴシック" pitchFamily="34" charset="-128"/>
            </a:endParaRPr>
          </a:p>
          <a:p>
            <a:pPr eaLnBrk="1" hangingPunct="1">
              <a:lnSpc>
                <a:spcPct val="90000"/>
              </a:lnSpc>
              <a:buFont typeface="Arial" pitchFamily="34" charset="0"/>
              <a:buNone/>
            </a:pPr>
            <a:endParaRPr lang="en-US" smtClean="0">
              <a:ea typeface="ＭＳ Ｐゴシック" pitchFamily="34" charset="-128"/>
            </a:endParaRPr>
          </a:p>
          <a:p>
            <a:pPr eaLnBrk="1" hangingPunct="1">
              <a:lnSpc>
                <a:spcPct val="90000"/>
              </a:lnSpc>
              <a:buFont typeface="Arial" pitchFamily="34" charset="0"/>
              <a:buNone/>
            </a:pPr>
            <a:endParaRPr lang="en-US" smtClean="0">
              <a:ea typeface="ＭＳ Ｐゴシック" pitchFamily="34" charset="-128"/>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PowerUp</Template>
  <TotalTime>12041</TotalTime>
  <Words>3487</Words>
  <Application>Microsoft Office PowerPoint</Application>
  <PresentationFormat>On-screen Show (4:3)</PresentationFormat>
  <Paragraphs>343</Paragraphs>
  <Slides>45</Slides>
  <Notes>45</Notes>
  <HiddenSlides>0</HiddenSlides>
  <MMClips>1</MMClips>
  <ScaleCrop>false</ScaleCrop>
  <HeadingPairs>
    <vt:vector size="6" baseType="variant">
      <vt:variant>
        <vt:lpstr>Theme</vt:lpstr>
      </vt:variant>
      <vt:variant>
        <vt:i4>1</vt:i4>
      </vt:variant>
      <vt:variant>
        <vt:lpstr>Links</vt:lpstr>
      </vt:variant>
      <vt:variant>
        <vt:i4>1</vt:i4>
      </vt:variant>
      <vt:variant>
        <vt:lpstr>Slide Titles</vt:lpstr>
      </vt:variant>
      <vt:variant>
        <vt:i4>45</vt:i4>
      </vt:variant>
    </vt:vector>
  </HeadingPairs>
  <TitlesOfParts>
    <vt:vector size="47" baseType="lpstr">
      <vt:lpstr>1_Office Theme</vt:lpstr>
      <vt:lpstr>???</vt:lpstr>
      <vt:lpstr>PowerPoint Presentation</vt:lpstr>
      <vt:lpstr>21st Century Learner</vt:lpstr>
      <vt:lpstr>21st Century Learner Resources</vt:lpstr>
      <vt:lpstr>PowerPoint Presentation</vt:lpstr>
      <vt:lpstr>PowerPoint Presentation</vt:lpstr>
      <vt:lpstr>PowerPoint Presentation</vt:lpstr>
      <vt:lpstr>PowerPoint Presentation</vt:lpstr>
      <vt:lpstr>English LA Common Core Standards</vt:lpstr>
      <vt:lpstr>Literacy Standards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Up for Back to School  with INFOhio</dc:title>
  <dc:creator>terri</dc:creator>
  <cp:lastModifiedBy>Autumn Robison</cp:lastModifiedBy>
  <cp:revision>292</cp:revision>
  <dcterms:created xsi:type="dcterms:W3CDTF">2011-08-23T14:12:58Z</dcterms:created>
  <dcterms:modified xsi:type="dcterms:W3CDTF">2013-11-11T20:13:44Z</dcterms:modified>
</cp:coreProperties>
</file>