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1.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heme/themeOverride2.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heme/themeOverride3.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24"/>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5" r:id="rId15"/>
    <p:sldId id="276" r:id="rId16"/>
    <p:sldId id="277" r:id="rId17"/>
    <p:sldId id="398" r:id="rId18"/>
    <p:sldId id="397" r:id="rId19"/>
    <p:sldId id="284" r:id="rId20"/>
    <p:sldId id="403" r:id="rId21"/>
    <p:sldId id="401" r:id="rId22"/>
    <p:sldId id="404" r:id="rId23"/>
    <p:sldId id="285" r:id="rId24"/>
    <p:sldId id="406" r:id="rId25"/>
    <p:sldId id="289" r:id="rId26"/>
    <p:sldId id="290" r:id="rId27"/>
    <p:sldId id="291" r:id="rId28"/>
    <p:sldId id="295" r:id="rId29"/>
    <p:sldId id="296" r:id="rId30"/>
    <p:sldId id="297" r:id="rId31"/>
    <p:sldId id="298" r:id="rId32"/>
    <p:sldId id="300" r:id="rId33"/>
    <p:sldId id="301" r:id="rId34"/>
    <p:sldId id="405" r:id="rId35"/>
    <p:sldId id="302" r:id="rId36"/>
    <p:sldId id="303" r:id="rId37"/>
    <p:sldId id="304" r:id="rId38"/>
    <p:sldId id="305" r:id="rId39"/>
    <p:sldId id="306" r:id="rId40"/>
    <p:sldId id="307" r:id="rId41"/>
    <p:sldId id="310" r:id="rId42"/>
    <p:sldId id="311" r:id="rId43"/>
    <p:sldId id="411" r:id="rId44"/>
    <p:sldId id="312" r:id="rId45"/>
    <p:sldId id="313" r:id="rId46"/>
    <p:sldId id="318" r:id="rId47"/>
    <p:sldId id="315" r:id="rId48"/>
    <p:sldId id="314" r:id="rId49"/>
    <p:sldId id="416" r:id="rId50"/>
    <p:sldId id="415" r:id="rId51"/>
    <p:sldId id="316" r:id="rId52"/>
    <p:sldId id="317" r:id="rId53"/>
    <p:sldId id="347" r:id="rId54"/>
    <p:sldId id="319" r:id="rId55"/>
    <p:sldId id="320" r:id="rId56"/>
    <p:sldId id="321" r:id="rId57"/>
    <p:sldId id="322" r:id="rId58"/>
    <p:sldId id="323" r:id="rId59"/>
    <p:sldId id="324" r:id="rId60"/>
    <p:sldId id="325" r:id="rId61"/>
    <p:sldId id="326" r:id="rId62"/>
    <p:sldId id="327" r:id="rId63"/>
    <p:sldId id="328" r:id="rId64"/>
    <p:sldId id="412" r:id="rId65"/>
    <p:sldId id="413" r:id="rId66"/>
    <p:sldId id="331" r:id="rId67"/>
    <p:sldId id="334" r:id="rId68"/>
    <p:sldId id="335" r:id="rId69"/>
    <p:sldId id="336" r:id="rId70"/>
    <p:sldId id="337" r:id="rId71"/>
    <p:sldId id="338" r:id="rId72"/>
    <p:sldId id="339" r:id="rId73"/>
    <p:sldId id="340" r:id="rId74"/>
    <p:sldId id="341" r:id="rId75"/>
    <p:sldId id="344" r:id="rId76"/>
    <p:sldId id="345" r:id="rId77"/>
    <p:sldId id="342" r:id="rId78"/>
    <p:sldId id="343" r:id="rId79"/>
    <p:sldId id="419" r:id="rId80"/>
    <p:sldId id="423" r:id="rId81"/>
    <p:sldId id="421" r:id="rId82"/>
    <p:sldId id="425" r:id="rId83"/>
    <p:sldId id="426" r:id="rId84"/>
    <p:sldId id="427" r:id="rId85"/>
    <p:sldId id="429" r:id="rId86"/>
    <p:sldId id="424" r:id="rId87"/>
    <p:sldId id="348" r:id="rId88"/>
    <p:sldId id="350" r:id="rId89"/>
    <p:sldId id="351" r:id="rId90"/>
    <p:sldId id="352" r:id="rId91"/>
    <p:sldId id="353" r:id="rId92"/>
    <p:sldId id="354" r:id="rId93"/>
    <p:sldId id="355" r:id="rId94"/>
    <p:sldId id="356"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257" r:id="rId120"/>
    <p:sldId id="420" r:id="rId121"/>
    <p:sldId id="407" r:id="rId122"/>
    <p:sldId id="399" r:id="rId123"/>
  </p:sldIdLst>
  <p:sldSz cx="12192000" cy="6858000"/>
  <p:notesSz cx="7023100" cy="9309100"/>
  <p:embeddedFontLst>
    <p:embeddedFont>
      <p:font typeface="Calibri" panose="020F0502020204030204" pitchFamily="34" charset="0"/>
      <p:regular r:id="rId125"/>
      <p:bold r:id="rId126"/>
      <p:italic r:id="rId127"/>
      <p:boldItalic r:id="rId128"/>
    </p:embeddedFont>
    <p:embeddedFont>
      <p:font typeface="Century Gothic" panose="020B0502020202020204" pitchFamily="34" charset="0"/>
      <p:regular r:id="rId129"/>
      <p:bold r:id="rId130"/>
      <p:italic r:id="rId131"/>
      <p:boldItalic r:id="rId132"/>
    </p:embeddedFont>
    <p:embeddedFont>
      <p:font typeface="Roboto" panose="020B0604020202020204" charset="0"/>
      <p:regular r:id="rId133"/>
      <p:bold r:id="rId134"/>
      <p:italic r:id="rId135"/>
      <p:boldItalic r:id="rId136"/>
    </p:embeddedFont>
    <p:embeddedFont>
      <p:font typeface="Arial Black" panose="020B0A04020102020204" pitchFamily="34" charset="0"/>
      <p:bold r:id="rId1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7" roundtripDataSignature="AMtx7misSbTj+ANVGfXtCNK2RoDZ4zAG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9.fntdata"/><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font" Target="fonts/font5.fntdata"/><Relationship Id="rId137" Type="http://schemas.openxmlformats.org/officeDocument/2006/relationships/font" Target="fonts/font13.fntdata"/><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8.fntdata"/><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6.fntdata"/><Relationship Id="rId13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7.fntdata"/><Relationship Id="rId136" Type="http://schemas.openxmlformats.org/officeDocument/2006/relationships/font" Target="fonts/font12.fntdata"/><Relationship Id="rId157" Type="http://customschemas.google.com/relationships/presentationmetadata" Target="meta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82" name="Google Shape;82;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203" name="Google Shape;203;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977d2b8285_0_82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95" name="Google Shape;1295;g977d2b8285_0_8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977d2b8285_0_83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04" name="Google Shape;1304;g977d2b8285_0_8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977d2b8285_0_83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13" name="Google Shape;1313;g977d2b8285_0_8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977d2b8285_0_84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22" name="Google Shape;1322;g977d2b8285_0_8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977d2b8285_0_85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31" name="Google Shape;1331;g977d2b8285_0_85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977d2b8285_0_86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40" name="Google Shape;1340;g977d2b8285_0_86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977d2b8285_0_87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49" name="Google Shape;1349;g977d2b8285_0_87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977d2b8285_0_87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58" name="Google Shape;1358;g977d2b8285_0_87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977d2b8285_0_88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67" name="Google Shape;1367;g977d2b8285_0_88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977d2b8285_0_89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76" name="Google Shape;1376;g977d2b8285_0_89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ceb12ddf5_0_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ceb12ddf5_0_1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977d2b8285_0_90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85" name="Google Shape;1385;g977d2b8285_0_90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0" name="Google Shape;90;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ceb12ddf5_0_2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ceb12ddf5_0_2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ceb12ddf5_0_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ceb12ddf5_0_3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4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255" name="Google Shape;255;p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266" name="Google Shape;266;p1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275" name="Google Shape;275;p1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333" name="Google Shape;333;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654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333" name="Google Shape;333;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4961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342" name="Google Shape;342;p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2" name="Google Shape;122;p4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342" name="Google Shape;342;p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640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342" name="Google Shape;342;p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7766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351" name="Google Shape;351;p2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388" name="Google Shape;388;p2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397" name="Google Shape;397;p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407" name="Google Shape;407;p2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444" name="Google Shape;444;p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977d2b8285_0_13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453" name="Google Shape;453;g977d2b8285_0_13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977d2b8285_0_14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462" name="Google Shape;462;g977d2b8285_0_14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977d2b8285_0_15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471" name="Google Shape;471;g977d2b8285_0_15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31" name="Google Shape;131;p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977d2b8285_0_16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491" name="Google Shape;491;g977d2b8285_0_16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977d2b8285_0_17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00" name="Google Shape;500;g977d2b8285_0_17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977d2b8285_0_17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r>
              <a:rPr lang="en-US" dirty="0" smtClean="0"/>
              <a:t>All to date fields default to True if</a:t>
            </a:r>
            <a:r>
              <a:rPr lang="en-US" baseline="0" dirty="0" smtClean="0"/>
              <a:t> none are listed in the spreadsheet.</a:t>
            </a:r>
            <a:endParaRPr dirty="0"/>
          </a:p>
        </p:txBody>
      </p:sp>
      <p:sp>
        <p:nvSpPr>
          <p:cNvPr id="500" name="Google Shape;500;g977d2b8285_0_17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6469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977d2b8285_0_18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09" name="Google Shape;509;g977d2b8285_0_18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19" name="Google Shape;519;p3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977d2b8285_0_9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31" name="Google Shape;531;g977d2b8285_0_9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977d2b8285_0_12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43" name="Google Shape;543;g977d2b8285_0_1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977d2b8285_0_12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53" name="Google Shape;553;g977d2b8285_0_1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62" name="Google Shape;562;p5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977d2b8285_0_22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90" name="Google Shape;590;g977d2b8285_0_2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41" name="Google Shape;141;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977d2b8285_0_23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99" name="Google Shape;599;g977d2b8285_0_2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977d2b8285_0_23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99" name="Google Shape;599;g977d2b8285_0_2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7418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977d2b8285_0_23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08" name="Google Shape;608;g977d2b8285_0_23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977d2b8285_0_33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17" name="Google Shape;617;g977d2b8285_0_3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977d2b8285_0_40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75" name="Google Shape;675;g977d2b8285_0_40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977d2b8285_0_34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35" name="Google Shape;635;g977d2b8285_0_3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977d2b8285_0_33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26" name="Google Shape;626;g977d2b8285_0_3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977d2b8285_0_33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26" name="Google Shape;626;g977d2b8285_0_3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1662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977d2b8285_0_36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49" name="Google Shape;649;g977d2b8285_0_36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977d2b8285_0_39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62" name="Google Shape;662;g977d2b8285_0_39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50" name="Google Shape;150;p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977d2b8285_0_61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63" name="Google Shape;963;g977d2b8285_0_6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77d2b8285_0_41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88" name="Google Shape;688;g977d2b8285_0_4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977d2b8285_0_42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99" name="Google Shape;699;g977d2b8285_0_4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977d2b8285_0_43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709" name="Google Shape;709;g977d2b8285_0_4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977d2b8285_0_44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722" name="Google Shape;722;g977d2b8285_0_44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977d2b8285_0_46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732" name="Google Shape;732;g977d2b8285_0_46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977d2b8285_0_47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744" name="Google Shape;744;g977d2b8285_0_47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977d2b8285_0_48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753" name="Google Shape;753;g977d2b8285_0_48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977d2b8285_0_49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762" name="Google Shape;762;g977d2b8285_0_49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977d2b8285_0_50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774" name="Google Shape;774;g977d2b8285_0_50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61" name="Google Shape;161;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77d2b8285_0_51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783" name="Google Shape;783;g977d2b8285_0_5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977d2b8285_0_52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795" name="Google Shape;795;g977d2b8285_0_52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03933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977d2b8285_0_53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p>
        </p:txBody>
      </p:sp>
      <p:sp>
        <p:nvSpPr>
          <p:cNvPr id="804" name="Google Shape;804;g977d2b8285_0_53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38948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977d2b8285_0_54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815" name="Google Shape;815;g977d2b8285_0_54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977d2b8285_0_55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843" name="Google Shape;843;g977d2b8285_0_55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77d2b8285_0_59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852" name="Google Shape;852;g977d2b8285_0_59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977d2b8285_0_60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862" name="Google Shape;862;g977d2b8285_0_60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977d2b8285_0_62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871" name="Google Shape;871;g977d2b8285_0_6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977d2b8285_0_63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880" name="Google Shape;880;g977d2b8285_0_6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977d2b8285_0_64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891" name="Google Shape;891;g977d2b8285_0_64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70" name="Google Shape;170;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977d2b8285_0_66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00" name="Google Shape;900;g977d2b8285_0_66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977d2b8285_0_66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09" name="Google Shape;909;g977d2b8285_0_66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977d2b8285_0_69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36" name="Google Shape;936;g977d2b8285_0_69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977d2b8285_0_70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45" name="Google Shape;945;g977d2b8285_0_70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977d2b8285_0_67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18" name="Google Shape;918;g977d2b8285_0_67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77d2b8285_0_68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27" name="Google Shape;927;g977d2b8285_0_68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977d2b8285_0_23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599" name="Google Shape;599;g977d2b8285_0_2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08182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977d2b8285_0_23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08" name="Google Shape;608;g977d2b8285_0_23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62393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977d2b8285_0_33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617" name="Google Shape;617;g977d2b8285_0_3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18534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977d2b8285_0_24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80" name="Google Shape;980;g977d2b8285_0_2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82" name="Google Shape;182;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f94d89bdb1_0_1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998" name="Google Shape;998;gf94d89bdb1_0_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f94d89bdb1_0_1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007" name="Google Shape;1007;gf94d89bdb1_0_1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977d2b8285_0_28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016" name="Google Shape;1016;g977d2b8285_0_28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977d2b8285_0_27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025" name="Google Shape;1025;g977d2b8285_0_27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fceb12ddf5_0_4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fceb12ddf5_0_4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5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045" name="Google Shape;1045;p5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f94d89bdb1_0_2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054" name="Google Shape;1054;gf94d89bdb1_0_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977d2b8285_0_71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178" name="Google Shape;1178;g977d2b8285_0_7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977d2b8285_0_72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187" name="Google Shape;1187;g977d2b8285_0_72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977d2b8285_0_73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196" name="Google Shape;1196;g977d2b8285_0_73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94" name="Google Shape;194;p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977d2b8285_0_74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05" name="Google Shape;1205;g977d2b8285_0_74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977d2b8285_0_75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14" name="Google Shape;1214;g977d2b8285_0_75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977d2b8285_0_75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23" name="Google Shape;1223;g977d2b8285_0_75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977d2b8285_0_76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32" name="Google Shape;1232;g977d2b8285_0_76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977d2b8285_0_77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41" name="Google Shape;1241;g977d2b8285_0_77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977d2b8285_0_78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50" name="Google Shape;1250;g977d2b8285_0_78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977d2b8285_0_79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59" name="Google Shape;1259;g977d2b8285_0_79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977d2b8285_0_79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68" name="Google Shape;1268;g977d2b8285_0_79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977d2b8285_0_80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77" name="Google Shape;1277;g977d2b8285_0_80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977d2b8285_0_81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286" name="Google Shape;1286;g977d2b8285_0_8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a:spLocks noGrp="1"/>
          </p:cNvSpPr>
          <p:nvPr>
            <p:ph type="pic" idx="2"/>
          </p:nvPr>
        </p:nvSpPr>
        <p:spPr>
          <a:xfrm>
            <a:off x="5183188" y="987425"/>
            <a:ext cx="6172200" cy="4873625"/>
          </a:xfrm>
          <a:prstGeom prst="rect">
            <a:avLst/>
          </a:prstGeom>
          <a:noFill/>
          <a:ln>
            <a:noFill/>
          </a:ln>
        </p:spPr>
      </p:sp>
      <p:sp>
        <p:nvSpPr>
          <p:cNvPr id="64" name="Google Shape;64;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irs.gov/pub/irs-pdf/p15a.pdf"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usps.com/text/pub28/welcome.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thefinder.tax.ohio.gov/StreamlineSalesTaxWeb/default_municipal.aspx" TargetMode="External"/><Relationship Id="rId7"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hyperlink" Target="https://thefinder.tax.ohio.gov/StreamlineSalesTaxWeb/Download/BoundaryData/SD/OHSDRateTable.csv" TargetMode="External"/><Relationship Id="rId5" Type="http://schemas.openxmlformats.org/officeDocument/2006/relationships/hyperlink" Target="https://thefinder.tax.ohio.gov/StreamlineSalesTaxWeb/default_schooldistrict.aspx" TargetMode="External"/><Relationship Id="rId4" Type="http://schemas.openxmlformats.org/officeDocument/2006/relationships/hyperlink" Target="https://thefinder.tax.ohio.gov/StreamlineSalesTaxWeb/Download/BoundaryData/Muni/OHMuniRateTable.csv"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www.ritaohio.com/TaxRatesTable"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hyperlink" Target="https://thefinder.tax.ohio.gov/StreamlineSalesTaxWeb/default_municipal.aspx"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2.png"/></Relationships>
</file>

<file path=ppt/slides/_rels/slide12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hefinder.tax.ohio.gov/StreamlineSalesTaxWeb/Download/BoundaryData/Muni/OHMuniRateTable.cs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wiki.ssdt-ohio.org/display/uspsrdoc/Mass+Loa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mcoecn.atlassian.net/wiki/spaces/uspsrdoc/pages/2491413/Mass+Loa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iki.ssdt-ohio.org/display/uspsrdoc/Mass+Loa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coecn.atlassian.net/wiki/spaces/uspsrdoc/pages/2490742/USPS-R+Month+End+Balancing+Checkli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490425" y="678459"/>
            <a:ext cx="4654297" cy="55778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ctrTitle"/>
          </p:nvPr>
        </p:nvSpPr>
        <p:spPr>
          <a:xfrm>
            <a:off x="655200" y="1054500"/>
            <a:ext cx="4173600" cy="3301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4400"/>
              <a:buFont typeface="Calibri"/>
              <a:buNone/>
            </a:pPr>
            <a:r>
              <a:rPr lang="en-US" sz="4400" dirty="0">
                <a:solidFill>
                  <a:srgbClr val="FFFFFF"/>
                </a:solidFill>
              </a:rPr>
              <a:t>         </a:t>
            </a:r>
            <a:r>
              <a:rPr lang="en-US" sz="4400" dirty="0" smtClean="0">
                <a:solidFill>
                  <a:srgbClr val="FFFFFF"/>
                </a:solidFill>
              </a:rPr>
              <a:t>2023</a:t>
            </a:r>
            <a:endParaRPr sz="4400" dirty="0">
              <a:solidFill>
                <a:srgbClr val="FFFFFF"/>
              </a:solidFill>
            </a:endParaRPr>
          </a:p>
          <a:p>
            <a:pPr marL="0" lvl="0" indent="0" algn="l" rtl="0">
              <a:lnSpc>
                <a:spcPct val="90000"/>
              </a:lnSpc>
              <a:spcBef>
                <a:spcPts val="0"/>
              </a:spcBef>
              <a:spcAft>
                <a:spcPts val="0"/>
              </a:spcAft>
              <a:buClr>
                <a:srgbClr val="FFFFFF"/>
              </a:buClr>
              <a:buSzPts val="4400"/>
              <a:buFont typeface="Calibri"/>
              <a:buNone/>
            </a:pPr>
            <a:r>
              <a:rPr lang="en-US" sz="4400" dirty="0">
                <a:solidFill>
                  <a:srgbClr val="FFFFFF"/>
                </a:solidFill>
              </a:rPr>
              <a:t> </a:t>
            </a:r>
            <a:endParaRPr sz="4400" dirty="0">
              <a:solidFill>
                <a:srgbClr val="FFFFFF"/>
              </a:solidFill>
            </a:endParaRPr>
          </a:p>
          <a:p>
            <a:pPr marL="0" lvl="0" indent="0" algn="l" rtl="0">
              <a:lnSpc>
                <a:spcPct val="90000"/>
              </a:lnSpc>
              <a:spcBef>
                <a:spcPts val="0"/>
              </a:spcBef>
              <a:spcAft>
                <a:spcPts val="0"/>
              </a:spcAft>
              <a:buClr>
                <a:srgbClr val="FFFFFF"/>
              </a:buClr>
              <a:buSzPts val="4400"/>
              <a:buFont typeface="Calibri"/>
              <a:buNone/>
            </a:pPr>
            <a:r>
              <a:rPr lang="en-US" sz="4400" dirty="0">
                <a:solidFill>
                  <a:srgbClr val="FFFFFF"/>
                </a:solidFill>
              </a:rPr>
              <a:t>USPS-R Calendar Year End Review</a:t>
            </a:r>
            <a:endParaRPr dirty="0"/>
          </a:p>
        </p:txBody>
      </p:sp>
      <p:sp>
        <p:nvSpPr>
          <p:cNvPr id="2" name="TextBox 1"/>
          <p:cNvSpPr txBox="1"/>
          <p:nvPr/>
        </p:nvSpPr>
        <p:spPr>
          <a:xfrm>
            <a:off x="5643418" y="2705100"/>
            <a:ext cx="4535055" cy="646331"/>
          </a:xfrm>
          <a:prstGeom prst="rect">
            <a:avLst/>
          </a:prstGeom>
          <a:noFill/>
        </p:spPr>
        <p:txBody>
          <a:bodyPr wrap="square" rtlCol="0">
            <a:spAutoFit/>
          </a:bodyPr>
          <a:lstStyle/>
          <a:p>
            <a:r>
              <a:rPr lang="en-US" sz="3600" dirty="0" smtClean="0"/>
              <a:t>NEOMIN</a:t>
            </a:r>
            <a:endParaRPr lang="en-US" sz="3600" dirty="0"/>
          </a:p>
        </p:txBody>
      </p:sp>
      <p:pic>
        <p:nvPicPr>
          <p:cNvPr id="1026" name="Picture 2" descr="Cute Snowman Wearing A Star Hat, Snowman Clipart, Hat, Long Nose PNG  Transparent Clipart Image and PSD File fo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080296" flipV="1">
            <a:off x="8686834" y="3613637"/>
            <a:ext cx="2566256" cy="2566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11"/>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11"/>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800" b="1">
                <a:latin typeface="Arial"/>
                <a:ea typeface="Arial"/>
                <a:cs typeface="Arial"/>
                <a:sym typeface="Arial"/>
              </a:rPr>
              <a:t>Pre-W2 Processing-CCA/RITA (continued)</a:t>
            </a:r>
            <a:endParaRPr sz="4600">
              <a:solidFill>
                <a:srgbClr val="FFFFFF"/>
              </a:solidFill>
            </a:endParaRPr>
          </a:p>
        </p:txBody>
      </p:sp>
      <p:sp>
        <p:nvSpPr>
          <p:cNvPr id="207" name="Google Shape;207;p11"/>
          <p:cNvSpPr txBox="1">
            <a:spLocks noGrp="1"/>
          </p:cNvSpPr>
          <p:nvPr>
            <p:ph type="body" idx="1"/>
          </p:nvPr>
        </p:nvSpPr>
        <p:spPr>
          <a:xfrm>
            <a:off x="546100" y="2391568"/>
            <a:ext cx="10515600" cy="3785394"/>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r>
              <a:rPr lang="en-US" sz="2400"/>
              <a:t>Payroll Item Record-</a:t>
            </a:r>
            <a:endParaRPr/>
          </a:p>
          <a:p>
            <a:pPr marL="228600" lvl="0" indent="-76200" algn="l" rtl="0">
              <a:lnSpc>
                <a:spcPct val="90000"/>
              </a:lnSpc>
              <a:spcBef>
                <a:spcPts val="0"/>
              </a:spcBef>
              <a:spcAft>
                <a:spcPts val="0"/>
              </a:spcAft>
              <a:buClr>
                <a:schemeClr val="dk1"/>
              </a:buClr>
              <a:buSzPts val="2400"/>
              <a:buNone/>
            </a:pPr>
            <a:r>
              <a:rPr lang="en-US" sz="2400"/>
              <a:t>Deduction Type-Employment or Residence </a:t>
            </a:r>
            <a:endParaRPr/>
          </a:p>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0"/>
              </a:spcBef>
              <a:spcAft>
                <a:spcPts val="0"/>
              </a:spcAft>
              <a:buClr>
                <a:schemeClr val="dk1"/>
              </a:buClr>
              <a:buSzPts val="2400"/>
              <a:buNone/>
            </a:pPr>
            <a:endParaRPr sz="2400"/>
          </a:p>
          <a:p>
            <a:pPr marL="228600" lvl="0" indent="-76200" algn="l" rtl="0">
              <a:lnSpc>
                <a:spcPct val="90000"/>
              </a:lnSpc>
              <a:spcBef>
                <a:spcPts val="0"/>
              </a:spcBef>
              <a:spcAft>
                <a:spcPts val="0"/>
              </a:spcAft>
              <a:buClr>
                <a:schemeClr val="dk1"/>
              </a:buClr>
              <a:buSzPts val="2400"/>
              <a:buNone/>
            </a:pPr>
            <a:endParaRPr sz="2400"/>
          </a:p>
        </p:txBody>
      </p:sp>
      <p:pic>
        <p:nvPicPr>
          <p:cNvPr id="208" name="Google Shape;208;p11" descr="A picture containing text, map, drawing&#10;&#10;Description automatically generated"/>
          <p:cNvPicPr preferRelativeResize="0"/>
          <p:nvPr/>
        </p:nvPicPr>
        <p:blipFill rotWithShape="1">
          <a:blip r:embed="rId3">
            <a:alphaModFix/>
          </a:blip>
          <a:srcRect/>
          <a:stretch/>
        </p:blipFill>
        <p:spPr>
          <a:xfrm>
            <a:off x="11316812" y="5835300"/>
            <a:ext cx="957175" cy="1042100"/>
          </a:xfrm>
          <a:prstGeom prst="rect">
            <a:avLst/>
          </a:prstGeom>
          <a:noFill/>
          <a:ln>
            <a:noFill/>
          </a:ln>
        </p:spPr>
      </p:pic>
      <p:sp>
        <p:nvSpPr>
          <p:cNvPr id="209" name="Google Shape;20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210" name="Google Shape;210;p11"/>
          <p:cNvPicPr preferRelativeResize="0"/>
          <p:nvPr/>
        </p:nvPicPr>
        <p:blipFill rotWithShape="1">
          <a:blip r:embed="rId4">
            <a:alphaModFix/>
          </a:blip>
          <a:srcRect/>
          <a:stretch/>
        </p:blipFill>
        <p:spPr>
          <a:xfrm>
            <a:off x="396600" y="3137492"/>
            <a:ext cx="11435789" cy="2743302"/>
          </a:xfrm>
          <a:prstGeom prst="rect">
            <a:avLst/>
          </a:prstGeom>
          <a:noFill/>
          <a:ln w="9525" cap="flat" cmpd="sng">
            <a:solidFill>
              <a:srgbClr val="000000"/>
            </a:solidFill>
            <a:prstDash val="solid"/>
            <a:round/>
            <a:headEnd type="none" w="sm" len="sm"/>
            <a:tailEnd type="none" w="sm" len="sm"/>
          </a:ln>
        </p:spPr>
      </p:pic>
      <p:pic>
        <p:nvPicPr>
          <p:cNvPr id="211" name="Google Shape;211;p11"/>
          <p:cNvPicPr preferRelativeResize="0"/>
          <p:nvPr/>
        </p:nvPicPr>
        <p:blipFill rotWithShape="1">
          <a:blip r:embed="rId5">
            <a:alphaModFix/>
          </a:blip>
          <a:srcRect/>
          <a:stretch/>
        </p:blipFill>
        <p:spPr>
          <a:xfrm>
            <a:off x="8391525" y="3557893"/>
            <a:ext cx="438150" cy="84772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4"/>
        <p:cNvGrpSpPr/>
        <p:nvPr/>
      </p:nvGrpSpPr>
      <p:grpSpPr>
        <a:xfrm>
          <a:off x="0" y="0"/>
          <a:ext cx="0" cy="0"/>
          <a:chOff x="0" y="0"/>
          <a:chExt cx="0" cy="0"/>
        </a:xfrm>
      </p:grpSpPr>
      <p:sp>
        <p:nvSpPr>
          <p:cNvPr id="1225" name="Google Shape;1225;g977d2b8285_0_75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6" name="Google Shape;1226;g977d2b8285_0_758"/>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27" name="Google Shape;1227;g977d2b8285_0_758"/>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700"/>
              </a:spcBef>
              <a:spcAft>
                <a:spcPts val="0"/>
              </a:spcAft>
              <a:buSzPts val="1800"/>
              <a:buNone/>
            </a:pPr>
            <a:r>
              <a:rPr lang="en-US" sz="3400" dirty="0">
                <a:latin typeface="Arial"/>
                <a:ea typeface="Arial"/>
                <a:cs typeface="Arial"/>
                <a:sym typeface="Arial"/>
              </a:rPr>
              <a:t>•Health Savings Account (HSA) (Page 11- </a:t>
            </a:r>
            <a:r>
              <a:rPr lang="en-US" sz="3400" dirty="0" smtClean="0">
                <a:latin typeface="Arial"/>
                <a:ea typeface="Arial"/>
                <a:cs typeface="Arial"/>
                <a:sym typeface="Arial"/>
              </a:rPr>
              <a:t>2023 </a:t>
            </a:r>
            <a:r>
              <a:rPr lang="en-US" sz="3400" dirty="0">
                <a:latin typeface="Arial"/>
                <a:ea typeface="Arial"/>
                <a:cs typeface="Arial"/>
                <a:sym typeface="Arial"/>
              </a:rPr>
              <a:t>Instructions for Forms W-2 and W-3)</a:t>
            </a:r>
            <a:endParaRPr sz="3400" dirty="0">
              <a:latin typeface="Arial"/>
              <a:ea typeface="Arial"/>
              <a:cs typeface="Arial"/>
              <a:sym typeface="Arial"/>
            </a:endParaRPr>
          </a:p>
          <a:p>
            <a:pPr marL="0" lvl="0" indent="0" algn="l" rtl="0">
              <a:lnSpc>
                <a:spcPct val="115000"/>
              </a:lnSpc>
              <a:spcBef>
                <a:spcPts val="700"/>
              </a:spcBef>
              <a:spcAft>
                <a:spcPts val="0"/>
              </a:spcAft>
              <a:buSzPts val="1800"/>
              <a:buNone/>
            </a:pPr>
            <a:r>
              <a:rPr lang="en-US" sz="3400" dirty="0">
                <a:latin typeface="Arial"/>
                <a:ea typeface="Arial"/>
                <a:cs typeface="Arial"/>
                <a:sym typeface="Arial"/>
              </a:rPr>
              <a:t>•Lost W2 form (Page 11)</a:t>
            </a:r>
            <a:endParaRPr sz="3400" dirty="0">
              <a:latin typeface="Arial"/>
              <a:ea typeface="Arial"/>
              <a:cs typeface="Arial"/>
              <a:sym typeface="Arial"/>
            </a:endParaRPr>
          </a:p>
          <a:p>
            <a:pPr marL="0" lvl="0" indent="0" algn="l" rtl="0">
              <a:lnSpc>
                <a:spcPct val="115000"/>
              </a:lnSpc>
              <a:spcBef>
                <a:spcPts val="700"/>
              </a:spcBef>
              <a:spcAft>
                <a:spcPts val="0"/>
              </a:spcAft>
              <a:buSzPts val="1800"/>
              <a:buNone/>
            </a:pPr>
            <a:r>
              <a:rPr lang="en-US" sz="3400" dirty="0">
                <a:latin typeface="Arial"/>
                <a:ea typeface="Arial"/>
                <a:cs typeface="Arial"/>
                <a:sym typeface="Arial"/>
              </a:rPr>
              <a:t>–Hand type new form</a:t>
            </a:r>
            <a:endParaRPr sz="3400" dirty="0">
              <a:latin typeface="Arial"/>
              <a:ea typeface="Arial"/>
              <a:cs typeface="Arial"/>
              <a:sym typeface="Arial"/>
            </a:endParaRPr>
          </a:p>
          <a:p>
            <a:pPr marL="0" lvl="0" indent="0" algn="l" rtl="0">
              <a:lnSpc>
                <a:spcPct val="115000"/>
              </a:lnSpc>
              <a:spcBef>
                <a:spcPts val="700"/>
              </a:spcBef>
              <a:spcAft>
                <a:spcPts val="0"/>
              </a:spcAft>
              <a:buSzPts val="1800"/>
              <a:buNone/>
            </a:pPr>
            <a:r>
              <a:rPr lang="en-US" sz="3400" dirty="0">
                <a:latin typeface="Arial"/>
                <a:ea typeface="Arial"/>
                <a:cs typeface="Arial"/>
                <a:sym typeface="Arial"/>
              </a:rPr>
              <a:t>•Enter “REISSUED STATEMENT” on new copy</a:t>
            </a:r>
            <a:endParaRPr sz="3400" dirty="0">
              <a:latin typeface="Arial"/>
              <a:ea typeface="Arial"/>
              <a:cs typeface="Arial"/>
              <a:sym typeface="Arial"/>
            </a:endParaRPr>
          </a:p>
          <a:p>
            <a:pPr marL="0" lvl="0" indent="0" algn="l" rtl="0">
              <a:lnSpc>
                <a:spcPct val="90000"/>
              </a:lnSpc>
              <a:spcBef>
                <a:spcPts val="700"/>
              </a:spcBef>
              <a:spcAft>
                <a:spcPts val="0"/>
              </a:spcAft>
              <a:buSzPts val="1800"/>
              <a:buNone/>
            </a:pPr>
            <a:endParaRPr sz="2700" dirty="0">
              <a:latin typeface="Arial"/>
              <a:ea typeface="Arial"/>
              <a:cs typeface="Arial"/>
              <a:sym typeface="Arial"/>
            </a:endParaRPr>
          </a:p>
        </p:txBody>
      </p:sp>
      <p:pic>
        <p:nvPicPr>
          <p:cNvPr id="1228" name="Google Shape;1228;g977d2b8285_0_75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29" name="Google Shape;1229;g977d2b8285_0_7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3"/>
        <p:cNvGrpSpPr/>
        <p:nvPr/>
      </p:nvGrpSpPr>
      <p:grpSpPr>
        <a:xfrm>
          <a:off x="0" y="0"/>
          <a:ext cx="0" cy="0"/>
          <a:chOff x="0" y="0"/>
          <a:chExt cx="0" cy="0"/>
        </a:xfrm>
      </p:grpSpPr>
      <p:sp>
        <p:nvSpPr>
          <p:cNvPr id="1234" name="Google Shape;1234;g977d2b8285_0_766"/>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5" name="Google Shape;1235;g977d2b8285_0_766"/>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36" name="Google Shape;1236;g977d2b8285_0_766"/>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endParaRPr sz="3200" dirty="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3200" dirty="0">
                <a:latin typeface="Arial"/>
                <a:ea typeface="Arial"/>
                <a:cs typeface="Arial"/>
                <a:sym typeface="Arial"/>
              </a:rPr>
              <a:t>•</a:t>
            </a:r>
            <a:r>
              <a:rPr lang="en-US" sz="2600" dirty="0">
                <a:latin typeface="Arial"/>
                <a:ea typeface="Arial"/>
                <a:cs typeface="Arial"/>
                <a:sym typeface="Arial"/>
              </a:rPr>
              <a:t>Moving Expenses (Page 11 -</a:t>
            </a:r>
            <a:r>
              <a:rPr lang="en-US" sz="2600" dirty="0" smtClean="0">
                <a:latin typeface="Arial"/>
                <a:ea typeface="Arial"/>
                <a:cs typeface="Arial"/>
                <a:sym typeface="Arial"/>
              </a:rPr>
              <a:t>2023 </a:t>
            </a:r>
            <a:r>
              <a:rPr lang="en-US" sz="2600" dirty="0">
                <a:latin typeface="Arial"/>
                <a:ea typeface="Arial"/>
                <a:cs typeface="Arial"/>
                <a:sym typeface="Arial"/>
              </a:rPr>
              <a:t>Instructions for Forms W-2 and W-3) **Only for members of the US Armed Forces**</a:t>
            </a:r>
            <a:endParaRPr sz="2600" dirty="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2600" dirty="0">
                <a:latin typeface="Arial"/>
                <a:ea typeface="Arial"/>
                <a:cs typeface="Arial"/>
                <a:sym typeface="Arial"/>
              </a:rPr>
              <a:t>•Third Party (Sick Pay) (Page 13)</a:t>
            </a:r>
            <a:endParaRPr sz="2600" dirty="0">
              <a:latin typeface="Arial"/>
              <a:ea typeface="Arial"/>
              <a:cs typeface="Arial"/>
              <a:sym typeface="Arial"/>
            </a:endParaRPr>
          </a:p>
          <a:p>
            <a:pPr marL="0" lvl="0" indent="0" algn="l" rtl="0">
              <a:lnSpc>
                <a:spcPct val="115000"/>
              </a:lnSpc>
              <a:spcBef>
                <a:spcPts val="700"/>
              </a:spcBef>
              <a:spcAft>
                <a:spcPts val="0"/>
              </a:spcAft>
              <a:buClr>
                <a:schemeClr val="dk1"/>
              </a:buClr>
              <a:buSzPts val="1100"/>
              <a:buFont typeface="Arial"/>
              <a:buNone/>
            </a:pPr>
            <a:r>
              <a:rPr lang="en-US" sz="2600" dirty="0">
                <a:latin typeface="Arial"/>
                <a:ea typeface="Arial"/>
                <a:cs typeface="Arial"/>
                <a:sym typeface="Arial"/>
              </a:rPr>
              <a:t>	–Verify taxability using information received from annuity 	company</a:t>
            </a:r>
            <a:endParaRPr sz="2600" dirty="0">
              <a:latin typeface="Arial"/>
              <a:ea typeface="Arial"/>
              <a:cs typeface="Arial"/>
              <a:sym typeface="Arial"/>
            </a:endParaRPr>
          </a:p>
          <a:p>
            <a:pPr marL="0" lvl="0" indent="0" algn="l" rtl="0">
              <a:lnSpc>
                <a:spcPct val="115000"/>
              </a:lnSpc>
              <a:spcBef>
                <a:spcPts val="700"/>
              </a:spcBef>
              <a:spcAft>
                <a:spcPts val="0"/>
              </a:spcAft>
              <a:buClr>
                <a:schemeClr val="dk1"/>
              </a:buClr>
              <a:buSzPts val="1100"/>
              <a:buFont typeface="Arial"/>
              <a:buNone/>
            </a:pPr>
            <a:r>
              <a:rPr lang="en-US" sz="2600" dirty="0">
                <a:latin typeface="Arial"/>
                <a:ea typeface="Arial"/>
                <a:cs typeface="Arial"/>
                <a:sym typeface="Arial"/>
              </a:rPr>
              <a:t>	–Pages 14-21  in Publication 15-A includes specific 	instructions</a:t>
            </a:r>
            <a:endParaRPr sz="2600" dirty="0">
              <a:latin typeface="Arial"/>
              <a:ea typeface="Arial"/>
              <a:cs typeface="Arial"/>
              <a:sym typeface="Arial"/>
            </a:endParaRPr>
          </a:p>
          <a:p>
            <a:pPr marL="736600" lvl="0" indent="0" algn="l" rtl="0">
              <a:lnSpc>
                <a:spcPct val="115000"/>
              </a:lnSpc>
              <a:spcBef>
                <a:spcPts val="700"/>
              </a:spcBef>
              <a:spcAft>
                <a:spcPts val="0"/>
              </a:spcAft>
              <a:buClr>
                <a:schemeClr val="dk1"/>
              </a:buClr>
              <a:buSzPts val="1100"/>
              <a:buFont typeface="Arial"/>
              <a:buNone/>
            </a:pPr>
            <a:r>
              <a:rPr lang="en-US" sz="2600" dirty="0">
                <a:latin typeface="Arial"/>
                <a:ea typeface="Arial"/>
                <a:cs typeface="Arial"/>
                <a:sym typeface="Arial"/>
              </a:rPr>
              <a:t> </a:t>
            </a:r>
            <a:r>
              <a:rPr lang="en-US" sz="2600" u="sng" dirty="0">
                <a:solidFill>
                  <a:schemeClr val="hlink"/>
                </a:solidFill>
                <a:latin typeface="Arial"/>
                <a:ea typeface="Arial"/>
                <a:cs typeface="Arial"/>
                <a:sym typeface="Arial"/>
                <a:hlinkClick r:id="rId3"/>
              </a:rPr>
              <a:t>http://www.irs.gov/pub/irs-pdf/p15a.pdf</a:t>
            </a:r>
            <a:endParaRPr sz="2600" dirty="0">
              <a:latin typeface="Arial"/>
              <a:ea typeface="Arial"/>
              <a:cs typeface="Arial"/>
              <a:sym typeface="Arial"/>
            </a:endParaRPr>
          </a:p>
          <a:p>
            <a:pPr marL="736600" lvl="0" indent="0" algn="l" rtl="0">
              <a:lnSpc>
                <a:spcPct val="115000"/>
              </a:lnSpc>
              <a:spcBef>
                <a:spcPts val="700"/>
              </a:spcBef>
              <a:spcAft>
                <a:spcPts val="0"/>
              </a:spcAft>
              <a:buClr>
                <a:schemeClr val="dk1"/>
              </a:buClr>
              <a:buSzPts val="1100"/>
              <a:buFont typeface="Arial"/>
              <a:buNone/>
            </a:pPr>
            <a:endParaRPr sz="2600" dirty="0">
              <a:latin typeface="Arial"/>
              <a:ea typeface="Arial"/>
              <a:cs typeface="Arial"/>
              <a:sym typeface="Arial"/>
            </a:endParaRPr>
          </a:p>
          <a:p>
            <a:pPr marL="0" lvl="0" indent="0" algn="l" rtl="0">
              <a:lnSpc>
                <a:spcPct val="115000"/>
              </a:lnSpc>
              <a:spcBef>
                <a:spcPts val="700"/>
              </a:spcBef>
              <a:spcAft>
                <a:spcPts val="0"/>
              </a:spcAft>
              <a:buSzPts val="1800"/>
              <a:buNone/>
            </a:pPr>
            <a:endParaRPr sz="2700" dirty="0">
              <a:latin typeface="Arial"/>
              <a:ea typeface="Arial"/>
              <a:cs typeface="Arial"/>
              <a:sym typeface="Arial"/>
            </a:endParaRPr>
          </a:p>
        </p:txBody>
      </p:sp>
      <p:pic>
        <p:nvPicPr>
          <p:cNvPr id="1237" name="Google Shape;1237;g977d2b8285_0_766" descr="A picture containing text, map, drawing&#10;&#10;Description automatically generated"/>
          <p:cNvPicPr preferRelativeResize="0"/>
          <p:nvPr/>
        </p:nvPicPr>
        <p:blipFill rotWithShape="1">
          <a:blip r:embed="rId4">
            <a:alphaModFix/>
          </a:blip>
          <a:srcRect/>
          <a:stretch/>
        </p:blipFill>
        <p:spPr>
          <a:xfrm>
            <a:off x="11353800" y="5791600"/>
            <a:ext cx="709175" cy="772100"/>
          </a:xfrm>
          <a:prstGeom prst="rect">
            <a:avLst/>
          </a:prstGeom>
          <a:noFill/>
          <a:ln>
            <a:noFill/>
          </a:ln>
        </p:spPr>
      </p:pic>
      <p:sp>
        <p:nvSpPr>
          <p:cNvPr id="1238" name="Google Shape;1238;g977d2b8285_0_7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2"/>
        <p:cNvGrpSpPr/>
        <p:nvPr/>
      </p:nvGrpSpPr>
      <p:grpSpPr>
        <a:xfrm>
          <a:off x="0" y="0"/>
          <a:ext cx="0" cy="0"/>
          <a:chOff x="0" y="0"/>
          <a:chExt cx="0" cy="0"/>
        </a:xfrm>
      </p:grpSpPr>
      <p:sp>
        <p:nvSpPr>
          <p:cNvPr id="1243" name="Google Shape;1243;g977d2b8285_0_774"/>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4" name="Google Shape;1244;g977d2b8285_0_774"/>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45" name="Google Shape;1245;g977d2b8285_0_774"/>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a:t>
            </a:r>
            <a:r>
              <a:rPr lang="en-US" sz="3000" dirty="0">
                <a:latin typeface="Arial"/>
                <a:ea typeface="Arial"/>
                <a:cs typeface="Arial"/>
                <a:sym typeface="Arial"/>
              </a:rPr>
              <a:t>Box a (Page 15 -</a:t>
            </a:r>
            <a:r>
              <a:rPr lang="en-US" sz="3000" dirty="0" smtClean="0">
                <a:latin typeface="Arial"/>
                <a:ea typeface="Arial"/>
                <a:cs typeface="Arial"/>
                <a:sym typeface="Arial"/>
              </a:rPr>
              <a:t>2023 </a:t>
            </a:r>
            <a:r>
              <a:rPr lang="en-US" sz="3000" dirty="0">
                <a:latin typeface="Arial"/>
                <a:ea typeface="Arial"/>
                <a:cs typeface="Arial"/>
                <a:sym typeface="Arial"/>
              </a:rPr>
              <a:t>Instructions for Forms W-2 and W-3)</a:t>
            </a:r>
            <a:endParaRPr sz="30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sz="2600" dirty="0">
                <a:latin typeface="Arial"/>
                <a:ea typeface="Arial"/>
                <a:cs typeface="Arial"/>
                <a:sym typeface="Arial"/>
              </a:rPr>
              <a:t>–Employee SSN as entered in Employee screen.</a:t>
            </a:r>
            <a:endParaRPr sz="2600" dirty="0">
              <a:latin typeface="Arial"/>
              <a:ea typeface="Arial"/>
              <a:cs typeface="Arial"/>
              <a:sym typeface="Arial"/>
            </a:endParaRPr>
          </a:p>
          <a:p>
            <a:pPr marL="0" lvl="0" indent="0" algn="l" rtl="0">
              <a:lnSpc>
                <a:spcPct val="115000"/>
              </a:lnSpc>
              <a:spcBef>
                <a:spcPts val="800"/>
              </a:spcBef>
              <a:spcAft>
                <a:spcPts val="0"/>
              </a:spcAft>
              <a:buSzPts val="1800"/>
              <a:buNone/>
            </a:pPr>
            <a:r>
              <a:rPr lang="en-US" sz="3000" dirty="0">
                <a:latin typeface="Arial"/>
                <a:ea typeface="Arial"/>
                <a:cs typeface="Arial"/>
                <a:sym typeface="Arial"/>
              </a:rPr>
              <a:t>•Box b (Page 16 -</a:t>
            </a:r>
            <a:r>
              <a:rPr lang="en-US" sz="3000" dirty="0" smtClean="0">
                <a:latin typeface="Arial"/>
                <a:ea typeface="Arial"/>
                <a:cs typeface="Arial"/>
                <a:sym typeface="Arial"/>
              </a:rPr>
              <a:t>2023 </a:t>
            </a:r>
            <a:r>
              <a:rPr lang="en-US" sz="3000" dirty="0">
                <a:latin typeface="Arial"/>
                <a:ea typeface="Arial"/>
                <a:cs typeface="Arial"/>
                <a:sym typeface="Arial"/>
              </a:rPr>
              <a:t>Instructions for Forms W-2 and W-3)</a:t>
            </a:r>
            <a:endParaRPr sz="30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sz="2600" dirty="0">
                <a:latin typeface="Arial"/>
                <a:ea typeface="Arial"/>
                <a:cs typeface="Arial"/>
                <a:sym typeface="Arial"/>
              </a:rPr>
              <a:t>–Federal EIN</a:t>
            </a:r>
            <a:endParaRPr sz="2600" dirty="0">
              <a:latin typeface="Arial"/>
              <a:ea typeface="Arial"/>
              <a:cs typeface="Arial"/>
              <a:sym typeface="Arial"/>
            </a:endParaRPr>
          </a:p>
          <a:p>
            <a:pPr marL="0" lvl="0" indent="0" algn="l" rtl="0">
              <a:lnSpc>
                <a:spcPct val="115000"/>
              </a:lnSpc>
              <a:spcBef>
                <a:spcPts val="800"/>
              </a:spcBef>
              <a:spcAft>
                <a:spcPts val="0"/>
              </a:spcAft>
              <a:buSzPts val="1800"/>
              <a:buNone/>
            </a:pPr>
            <a:r>
              <a:rPr lang="en-US" sz="3000" dirty="0">
                <a:latin typeface="Arial"/>
                <a:ea typeface="Arial"/>
                <a:cs typeface="Arial"/>
                <a:sym typeface="Arial"/>
              </a:rPr>
              <a:t>•Box c (Page 16 -</a:t>
            </a:r>
            <a:r>
              <a:rPr lang="en-US" sz="3000" dirty="0" smtClean="0">
                <a:latin typeface="Arial"/>
                <a:ea typeface="Arial"/>
                <a:cs typeface="Arial"/>
                <a:sym typeface="Arial"/>
              </a:rPr>
              <a:t>2023 </a:t>
            </a:r>
            <a:r>
              <a:rPr lang="en-US" sz="3000" dirty="0">
                <a:latin typeface="Arial"/>
                <a:ea typeface="Arial"/>
                <a:cs typeface="Arial"/>
                <a:sym typeface="Arial"/>
              </a:rPr>
              <a:t>Instructions for Forms W-2 and W-3)</a:t>
            </a:r>
            <a:endParaRPr sz="30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sz="2600" dirty="0">
                <a:latin typeface="Arial"/>
                <a:ea typeface="Arial"/>
                <a:cs typeface="Arial"/>
                <a:sym typeface="Arial"/>
              </a:rPr>
              <a:t>–Employer information as entered in W2PROC</a:t>
            </a:r>
            <a:endParaRPr sz="2600" dirty="0">
              <a:latin typeface="Arial"/>
              <a:ea typeface="Arial"/>
              <a:cs typeface="Arial"/>
              <a:sym typeface="Arial"/>
            </a:endParaRPr>
          </a:p>
          <a:p>
            <a:pPr marL="0" lvl="0" indent="0" algn="l" rtl="0">
              <a:lnSpc>
                <a:spcPct val="115000"/>
              </a:lnSpc>
              <a:spcBef>
                <a:spcPts val="800"/>
              </a:spcBef>
              <a:spcAft>
                <a:spcPts val="0"/>
              </a:spcAft>
              <a:buSzPts val="1800"/>
              <a:buNone/>
            </a:pP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endParaRPr sz="2700" dirty="0">
              <a:latin typeface="Arial"/>
              <a:ea typeface="Arial"/>
              <a:cs typeface="Arial"/>
              <a:sym typeface="Arial"/>
            </a:endParaRPr>
          </a:p>
        </p:txBody>
      </p:sp>
      <p:pic>
        <p:nvPicPr>
          <p:cNvPr id="1246" name="Google Shape;1246;g977d2b8285_0_774"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47" name="Google Shape;1247;g977d2b8285_0_7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1"/>
        <p:cNvGrpSpPr/>
        <p:nvPr/>
      </p:nvGrpSpPr>
      <p:grpSpPr>
        <a:xfrm>
          <a:off x="0" y="0"/>
          <a:ext cx="0" cy="0"/>
          <a:chOff x="0" y="0"/>
          <a:chExt cx="0" cy="0"/>
        </a:xfrm>
      </p:grpSpPr>
      <p:sp>
        <p:nvSpPr>
          <p:cNvPr id="1252" name="Google Shape;1252;g977d2b8285_0_78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3" name="Google Shape;1253;g977d2b8285_0_782"/>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54" name="Google Shape;1254;g977d2b8285_0_782"/>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•Boxes e and f (Page 16 - </a:t>
            </a:r>
            <a:r>
              <a:rPr lang="en-US" sz="3200" dirty="0" smtClean="0">
                <a:latin typeface="Arial"/>
                <a:ea typeface="Arial"/>
                <a:cs typeface="Arial"/>
                <a:sym typeface="Arial"/>
              </a:rPr>
              <a:t>2023 </a:t>
            </a:r>
            <a:r>
              <a:rPr lang="en-US" sz="3200" dirty="0">
                <a:latin typeface="Arial"/>
                <a:ea typeface="Arial"/>
                <a:cs typeface="Arial"/>
                <a:sym typeface="Arial"/>
              </a:rPr>
              <a:t>Instructions for Forms W-2 and W-3)</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–Employee’s name and address</a:t>
            </a:r>
            <a:endParaRPr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•Data from Employee Screen</a:t>
            </a:r>
            <a:endParaRPr sz="2400" dirty="0">
              <a:latin typeface="Arial"/>
              <a:ea typeface="Arial"/>
              <a:cs typeface="Arial"/>
              <a:sym typeface="Arial"/>
            </a:endParaRPr>
          </a:p>
          <a:p>
            <a:pPr marL="0" lvl="0" indent="0" algn="l" rtl="0">
              <a:lnSpc>
                <a:spcPct val="115000"/>
              </a:lnSpc>
              <a:spcBef>
                <a:spcPts val="500"/>
              </a:spcBef>
              <a:spcAft>
                <a:spcPts val="0"/>
              </a:spcAft>
              <a:buSzPts val="1800"/>
              <a:buNone/>
            </a:pPr>
            <a:r>
              <a:rPr lang="en-US" sz="2000" dirty="0">
                <a:latin typeface="Arial"/>
                <a:ea typeface="Arial"/>
                <a:cs typeface="Arial"/>
                <a:sym typeface="Arial"/>
              </a:rPr>
              <a:t>	–Uses legal name if non-blank</a:t>
            </a:r>
            <a:endParaRPr sz="2000" dirty="0">
              <a:latin typeface="Arial"/>
              <a:ea typeface="Arial"/>
              <a:cs typeface="Arial"/>
              <a:sym typeface="Arial"/>
            </a:endParaRPr>
          </a:p>
          <a:p>
            <a:pPr marL="0" lvl="0" indent="0" algn="l" rtl="0">
              <a:lnSpc>
                <a:spcPct val="115000"/>
              </a:lnSpc>
              <a:spcBef>
                <a:spcPts val="500"/>
              </a:spcBef>
              <a:spcAft>
                <a:spcPts val="0"/>
              </a:spcAft>
              <a:buSzPts val="1800"/>
              <a:buNone/>
            </a:pPr>
            <a:r>
              <a:rPr lang="en-US" sz="2000" dirty="0">
                <a:latin typeface="Arial"/>
                <a:ea typeface="Arial"/>
                <a:cs typeface="Arial"/>
                <a:sym typeface="Arial"/>
              </a:rPr>
              <a:t>	–Uses name field if legal name is blank</a:t>
            </a:r>
            <a:endParaRPr sz="2000"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•Box 1(Page 16)</a:t>
            </a: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r>
              <a:rPr lang="en-US" dirty="0">
                <a:latin typeface="Arial"/>
                <a:ea typeface="Arial"/>
                <a:cs typeface="Arial"/>
                <a:sym typeface="Arial"/>
              </a:rPr>
              <a:t>Wages from federal taxable gross amount</a:t>
            </a:r>
            <a:endParaRPr sz="2700" dirty="0">
              <a:latin typeface="Arial"/>
              <a:ea typeface="Arial"/>
              <a:cs typeface="Arial"/>
              <a:sym typeface="Arial"/>
            </a:endParaRPr>
          </a:p>
        </p:txBody>
      </p:sp>
      <p:pic>
        <p:nvPicPr>
          <p:cNvPr id="1255" name="Google Shape;1255;g977d2b8285_0_78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56" name="Google Shape;1256;g977d2b8285_0_7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0"/>
        <p:cNvGrpSpPr/>
        <p:nvPr/>
      </p:nvGrpSpPr>
      <p:grpSpPr>
        <a:xfrm>
          <a:off x="0" y="0"/>
          <a:ext cx="0" cy="0"/>
          <a:chOff x="0" y="0"/>
          <a:chExt cx="0" cy="0"/>
        </a:xfrm>
      </p:grpSpPr>
      <p:sp>
        <p:nvSpPr>
          <p:cNvPr id="1261" name="Google Shape;1261;g977d2b8285_0_79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2" name="Google Shape;1262;g977d2b8285_0_790"/>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63" name="Google Shape;1263;g977d2b8285_0_790"/>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•Box 2 (Page 17 - </a:t>
            </a:r>
            <a:r>
              <a:rPr lang="en-US" sz="3200" dirty="0" smtClean="0">
                <a:latin typeface="Arial"/>
                <a:ea typeface="Arial"/>
                <a:cs typeface="Arial"/>
                <a:sym typeface="Arial"/>
              </a:rPr>
              <a:t>2023 </a:t>
            </a:r>
            <a:r>
              <a:rPr lang="en-US" sz="3200" dirty="0">
                <a:latin typeface="Arial"/>
                <a:ea typeface="Arial"/>
                <a:cs typeface="Arial"/>
                <a:sym typeface="Arial"/>
              </a:rPr>
              <a:t>Instructions for Forms W-2 and W-3)</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–Tax withheld for YTD  on federal tax record</a:t>
            </a:r>
            <a:endParaRPr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•Box 3 (Page 17)</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–Social security wages from 692/693 records flagged as a Payroll Item-Social Security Tax</a:t>
            </a:r>
            <a:endParaRPr dirty="0">
              <a:latin typeface="Arial"/>
              <a:ea typeface="Arial"/>
              <a:cs typeface="Arial"/>
              <a:sym typeface="Arial"/>
            </a:endParaRPr>
          </a:p>
          <a:p>
            <a:pPr marL="0" lvl="0" indent="0" algn="l" rtl="0">
              <a:lnSpc>
                <a:spcPct val="115000"/>
              </a:lnSpc>
              <a:spcBef>
                <a:spcPts val="800"/>
              </a:spcBef>
              <a:spcAft>
                <a:spcPts val="0"/>
              </a:spcAft>
              <a:buSzPts val="1800"/>
              <a:buNone/>
            </a:pPr>
            <a:endParaRPr sz="2700" dirty="0">
              <a:latin typeface="Arial"/>
              <a:ea typeface="Arial"/>
              <a:cs typeface="Arial"/>
              <a:sym typeface="Arial"/>
            </a:endParaRPr>
          </a:p>
        </p:txBody>
      </p:sp>
      <p:pic>
        <p:nvPicPr>
          <p:cNvPr id="1264" name="Google Shape;1264;g977d2b8285_0_79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65" name="Google Shape;1265;g977d2b8285_0_7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9"/>
        <p:cNvGrpSpPr/>
        <p:nvPr/>
      </p:nvGrpSpPr>
      <p:grpSpPr>
        <a:xfrm>
          <a:off x="0" y="0"/>
          <a:ext cx="0" cy="0"/>
          <a:chOff x="0" y="0"/>
          <a:chExt cx="0" cy="0"/>
        </a:xfrm>
      </p:grpSpPr>
      <p:sp>
        <p:nvSpPr>
          <p:cNvPr id="1270" name="Google Shape;1270;g977d2b8285_0_79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1" name="Google Shape;1271;g977d2b8285_0_798"/>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72" name="Google Shape;1272;g977d2b8285_0_798"/>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•Box 4 (Page 17 -</a:t>
            </a:r>
            <a:r>
              <a:rPr lang="en-US" sz="3200" dirty="0" smtClean="0">
                <a:latin typeface="Arial"/>
                <a:ea typeface="Arial"/>
                <a:cs typeface="Arial"/>
                <a:sym typeface="Arial"/>
              </a:rPr>
              <a:t>2023 </a:t>
            </a:r>
            <a:r>
              <a:rPr lang="en-US" sz="3200" dirty="0">
                <a:latin typeface="Arial"/>
                <a:ea typeface="Arial"/>
                <a:cs typeface="Arial"/>
                <a:sym typeface="Arial"/>
              </a:rPr>
              <a:t>Instructions for Forms W-2 and W-3)</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–Social security taxes withheld from the 692/693 and 	692/693 records flagged as Payroll Item-Social Security 	Tax</a:t>
            </a:r>
            <a:endParaRPr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•Box 5 (Page 17)</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–Medicare wages from 692/693 records flagged with a 	Payroll Item-Medicare </a:t>
            </a:r>
            <a:endParaRPr dirty="0">
              <a:latin typeface="Arial"/>
              <a:ea typeface="Arial"/>
              <a:cs typeface="Arial"/>
              <a:sym typeface="Arial"/>
            </a:endParaRPr>
          </a:p>
          <a:p>
            <a:pPr marL="0" lvl="0" indent="0" algn="l" rtl="0">
              <a:lnSpc>
                <a:spcPct val="115000"/>
              </a:lnSpc>
              <a:spcBef>
                <a:spcPts val="800"/>
              </a:spcBef>
              <a:spcAft>
                <a:spcPts val="0"/>
              </a:spcAft>
              <a:buSzPts val="1800"/>
              <a:buNone/>
            </a:pPr>
            <a:endParaRPr sz="2700" dirty="0">
              <a:latin typeface="Arial"/>
              <a:ea typeface="Arial"/>
              <a:cs typeface="Arial"/>
              <a:sym typeface="Arial"/>
            </a:endParaRPr>
          </a:p>
        </p:txBody>
      </p:sp>
      <p:pic>
        <p:nvPicPr>
          <p:cNvPr id="1273" name="Google Shape;1273;g977d2b8285_0_79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74" name="Google Shape;1274;g977d2b8285_0_7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8"/>
        <p:cNvGrpSpPr/>
        <p:nvPr/>
      </p:nvGrpSpPr>
      <p:grpSpPr>
        <a:xfrm>
          <a:off x="0" y="0"/>
          <a:ext cx="0" cy="0"/>
          <a:chOff x="0" y="0"/>
          <a:chExt cx="0" cy="0"/>
        </a:xfrm>
      </p:grpSpPr>
      <p:sp>
        <p:nvSpPr>
          <p:cNvPr id="1279" name="Google Shape;1279;g977d2b8285_0_806"/>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0" name="Google Shape;1280;g977d2b8285_0_806"/>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81" name="Google Shape;1281;g977d2b8285_0_806"/>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•Box 6 (Page 17 - </a:t>
            </a:r>
            <a:r>
              <a:rPr lang="en-US" sz="3200" dirty="0" smtClean="0">
                <a:latin typeface="Arial"/>
                <a:ea typeface="Arial"/>
                <a:cs typeface="Arial"/>
                <a:sym typeface="Arial"/>
              </a:rPr>
              <a:t>2023 </a:t>
            </a:r>
            <a:r>
              <a:rPr lang="en-US" sz="3200" dirty="0">
                <a:latin typeface="Arial"/>
                <a:ea typeface="Arial"/>
                <a:cs typeface="Arial"/>
                <a:sym typeface="Arial"/>
              </a:rPr>
              <a:t>Instructions for Forms W-2 and W-3)</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–Medicare taxes withheld on the 692/693 records flagged 	as  Payroll Item-Medicare</a:t>
            </a:r>
            <a:endParaRPr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•Box 10 (Page 18)</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–Dependent care benefits as entered through Adjustments 	on Federal 001 record</a:t>
            </a:r>
            <a:endParaRPr dirty="0">
              <a:latin typeface="Arial"/>
              <a:ea typeface="Arial"/>
              <a:cs typeface="Arial"/>
              <a:sym typeface="Arial"/>
            </a:endParaRPr>
          </a:p>
          <a:p>
            <a:pPr marL="0" lvl="0" indent="0" algn="l" rtl="0">
              <a:lnSpc>
                <a:spcPct val="115000"/>
              </a:lnSpc>
              <a:spcBef>
                <a:spcPts val="800"/>
              </a:spcBef>
              <a:spcAft>
                <a:spcPts val="0"/>
              </a:spcAft>
              <a:buSzPts val="1800"/>
              <a:buNone/>
            </a:pPr>
            <a:endParaRPr sz="2700" dirty="0">
              <a:latin typeface="Arial"/>
              <a:ea typeface="Arial"/>
              <a:cs typeface="Arial"/>
              <a:sym typeface="Arial"/>
            </a:endParaRPr>
          </a:p>
        </p:txBody>
      </p:sp>
      <p:pic>
        <p:nvPicPr>
          <p:cNvPr id="1282" name="Google Shape;1282;g977d2b8285_0_806"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83" name="Google Shape;1283;g977d2b8285_0_8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106</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7"/>
        <p:cNvGrpSpPr/>
        <p:nvPr/>
      </p:nvGrpSpPr>
      <p:grpSpPr>
        <a:xfrm>
          <a:off x="0" y="0"/>
          <a:ext cx="0" cy="0"/>
          <a:chOff x="0" y="0"/>
          <a:chExt cx="0" cy="0"/>
        </a:xfrm>
      </p:grpSpPr>
      <p:sp>
        <p:nvSpPr>
          <p:cNvPr id="1288" name="Google Shape;1288;g977d2b8285_0_814"/>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9" name="Google Shape;1289;g977d2b8285_0_814"/>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90" name="Google Shape;1290;g977d2b8285_0_814"/>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•Box 12-Codes (Pages 18-21 -</a:t>
            </a:r>
            <a:r>
              <a:rPr lang="en-US" sz="3200" dirty="0" smtClean="0">
                <a:latin typeface="Arial"/>
                <a:ea typeface="Arial"/>
                <a:cs typeface="Arial"/>
                <a:sym typeface="Arial"/>
              </a:rPr>
              <a:t>2023 </a:t>
            </a:r>
            <a:r>
              <a:rPr lang="en-US" sz="3200" dirty="0">
                <a:latin typeface="Arial"/>
                <a:ea typeface="Arial"/>
                <a:cs typeface="Arial"/>
                <a:sym typeface="Arial"/>
              </a:rPr>
              <a:t>Instructions for Forms W-2 and W-3)</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–Code C-</a:t>
            </a:r>
            <a:r>
              <a:rPr lang="en-US" sz="2400" dirty="0">
                <a:latin typeface="Arial"/>
                <a:ea typeface="Arial"/>
                <a:cs typeface="Arial"/>
                <a:sym typeface="Arial"/>
              </a:rPr>
              <a:t>Group-term life over $50,000 cost</a:t>
            </a:r>
            <a:endParaRPr sz="24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–Code D-Elective deferrals under a section </a:t>
            </a:r>
            <a:r>
              <a:rPr lang="en-US" sz="2400" dirty="0">
                <a:latin typeface="Arial"/>
                <a:ea typeface="Arial"/>
                <a:cs typeface="Arial"/>
                <a:sym typeface="Arial"/>
              </a:rPr>
              <a:t>401(k) plan</a:t>
            </a:r>
            <a:endParaRPr sz="24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	–Code E-Elective deferrals under a section </a:t>
            </a:r>
            <a:r>
              <a:rPr lang="en-US" sz="2400" dirty="0">
                <a:latin typeface="Arial"/>
                <a:ea typeface="Arial"/>
                <a:cs typeface="Arial"/>
                <a:sym typeface="Arial"/>
              </a:rPr>
              <a:t>403(b) salary 	reduction agreement</a:t>
            </a:r>
            <a:endParaRPr sz="2700" dirty="0">
              <a:latin typeface="Arial"/>
              <a:ea typeface="Arial"/>
              <a:cs typeface="Arial"/>
              <a:sym typeface="Arial"/>
            </a:endParaRPr>
          </a:p>
        </p:txBody>
      </p:sp>
      <p:pic>
        <p:nvPicPr>
          <p:cNvPr id="1291" name="Google Shape;1291;g977d2b8285_0_814"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92" name="Google Shape;1292;g977d2b8285_0_8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6"/>
        <p:cNvGrpSpPr/>
        <p:nvPr/>
      </p:nvGrpSpPr>
      <p:grpSpPr>
        <a:xfrm>
          <a:off x="0" y="0"/>
          <a:ext cx="0" cy="0"/>
          <a:chOff x="0" y="0"/>
          <a:chExt cx="0" cy="0"/>
        </a:xfrm>
      </p:grpSpPr>
      <p:sp>
        <p:nvSpPr>
          <p:cNvPr id="1297" name="Google Shape;1297;g977d2b8285_0_82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8" name="Google Shape;1298;g977d2b8285_0_822"/>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99" name="Google Shape;1299;g977d2b8285_0_822"/>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457200" algn="l" rtl="0">
              <a:lnSpc>
                <a:spcPct val="115000"/>
              </a:lnSpc>
              <a:spcBef>
                <a:spcPts val="700"/>
              </a:spcBef>
              <a:spcAft>
                <a:spcPts val="0"/>
              </a:spcAft>
              <a:buSzPts val="1800"/>
              <a:buNone/>
            </a:pPr>
            <a:r>
              <a:rPr lang="en-US">
                <a:latin typeface="Arial"/>
                <a:ea typeface="Arial"/>
                <a:cs typeface="Arial"/>
                <a:sym typeface="Arial"/>
              </a:rPr>
              <a:t>	–Code F-Elective deferrals under a section </a:t>
            </a:r>
            <a:r>
              <a:rPr lang="en-US" sz="2400">
                <a:latin typeface="Arial"/>
                <a:ea typeface="Arial"/>
                <a:cs typeface="Arial"/>
                <a:sym typeface="Arial"/>
              </a:rPr>
              <a:t>408(k)(6) salary 	reduction</a:t>
            </a:r>
            <a:endParaRPr sz="2400">
              <a:latin typeface="Arial"/>
              <a:ea typeface="Arial"/>
              <a:cs typeface="Arial"/>
              <a:sym typeface="Arial"/>
            </a:endParaRPr>
          </a:p>
          <a:p>
            <a:pPr marL="0" lvl="0" indent="457200" algn="l" rtl="0">
              <a:lnSpc>
                <a:spcPct val="115000"/>
              </a:lnSpc>
              <a:spcBef>
                <a:spcPts val="700"/>
              </a:spcBef>
              <a:spcAft>
                <a:spcPts val="0"/>
              </a:spcAft>
              <a:buSzPts val="1800"/>
              <a:buNone/>
            </a:pPr>
            <a:r>
              <a:rPr lang="en-US">
                <a:latin typeface="Arial"/>
                <a:ea typeface="Arial"/>
                <a:cs typeface="Arial"/>
                <a:sym typeface="Arial"/>
              </a:rPr>
              <a:t>	–Code G-Elective deferrals and employer contributions to a 	section </a:t>
            </a:r>
            <a:r>
              <a:rPr lang="en-US" sz="2400">
                <a:latin typeface="Arial"/>
                <a:ea typeface="Arial"/>
                <a:cs typeface="Arial"/>
                <a:sym typeface="Arial"/>
              </a:rPr>
              <a:t>457(b) deferred compensation plan. </a:t>
            </a:r>
            <a:endParaRPr sz="2400">
              <a:latin typeface="Arial"/>
              <a:ea typeface="Arial"/>
              <a:cs typeface="Arial"/>
              <a:sym typeface="Arial"/>
            </a:endParaRPr>
          </a:p>
          <a:p>
            <a:pPr marL="0" lvl="0" indent="457200" algn="l" rtl="0">
              <a:lnSpc>
                <a:spcPct val="115000"/>
              </a:lnSpc>
              <a:spcBef>
                <a:spcPts val="700"/>
              </a:spcBef>
              <a:spcAft>
                <a:spcPts val="0"/>
              </a:spcAft>
              <a:buSzPts val="1800"/>
              <a:buNone/>
            </a:pPr>
            <a:r>
              <a:rPr lang="en-US">
                <a:latin typeface="Arial"/>
                <a:ea typeface="Arial"/>
                <a:cs typeface="Arial"/>
                <a:sym typeface="Arial"/>
              </a:rPr>
              <a:t>	–Code H-Elective deferrals under section </a:t>
            </a:r>
            <a:r>
              <a:rPr lang="en-US" sz="2400">
                <a:latin typeface="Arial"/>
                <a:ea typeface="Arial"/>
                <a:cs typeface="Arial"/>
                <a:sym typeface="Arial"/>
              </a:rPr>
              <a:t>501 c(18)(D) tax 	exempt organization plan</a:t>
            </a:r>
            <a:endParaRPr sz="2400">
              <a:latin typeface="Arial"/>
              <a:ea typeface="Arial"/>
              <a:cs typeface="Arial"/>
              <a:sym typeface="Arial"/>
            </a:endParaRPr>
          </a:p>
          <a:p>
            <a:pPr marL="0" lvl="0" indent="457200" algn="l" rtl="0">
              <a:lnSpc>
                <a:spcPct val="115000"/>
              </a:lnSpc>
              <a:spcBef>
                <a:spcPts val="700"/>
              </a:spcBef>
              <a:spcAft>
                <a:spcPts val="0"/>
              </a:spcAft>
              <a:buSzPts val="1800"/>
              <a:buNone/>
            </a:pPr>
            <a:r>
              <a:rPr lang="en-US">
                <a:latin typeface="Arial"/>
                <a:ea typeface="Arial"/>
                <a:cs typeface="Arial"/>
                <a:sym typeface="Arial"/>
              </a:rPr>
              <a:t>	–Code J-</a:t>
            </a:r>
            <a:r>
              <a:rPr lang="en-US" sz="2400">
                <a:latin typeface="Arial"/>
                <a:ea typeface="Arial"/>
                <a:cs typeface="Arial"/>
                <a:sym typeface="Arial"/>
              </a:rPr>
              <a:t>Non taxable sick pay</a:t>
            </a:r>
            <a:endParaRPr sz="2700">
              <a:latin typeface="Arial"/>
              <a:ea typeface="Arial"/>
              <a:cs typeface="Arial"/>
              <a:sym typeface="Arial"/>
            </a:endParaRPr>
          </a:p>
        </p:txBody>
      </p:sp>
      <p:pic>
        <p:nvPicPr>
          <p:cNvPr id="1300" name="Google Shape;1300;g977d2b8285_0_82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301" name="Google Shape;1301;g977d2b8285_0_8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108</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5"/>
        <p:cNvGrpSpPr/>
        <p:nvPr/>
      </p:nvGrpSpPr>
      <p:grpSpPr>
        <a:xfrm>
          <a:off x="0" y="0"/>
          <a:ext cx="0" cy="0"/>
          <a:chOff x="0" y="0"/>
          <a:chExt cx="0" cy="0"/>
        </a:xfrm>
      </p:grpSpPr>
      <p:sp>
        <p:nvSpPr>
          <p:cNvPr id="1306" name="Google Shape;1306;g977d2b8285_0_83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7" name="Google Shape;1307;g977d2b8285_0_830"/>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308" name="Google Shape;1308;g977d2b8285_0_830"/>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600"/>
              </a:spcBef>
              <a:spcAft>
                <a:spcPts val="0"/>
              </a:spcAft>
              <a:buSzPts val="1800"/>
              <a:buNone/>
            </a:pPr>
            <a:r>
              <a:rPr lang="en-US" sz="2400">
                <a:latin typeface="Arial"/>
                <a:ea typeface="Arial"/>
                <a:cs typeface="Arial"/>
                <a:sym typeface="Arial"/>
              </a:rPr>
              <a:t>	 –Code P-Excludable moving expenses (US Armed Forces only)</a:t>
            </a:r>
            <a:endParaRPr sz="2400">
              <a:latin typeface="Arial"/>
              <a:ea typeface="Arial"/>
              <a:cs typeface="Arial"/>
              <a:sym typeface="Arial"/>
            </a:endParaRPr>
          </a:p>
          <a:p>
            <a:pPr marL="0" lvl="0" indent="0" algn="l" rtl="0">
              <a:lnSpc>
                <a:spcPct val="90000"/>
              </a:lnSpc>
              <a:spcBef>
                <a:spcPts val="600"/>
              </a:spcBef>
              <a:spcAft>
                <a:spcPts val="0"/>
              </a:spcAft>
              <a:buSzPts val="1800"/>
              <a:buNone/>
            </a:pPr>
            <a:r>
              <a:rPr lang="en-US" sz="2400">
                <a:latin typeface="Arial"/>
                <a:ea typeface="Arial"/>
                <a:cs typeface="Arial"/>
                <a:sym typeface="Arial"/>
              </a:rPr>
              <a:t>	 –Code T-Adoption benefits</a:t>
            </a:r>
            <a:endParaRPr sz="2400">
              <a:latin typeface="Arial"/>
              <a:ea typeface="Arial"/>
              <a:cs typeface="Arial"/>
              <a:sym typeface="Arial"/>
            </a:endParaRPr>
          </a:p>
          <a:p>
            <a:pPr marL="0" lvl="0" indent="0" algn="l" rtl="0">
              <a:lnSpc>
                <a:spcPct val="90000"/>
              </a:lnSpc>
              <a:spcBef>
                <a:spcPts val="600"/>
              </a:spcBef>
              <a:spcAft>
                <a:spcPts val="0"/>
              </a:spcAft>
              <a:buSzPts val="1800"/>
              <a:buNone/>
            </a:pPr>
            <a:r>
              <a:rPr lang="en-US" sz="2400">
                <a:latin typeface="Arial"/>
                <a:ea typeface="Arial"/>
                <a:cs typeface="Arial"/>
                <a:sym typeface="Arial"/>
              </a:rPr>
              <a:t>	 –Code W-Employer contributions to Health Savings accounts</a:t>
            </a:r>
            <a:endParaRPr sz="2400">
              <a:latin typeface="Arial"/>
              <a:ea typeface="Arial"/>
              <a:cs typeface="Arial"/>
              <a:sym typeface="Arial"/>
            </a:endParaRPr>
          </a:p>
          <a:p>
            <a:pPr marL="914400" lvl="0" indent="0" algn="l" rtl="0">
              <a:lnSpc>
                <a:spcPct val="90000"/>
              </a:lnSpc>
              <a:spcBef>
                <a:spcPts val="600"/>
              </a:spcBef>
              <a:spcAft>
                <a:spcPts val="0"/>
              </a:spcAft>
              <a:buSzPts val="1800"/>
              <a:buNone/>
            </a:pPr>
            <a:r>
              <a:rPr lang="en-US" sz="2400">
                <a:latin typeface="Arial"/>
                <a:ea typeface="Arial"/>
                <a:cs typeface="Arial"/>
                <a:sym typeface="Arial"/>
              </a:rPr>
              <a:t>Employer contributions include section 125 annuity amounts the employee contributes to a section 125 (cafeteria plan to an HSA.</a:t>
            </a:r>
            <a:endParaRPr sz="2400">
              <a:latin typeface="Arial"/>
              <a:ea typeface="Arial"/>
              <a:cs typeface="Arial"/>
              <a:sym typeface="Arial"/>
            </a:endParaRPr>
          </a:p>
          <a:p>
            <a:pPr marL="0" lvl="0" indent="0" algn="l" rtl="0">
              <a:lnSpc>
                <a:spcPct val="90000"/>
              </a:lnSpc>
              <a:spcBef>
                <a:spcPts val="600"/>
              </a:spcBef>
              <a:spcAft>
                <a:spcPts val="0"/>
              </a:spcAft>
              <a:buSzPts val="1800"/>
              <a:buNone/>
            </a:pPr>
            <a:r>
              <a:rPr lang="en-US" sz="2400">
                <a:latin typeface="Arial"/>
                <a:ea typeface="Arial"/>
                <a:cs typeface="Arial"/>
                <a:sym typeface="Arial"/>
              </a:rPr>
              <a:t>	 –Code AA-Designated Roth contributions under a section 401(k)</a:t>
            </a:r>
            <a:endParaRPr sz="2400">
              <a:latin typeface="Arial"/>
              <a:ea typeface="Arial"/>
              <a:cs typeface="Arial"/>
              <a:sym typeface="Arial"/>
            </a:endParaRPr>
          </a:p>
          <a:p>
            <a:pPr marL="457200" lvl="0" indent="457200" algn="l" rtl="0">
              <a:lnSpc>
                <a:spcPct val="115000"/>
              </a:lnSpc>
              <a:spcBef>
                <a:spcPts val="800"/>
              </a:spcBef>
              <a:spcAft>
                <a:spcPts val="0"/>
              </a:spcAft>
              <a:buSzPts val="1800"/>
              <a:buNone/>
            </a:pPr>
            <a:endParaRPr sz="2700">
              <a:latin typeface="Arial"/>
              <a:ea typeface="Arial"/>
              <a:cs typeface="Arial"/>
              <a:sym typeface="Arial"/>
            </a:endParaRPr>
          </a:p>
        </p:txBody>
      </p:sp>
      <p:pic>
        <p:nvPicPr>
          <p:cNvPr id="1309" name="Google Shape;1309;g977d2b8285_0_83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310" name="Google Shape;1310;g977d2b8285_0_8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fceb12ddf5_0_16"/>
          <p:cNvSpPr txBox="1">
            <a:spLocks noGrp="1"/>
          </p:cNvSpPr>
          <p:nvPr>
            <p:ph type="title"/>
          </p:nvPr>
        </p:nvSpPr>
        <p:spPr>
          <a:xfrm>
            <a:off x="838200" y="365125"/>
            <a:ext cx="10515600" cy="1325700"/>
          </a:xfrm>
          <a:prstGeom prst="rect">
            <a:avLst/>
          </a:prstGeom>
          <a:solidFill>
            <a:schemeClr val="accent5"/>
          </a:solidFill>
        </p:spPr>
        <p:txBody>
          <a:bodyPr spcFirstLastPara="1" wrap="square" lIns="91425" tIns="45700" rIns="91425" bIns="45700" anchor="ctr" anchorCtr="0">
            <a:noAutofit/>
          </a:bodyPr>
          <a:lstStyle/>
          <a:p>
            <a:pPr marL="457200" lvl="0" indent="0" algn="ctr" rtl="0">
              <a:spcBef>
                <a:spcPts val="0"/>
              </a:spcBef>
              <a:spcAft>
                <a:spcPts val="0"/>
              </a:spcAft>
              <a:buNone/>
            </a:pPr>
            <a:r>
              <a:rPr lang="en-US"/>
              <a:t>CCA Addresses</a:t>
            </a:r>
            <a:endParaRPr/>
          </a:p>
        </p:txBody>
      </p:sp>
      <p:sp>
        <p:nvSpPr>
          <p:cNvPr id="217" name="Google Shape;217;gfceb12ddf5_0_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dirty="0"/>
              <a:t>Want to make sure the addresses are correct for CCA reporting or may have </a:t>
            </a:r>
            <a:r>
              <a:rPr lang="en-US" dirty="0" smtClean="0"/>
              <a:t>issue</a:t>
            </a:r>
            <a:r>
              <a:rPr lang="en-US" dirty="0"/>
              <a:t>s</a:t>
            </a:r>
            <a:endParaRPr dirty="0"/>
          </a:p>
          <a:p>
            <a:pPr marL="0" lvl="0" indent="0" algn="l" rtl="0">
              <a:spcBef>
                <a:spcPts val="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Char char="•"/>
            </a:pPr>
            <a:r>
              <a:rPr lang="en-US" dirty="0"/>
              <a:t>Have your districts verify that they adhere to the USPS Standards</a:t>
            </a:r>
            <a:endParaRPr dirty="0"/>
          </a:p>
          <a:p>
            <a:pPr marL="457200" lvl="0" indent="-342900" algn="l" rtl="0">
              <a:spcBef>
                <a:spcPts val="0"/>
              </a:spcBef>
              <a:spcAft>
                <a:spcPts val="0"/>
              </a:spcAft>
              <a:buSzPts val="1800"/>
              <a:buChar char="•"/>
            </a:pPr>
            <a:r>
              <a:rPr lang="en-US" u="sng" dirty="0">
                <a:solidFill>
                  <a:schemeClr val="hlink"/>
                </a:solidFill>
                <a:hlinkClick r:id="rId3"/>
              </a:rPr>
              <a:t>https://pe.usps.com/text/pub28/welcome.htm</a:t>
            </a:r>
            <a:endParaRPr u="sng" dirty="0">
              <a:solidFill>
                <a:schemeClr val="hlink"/>
              </a:solidFill>
            </a:endParaRPr>
          </a:p>
          <a:p>
            <a:pPr marL="0" lvl="0" indent="0" algn="l" rtl="0">
              <a:spcBef>
                <a:spcPts val="1000"/>
              </a:spcBef>
              <a:spcAft>
                <a:spcPts val="0"/>
              </a:spcAft>
              <a:buNone/>
            </a:pPr>
            <a:endParaRPr dirty="0"/>
          </a:p>
        </p:txBody>
      </p:sp>
      <p:sp>
        <p:nvSpPr>
          <p:cNvPr id="218" name="Google Shape;218;gfceb12ddf5_0_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4"/>
        <p:cNvGrpSpPr/>
        <p:nvPr/>
      </p:nvGrpSpPr>
      <p:grpSpPr>
        <a:xfrm>
          <a:off x="0" y="0"/>
          <a:ext cx="0" cy="0"/>
          <a:chOff x="0" y="0"/>
          <a:chExt cx="0" cy="0"/>
        </a:xfrm>
      </p:grpSpPr>
      <p:sp>
        <p:nvSpPr>
          <p:cNvPr id="1315" name="Google Shape;1315;g977d2b8285_0_83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6" name="Google Shape;1316;g977d2b8285_0_838"/>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317" name="Google Shape;1317;g977d2b8285_0_838"/>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r>
              <a:rPr lang="en-US" sz="2000">
                <a:latin typeface="Arial"/>
                <a:ea typeface="Arial"/>
                <a:cs typeface="Arial"/>
                <a:sym typeface="Arial"/>
              </a:rPr>
              <a:t>	 – </a:t>
            </a:r>
            <a:r>
              <a:rPr lang="en-US" sz="2100">
                <a:latin typeface="Arial"/>
                <a:ea typeface="Arial"/>
                <a:cs typeface="Arial"/>
                <a:sym typeface="Arial"/>
              </a:rPr>
              <a:t>Code BB-Designated Roth contributions under a 403(b)</a:t>
            </a:r>
            <a:endParaRPr sz="2100">
              <a:latin typeface="Arial"/>
              <a:ea typeface="Arial"/>
              <a:cs typeface="Arial"/>
              <a:sym typeface="Arial"/>
            </a:endParaRPr>
          </a:p>
          <a:p>
            <a:pPr marL="0" lvl="0" indent="0" algn="l" rtl="0">
              <a:lnSpc>
                <a:spcPct val="115000"/>
              </a:lnSpc>
              <a:spcBef>
                <a:spcPts val="500"/>
              </a:spcBef>
              <a:spcAft>
                <a:spcPts val="0"/>
              </a:spcAft>
              <a:buSzPts val="1800"/>
              <a:buNone/>
            </a:pPr>
            <a:r>
              <a:rPr lang="en-US" sz="2100">
                <a:latin typeface="Arial"/>
                <a:ea typeface="Arial"/>
                <a:cs typeface="Arial"/>
                <a:sym typeface="Arial"/>
              </a:rPr>
              <a:t>	</a:t>
            </a:r>
            <a:r>
              <a:rPr lang="en-US" sz="2000">
                <a:latin typeface="Arial"/>
                <a:ea typeface="Arial"/>
                <a:cs typeface="Arial"/>
                <a:sym typeface="Arial"/>
              </a:rPr>
              <a:t> – </a:t>
            </a:r>
            <a:r>
              <a:rPr lang="en-US" sz="2100">
                <a:latin typeface="Arial"/>
                <a:ea typeface="Arial"/>
                <a:cs typeface="Arial"/>
                <a:sym typeface="Arial"/>
              </a:rPr>
              <a:t>Code DD-Cost of employer-sponsored health coverage</a:t>
            </a:r>
            <a:endParaRPr sz="2100">
              <a:latin typeface="Arial"/>
              <a:ea typeface="Arial"/>
              <a:cs typeface="Arial"/>
              <a:sym typeface="Arial"/>
            </a:endParaRPr>
          </a:p>
          <a:p>
            <a:pPr marL="0" lvl="0" indent="0" algn="l" rtl="0">
              <a:lnSpc>
                <a:spcPct val="115000"/>
              </a:lnSpc>
              <a:spcBef>
                <a:spcPts val="500"/>
              </a:spcBef>
              <a:spcAft>
                <a:spcPts val="0"/>
              </a:spcAft>
              <a:buSzPts val="1800"/>
              <a:buNone/>
            </a:pPr>
            <a:r>
              <a:rPr lang="en-US" sz="2100">
                <a:latin typeface="Arial"/>
                <a:ea typeface="Arial"/>
                <a:cs typeface="Arial"/>
                <a:sym typeface="Arial"/>
              </a:rPr>
              <a:t>	</a:t>
            </a:r>
            <a:r>
              <a:rPr lang="en-US" sz="2000">
                <a:latin typeface="Arial"/>
                <a:ea typeface="Arial"/>
                <a:cs typeface="Arial"/>
                <a:sym typeface="Arial"/>
              </a:rPr>
              <a:t> – </a:t>
            </a:r>
            <a:r>
              <a:rPr lang="en-US" sz="2100">
                <a:latin typeface="Arial"/>
                <a:ea typeface="Arial"/>
                <a:cs typeface="Arial"/>
                <a:sym typeface="Arial"/>
              </a:rPr>
              <a:t>Code EE-Designated Roth contributions under a governmental section </a:t>
            </a:r>
            <a:endParaRPr/>
          </a:p>
          <a:p>
            <a:pPr marL="0" lvl="0" indent="0" algn="l" rtl="0">
              <a:lnSpc>
                <a:spcPct val="115000"/>
              </a:lnSpc>
              <a:spcBef>
                <a:spcPts val="500"/>
              </a:spcBef>
              <a:spcAft>
                <a:spcPts val="0"/>
              </a:spcAft>
              <a:buSzPts val="1800"/>
              <a:buNone/>
            </a:pPr>
            <a:r>
              <a:rPr lang="en-US" sz="2100">
                <a:latin typeface="Arial"/>
                <a:ea typeface="Arial"/>
                <a:cs typeface="Arial"/>
                <a:sym typeface="Arial"/>
              </a:rPr>
              <a:t>	457(b) plan</a:t>
            </a:r>
            <a:endParaRPr sz="2100">
              <a:latin typeface="Arial"/>
              <a:ea typeface="Arial"/>
              <a:cs typeface="Arial"/>
              <a:sym typeface="Arial"/>
            </a:endParaRPr>
          </a:p>
          <a:p>
            <a:pPr marL="0" lvl="0" indent="0" algn="l" rtl="0">
              <a:lnSpc>
                <a:spcPct val="115000"/>
              </a:lnSpc>
              <a:spcBef>
                <a:spcPts val="500"/>
              </a:spcBef>
              <a:spcAft>
                <a:spcPts val="0"/>
              </a:spcAft>
              <a:buSzPts val="1800"/>
              <a:buNone/>
            </a:pPr>
            <a:r>
              <a:rPr lang="en-US" sz="2100">
                <a:latin typeface="Arial"/>
                <a:ea typeface="Arial"/>
                <a:cs typeface="Arial"/>
                <a:sym typeface="Arial"/>
              </a:rPr>
              <a:t>	</a:t>
            </a:r>
            <a:r>
              <a:rPr lang="en-US" sz="2000">
                <a:latin typeface="Arial"/>
                <a:ea typeface="Arial"/>
                <a:cs typeface="Arial"/>
                <a:sym typeface="Arial"/>
              </a:rPr>
              <a:t> – </a:t>
            </a:r>
            <a:r>
              <a:rPr lang="en-US" sz="2100">
                <a:latin typeface="Arial"/>
                <a:ea typeface="Arial"/>
                <a:cs typeface="Arial"/>
                <a:sym typeface="Arial"/>
              </a:rPr>
              <a:t>Code FF-Permitted benefits under a qualified small employer health 	reimbursement arrangement (QSEHRA)</a:t>
            </a:r>
            <a:endParaRPr sz="2100">
              <a:latin typeface="Arial"/>
              <a:ea typeface="Arial"/>
              <a:cs typeface="Arial"/>
              <a:sym typeface="Arial"/>
            </a:endParaRPr>
          </a:p>
          <a:p>
            <a:pPr marL="457200" lvl="0" indent="457200" algn="l" rtl="0">
              <a:lnSpc>
                <a:spcPct val="115000"/>
              </a:lnSpc>
              <a:spcBef>
                <a:spcPts val="500"/>
              </a:spcBef>
              <a:spcAft>
                <a:spcPts val="0"/>
              </a:spcAft>
              <a:buSzPts val="1800"/>
              <a:buNone/>
            </a:pPr>
            <a:r>
              <a:rPr lang="en-US" sz="2100">
                <a:latin typeface="Arial"/>
                <a:ea typeface="Arial"/>
                <a:cs typeface="Arial"/>
                <a:sym typeface="Arial"/>
              </a:rPr>
              <a:t>Max reimbursement amount for single $5350.00 and family $10,700.00</a:t>
            </a:r>
            <a:endParaRPr sz="2100">
              <a:latin typeface="Arial"/>
              <a:ea typeface="Arial"/>
              <a:cs typeface="Arial"/>
              <a:sym typeface="Arial"/>
            </a:endParaRPr>
          </a:p>
          <a:p>
            <a:pPr marL="457200" lvl="0" indent="457200" algn="l" rtl="0">
              <a:lnSpc>
                <a:spcPct val="115000"/>
              </a:lnSpc>
              <a:spcBef>
                <a:spcPts val="800"/>
              </a:spcBef>
              <a:spcAft>
                <a:spcPts val="0"/>
              </a:spcAft>
              <a:buSzPts val="1800"/>
              <a:buNone/>
            </a:pPr>
            <a:endParaRPr>
              <a:latin typeface="Arial"/>
              <a:ea typeface="Arial"/>
              <a:cs typeface="Arial"/>
              <a:sym typeface="Arial"/>
            </a:endParaRPr>
          </a:p>
        </p:txBody>
      </p:sp>
      <p:pic>
        <p:nvPicPr>
          <p:cNvPr id="1318" name="Google Shape;1318;g977d2b8285_0_83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319" name="Google Shape;1319;g977d2b8285_0_8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110</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3"/>
        <p:cNvGrpSpPr/>
        <p:nvPr/>
      </p:nvGrpSpPr>
      <p:grpSpPr>
        <a:xfrm>
          <a:off x="0" y="0"/>
          <a:ext cx="0" cy="0"/>
          <a:chOff x="0" y="0"/>
          <a:chExt cx="0" cy="0"/>
        </a:xfrm>
      </p:grpSpPr>
      <p:sp>
        <p:nvSpPr>
          <p:cNvPr id="1324" name="Google Shape;1324;g977d2b8285_0_846"/>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5" name="Google Shape;1325;g977d2b8285_0_846"/>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326" name="Google Shape;1326;g977d2b8285_0_846"/>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•Box 13 – (Page </a:t>
            </a:r>
            <a:r>
              <a:rPr lang="en-US" sz="3200" dirty="0" smtClean="0">
                <a:latin typeface="Arial"/>
                <a:ea typeface="Arial"/>
                <a:cs typeface="Arial"/>
                <a:sym typeface="Arial"/>
              </a:rPr>
              <a:t>22-2023 </a:t>
            </a:r>
            <a:r>
              <a:rPr lang="en-US" sz="3200" dirty="0">
                <a:latin typeface="Arial"/>
                <a:ea typeface="Arial"/>
                <a:cs typeface="Arial"/>
                <a:sym typeface="Arial"/>
              </a:rPr>
              <a:t>Instructions for Forms W-2 and W-3)</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–Retirement plan</a:t>
            </a:r>
            <a:endParaRPr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•401(a)</a:t>
            </a: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•401(k)</a:t>
            </a: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•403(b)</a:t>
            </a: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•408(k)</a:t>
            </a: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•501c(18)</a:t>
            </a:r>
            <a:endParaRPr sz="2400" dirty="0">
              <a:latin typeface="Arial"/>
              <a:ea typeface="Arial"/>
              <a:cs typeface="Arial"/>
              <a:sym typeface="Arial"/>
            </a:endParaRPr>
          </a:p>
          <a:p>
            <a:pPr marL="457200" lvl="0" indent="457200" algn="l" rtl="0">
              <a:lnSpc>
                <a:spcPct val="115000"/>
              </a:lnSpc>
              <a:spcBef>
                <a:spcPts val="800"/>
              </a:spcBef>
              <a:spcAft>
                <a:spcPts val="0"/>
              </a:spcAft>
              <a:buSzPts val="1800"/>
              <a:buNone/>
            </a:pPr>
            <a:r>
              <a:rPr lang="en-US" sz="2000" dirty="0">
                <a:latin typeface="Arial"/>
                <a:ea typeface="Arial"/>
                <a:cs typeface="Arial"/>
                <a:sym typeface="Arial"/>
              </a:rPr>
              <a:t>Notice 87-16 defines “active participant”</a:t>
            </a:r>
            <a:endParaRPr dirty="0">
              <a:latin typeface="Arial"/>
              <a:ea typeface="Arial"/>
              <a:cs typeface="Arial"/>
              <a:sym typeface="Arial"/>
            </a:endParaRPr>
          </a:p>
        </p:txBody>
      </p:sp>
      <p:pic>
        <p:nvPicPr>
          <p:cNvPr id="1327" name="Google Shape;1327;g977d2b8285_0_846"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328" name="Google Shape;1328;g977d2b8285_0_8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111</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2"/>
        <p:cNvGrpSpPr/>
        <p:nvPr/>
      </p:nvGrpSpPr>
      <p:grpSpPr>
        <a:xfrm>
          <a:off x="0" y="0"/>
          <a:ext cx="0" cy="0"/>
          <a:chOff x="0" y="0"/>
          <a:chExt cx="0" cy="0"/>
        </a:xfrm>
      </p:grpSpPr>
      <p:sp>
        <p:nvSpPr>
          <p:cNvPr id="1333" name="Google Shape;1333;g977d2b8285_0_854"/>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4" name="Google Shape;1334;g977d2b8285_0_854"/>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335" name="Google Shape;1335;g977d2b8285_0_854"/>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a:t>
            </a:r>
            <a:r>
              <a:rPr lang="en-US" sz="3400" dirty="0">
                <a:latin typeface="Arial"/>
                <a:ea typeface="Arial"/>
                <a:cs typeface="Arial"/>
                <a:sym typeface="Arial"/>
              </a:rPr>
              <a:t>Box 14 - Other (Page 22 </a:t>
            </a:r>
            <a:r>
              <a:rPr lang="en-US" sz="3400" dirty="0" smtClean="0">
                <a:latin typeface="Arial"/>
                <a:ea typeface="Arial"/>
                <a:cs typeface="Arial"/>
                <a:sym typeface="Arial"/>
              </a:rPr>
              <a:t>2023 </a:t>
            </a:r>
            <a:r>
              <a:rPr lang="en-US" sz="3400" dirty="0">
                <a:latin typeface="Arial"/>
                <a:ea typeface="Arial"/>
                <a:cs typeface="Arial"/>
                <a:sym typeface="Arial"/>
              </a:rPr>
              <a:t>Instructions for Forms W-2 and W-3)</a:t>
            </a:r>
            <a:endParaRPr sz="34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sz="3000" dirty="0">
                <a:latin typeface="Arial"/>
                <a:ea typeface="Arial"/>
                <a:cs typeface="Arial"/>
                <a:sym typeface="Arial"/>
              </a:rPr>
              <a:t>–Value of vehicle lease from federal tax </a:t>
            </a:r>
            <a:r>
              <a:rPr lang="en-US" sz="3000" dirty="0" smtClean="0">
                <a:latin typeface="Arial"/>
                <a:ea typeface="Arial"/>
                <a:cs typeface="Arial"/>
                <a:sym typeface="Arial"/>
              </a:rPr>
              <a:t>record</a:t>
            </a:r>
            <a:endParaRPr sz="30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sz="3000" dirty="0">
                <a:latin typeface="Arial"/>
                <a:ea typeface="Arial"/>
                <a:cs typeface="Arial"/>
                <a:sym typeface="Arial"/>
              </a:rPr>
              <a:t>–Other deductions entered in W2PROC</a:t>
            </a:r>
            <a:endParaRPr sz="3000" dirty="0">
              <a:latin typeface="Arial"/>
              <a:ea typeface="Arial"/>
              <a:cs typeface="Arial"/>
              <a:sym typeface="Arial"/>
            </a:endParaRPr>
          </a:p>
          <a:p>
            <a:pPr marL="457200" lvl="0" indent="457200" algn="l" rtl="0">
              <a:lnSpc>
                <a:spcPct val="115000"/>
              </a:lnSpc>
              <a:spcBef>
                <a:spcPts val="600"/>
              </a:spcBef>
              <a:spcAft>
                <a:spcPts val="0"/>
              </a:spcAft>
              <a:buSzPts val="1800"/>
              <a:buNone/>
            </a:pPr>
            <a:r>
              <a:rPr lang="en-US" sz="2600" dirty="0">
                <a:latin typeface="Arial"/>
                <a:ea typeface="Arial"/>
                <a:cs typeface="Arial"/>
                <a:sym typeface="Arial"/>
              </a:rPr>
              <a:t>•Optional possibilities include</a:t>
            </a:r>
            <a:endParaRPr sz="2600" dirty="0">
              <a:latin typeface="Arial"/>
              <a:ea typeface="Arial"/>
              <a:cs typeface="Arial"/>
              <a:sym typeface="Arial"/>
            </a:endParaRPr>
          </a:p>
          <a:p>
            <a:pPr marL="914400" lvl="0" indent="457200" algn="l" rtl="0">
              <a:lnSpc>
                <a:spcPct val="115000"/>
              </a:lnSpc>
              <a:spcBef>
                <a:spcPts val="500"/>
              </a:spcBef>
              <a:spcAft>
                <a:spcPts val="0"/>
              </a:spcAft>
              <a:buSzPts val="1800"/>
              <a:buNone/>
            </a:pPr>
            <a:r>
              <a:rPr lang="en-US" sz="2200" dirty="0">
                <a:latin typeface="Arial"/>
                <a:ea typeface="Arial"/>
                <a:cs typeface="Arial"/>
                <a:sym typeface="Arial"/>
              </a:rPr>
              <a:t>–Union dues</a:t>
            </a:r>
            <a:endParaRPr sz="2200" dirty="0">
              <a:latin typeface="Arial"/>
              <a:ea typeface="Arial"/>
              <a:cs typeface="Arial"/>
              <a:sym typeface="Arial"/>
            </a:endParaRPr>
          </a:p>
          <a:p>
            <a:pPr marL="914400" lvl="0" indent="457200" algn="l" rtl="0">
              <a:lnSpc>
                <a:spcPct val="115000"/>
              </a:lnSpc>
              <a:spcBef>
                <a:spcPts val="800"/>
              </a:spcBef>
              <a:spcAft>
                <a:spcPts val="0"/>
              </a:spcAft>
              <a:buSzPts val="1800"/>
              <a:buNone/>
            </a:pPr>
            <a:r>
              <a:rPr lang="en-US" sz="2200" dirty="0">
                <a:latin typeface="Arial"/>
                <a:ea typeface="Arial"/>
                <a:cs typeface="Arial"/>
                <a:sym typeface="Arial"/>
              </a:rPr>
              <a:t>–Retirement</a:t>
            </a:r>
            <a:endParaRPr sz="3000" dirty="0">
              <a:latin typeface="Arial"/>
              <a:ea typeface="Arial"/>
              <a:cs typeface="Arial"/>
              <a:sym typeface="Arial"/>
            </a:endParaRPr>
          </a:p>
        </p:txBody>
      </p:sp>
      <p:pic>
        <p:nvPicPr>
          <p:cNvPr id="1336" name="Google Shape;1336;g977d2b8285_0_854"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337" name="Google Shape;1337;g977d2b8285_0_8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112</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1"/>
        <p:cNvGrpSpPr/>
        <p:nvPr/>
      </p:nvGrpSpPr>
      <p:grpSpPr>
        <a:xfrm>
          <a:off x="0" y="0"/>
          <a:ext cx="0" cy="0"/>
          <a:chOff x="0" y="0"/>
          <a:chExt cx="0" cy="0"/>
        </a:xfrm>
      </p:grpSpPr>
      <p:sp>
        <p:nvSpPr>
          <p:cNvPr id="1342" name="Google Shape;1342;g977d2b8285_0_86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3" name="Google Shape;1343;g977d2b8285_0_862"/>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344" name="Google Shape;1344;g977d2b8285_0_862"/>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4400">
                <a:latin typeface="Arial"/>
                <a:ea typeface="Arial"/>
                <a:cs typeface="Arial"/>
                <a:sym typeface="Arial"/>
              </a:rPr>
              <a:t>•W3 form</a:t>
            </a:r>
            <a:endParaRPr sz="4400">
              <a:latin typeface="Arial"/>
              <a:ea typeface="Arial"/>
              <a:cs typeface="Arial"/>
              <a:sym typeface="Arial"/>
            </a:endParaRPr>
          </a:p>
          <a:p>
            <a:pPr marL="0" lvl="0" indent="457200" algn="l" rtl="0">
              <a:lnSpc>
                <a:spcPct val="115000"/>
              </a:lnSpc>
              <a:spcBef>
                <a:spcPts val="700"/>
              </a:spcBef>
              <a:spcAft>
                <a:spcPts val="0"/>
              </a:spcAft>
              <a:buSzPts val="1800"/>
              <a:buNone/>
            </a:pPr>
            <a:r>
              <a:rPr lang="en-US" sz="4000">
                <a:latin typeface="Arial"/>
                <a:ea typeface="Arial"/>
                <a:cs typeface="Arial"/>
                <a:sym typeface="Arial"/>
              </a:rPr>
              <a:t>–Not required unless filing on paper</a:t>
            </a:r>
            <a:endParaRPr sz="4000">
              <a:latin typeface="Arial"/>
              <a:ea typeface="Arial"/>
              <a:cs typeface="Arial"/>
              <a:sym typeface="Arial"/>
            </a:endParaRPr>
          </a:p>
          <a:p>
            <a:pPr marL="914400" lvl="0" indent="0" algn="l" rtl="0">
              <a:lnSpc>
                <a:spcPct val="115000"/>
              </a:lnSpc>
              <a:spcBef>
                <a:spcPts val="600"/>
              </a:spcBef>
              <a:spcAft>
                <a:spcPts val="0"/>
              </a:spcAft>
              <a:buSzPts val="1800"/>
              <a:buNone/>
            </a:pPr>
            <a:r>
              <a:rPr lang="en-US" sz="3600">
                <a:latin typeface="Arial"/>
                <a:ea typeface="Arial"/>
                <a:cs typeface="Arial"/>
                <a:sym typeface="Arial"/>
              </a:rPr>
              <a:t>•Totals on W2 submission file created by W2Report is the substitute for the W3 form</a:t>
            </a:r>
            <a:endParaRPr sz="3600">
              <a:latin typeface="Arial"/>
              <a:ea typeface="Arial"/>
              <a:cs typeface="Arial"/>
              <a:sym typeface="Arial"/>
            </a:endParaRPr>
          </a:p>
          <a:p>
            <a:pPr marL="914400" lvl="0" indent="457200" algn="l" rtl="0">
              <a:lnSpc>
                <a:spcPct val="115000"/>
              </a:lnSpc>
              <a:spcBef>
                <a:spcPts val="800"/>
              </a:spcBef>
              <a:spcAft>
                <a:spcPts val="0"/>
              </a:spcAft>
              <a:buSzPts val="1800"/>
              <a:buNone/>
            </a:pPr>
            <a:endParaRPr sz="3200">
              <a:latin typeface="Arial"/>
              <a:ea typeface="Arial"/>
              <a:cs typeface="Arial"/>
              <a:sym typeface="Arial"/>
            </a:endParaRPr>
          </a:p>
        </p:txBody>
      </p:sp>
      <p:pic>
        <p:nvPicPr>
          <p:cNvPr id="1345" name="Google Shape;1345;g977d2b8285_0_86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346" name="Google Shape;1346;g977d2b8285_0_8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113</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0"/>
        <p:cNvGrpSpPr/>
        <p:nvPr/>
      </p:nvGrpSpPr>
      <p:grpSpPr>
        <a:xfrm>
          <a:off x="0" y="0"/>
          <a:ext cx="0" cy="0"/>
          <a:chOff x="0" y="0"/>
          <a:chExt cx="0" cy="0"/>
        </a:xfrm>
      </p:grpSpPr>
      <p:sp>
        <p:nvSpPr>
          <p:cNvPr id="1351" name="Google Shape;1351;g977d2b8285_0_87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2" name="Google Shape;1352;g977d2b8285_0_870"/>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Post W2 Processing</a:t>
            </a:r>
            <a:endParaRPr sz="4000" b="1">
              <a:latin typeface="Arial"/>
              <a:ea typeface="Arial"/>
              <a:cs typeface="Arial"/>
              <a:sym typeface="Arial"/>
            </a:endParaRPr>
          </a:p>
        </p:txBody>
      </p:sp>
      <p:sp>
        <p:nvSpPr>
          <p:cNvPr id="1353" name="Google Shape;1353;g977d2b8285_0_870"/>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a:latin typeface="Arial"/>
                <a:ea typeface="Arial"/>
                <a:cs typeface="Arial"/>
                <a:sym typeface="Arial"/>
              </a:rPr>
              <a:t>•</a:t>
            </a:r>
            <a:r>
              <a:rPr lang="en-US" sz="4000">
                <a:latin typeface="Arial"/>
                <a:ea typeface="Arial"/>
                <a:cs typeface="Arial"/>
                <a:sym typeface="Arial"/>
              </a:rPr>
              <a:t>Corrections before files have been submitted to SSA</a:t>
            </a:r>
            <a:endParaRPr sz="4000">
              <a:latin typeface="Arial"/>
              <a:ea typeface="Arial"/>
              <a:cs typeface="Arial"/>
              <a:sym typeface="Arial"/>
            </a:endParaRPr>
          </a:p>
          <a:p>
            <a:pPr marL="457200" lvl="0" indent="0" algn="l" rtl="0">
              <a:lnSpc>
                <a:spcPct val="115000"/>
              </a:lnSpc>
              <a:spcBef>
                <a:spcPts val="700"/>
              </a:spcBef>
              <a:spcAft>
                <a:spcPts val="0"/>
              </a:spcAft>
              <a:buSzPts val="1800"/>
              <a:buNone/>
            </a:pPr>
            <a:r>
              <a:rPr lang="en-US" sz="3600">
                <a:latin typeface="Arial"/>
                <a:ea typeface="Arial"/>
                <a:cs typeface="Arial"/>
                <a:sym typeface="Arial"/>
              </a:rPr>
              <a:t>–If file submission has not occurred the district can make corrections and regenerate a W2 submission file.</a:t>
            </a:r>
            <a:endParaRPr sz="36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p:txBody>
      </p:sp>
      <p:pic>
        <p:nvPicPr>
          <p:cNvPr id="1354" name="Google Shape;1354;g977d2b8285_0_87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355" name="Google Shape;1355;g977d2b8285_0_8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114</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9"/>
        <p:cNvGrpSpPr/>
        <p:nvPr/>
      </p:nvGrpSpPr>
      <p:grpSpPr>
        <a:xfrm>
          <a:off x="0" y="0"/>
          <a:ext cx="0" cy="0"/>
          <a:chOff x="0" y="0"/>
          <a:chExt cx="0" cy="0"/>
        </a:xfrm>
      </p:grpSpPr>
      <p:sp>
        <p:nvSpPr>
          <p:cNvPr id="1360" name="Google Shape;1360;g977d2b8285_0_87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1" name="Google Shape;1361;g977d2b8285_0_878"/>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Post W2 Processing (continued)</a:t>
            </a:r>
            <a:endParaRPr sz="4000" b="1">
              <a:latin typeface="Arial"/>
              <a:ea typeface="Arial"/>
              <a:cs typeface="Arial"/>
              <a:sym typeface="Arial"/>
            </a:endParaRPr>
          </a:p>
        </p:txBody>
      </p:sp>
      <p:sp>
        <p:nvSpPr>
          <p:cNvPr id="1362" name="Google Shape;1362;g977d2b8285_0_878"/>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a:t>
            </a:r>
            <a:r>
              <a:rPr lang="en-US" sz="4400" dirty="0">
                <a:latin typeface="Arial"/>
                <a:ea typeface="Arial"/>
                <a:cs typeface="Arial"/>
                <a:sym typeface="Arial"/>
              </a:rPr>
              <a:t>Corrections after submission of files by </a:t>
            </a:r>
            <a:r>
              <a:rPr lang="en-US" sz="4400" dirty="0" smtClean="0">
                <a:latin typeface="Arial"/>
                <a:ea typeface="Arial"/>
                <a:cs typeface="Arial"/>
                <a:sym typeface="Arial"/>
              </a:rPr>
              <a:t>NEOMIN</a:t>
            </a:r>
            <a:endParaRPr sz="4400" dirty="0">
              <a:latin typeface="Arial"/>
              <a:ea typeface="Arial"/>
              <a:cs typeface="Arial"/>
              <a:sym typeface="Arial"/>
            </a:endParaRPr>
          </a:p>
          <a:p>
            <a:pPr marL="914400" lvl="0" indent="0" algn="l" rtl="0">
              <a:lnSpc>
                <a:spcPct val="115000"/>
              </a:lnSpc>
              <a:spcBef>
                <a:spcPts val="600"/>
              </a:spcBef>
              <a:spcAft>
                <a:spcPts val="0"/>
              </a:spcAft>
              <a:buSzPts val="1800"/>
              <a:buNone/>
            </a:pPr>
            <a:r>
              <a:rPr lang="en-US" sz="3600" dirty="0">
                <a:latin typeface="Arial"/>
                <a:ea typeface="Arial"/>
                <a:cs typeface="Arial"/>
                <a:sym typeface="Arial"/>
              </a:rPr>
              <a:t>•In this scenario a W2C and W3C will have to be submitted by the district</a:t>
            </a:r>
            <a:endParaRPr sz="3600" dirty="0">
              <a:latin typeface="Arial"/>
              <a:ea typeface="Arial"/>
              <a:cs typeface="Arial"/>
              <a:sym typeface="Arial"/>
            </a:endParaRPr>
          </a:p>
          <a:p>
            <a:pPr marL="0" lvl="0" indent="0" algn="l" rtl="0">
              <a:lnSpc>
                <a:spcPct val="115000"/>
              </a:lnSpc>
              <a:spcBef>
                <a:spcPts val="800"/>
              </a:spcBef>
              <a:spcAft>
                <a:spcPts val="0"/>
              </a:spcAft>
              <a:buSzPts val="1800"/>
              <a:buNone/>
            </a:pPr>
            <a:endParaRPr sz="3200" dirty="0">
              <a:latin typeface="Arial"/>
              <a:ea typeface="Arial"/>
              <a:cs typeface="Arial"/>
              <a:sym typeface="Arial"/>
            </a:endParaRPr>
          </a:p>
        </p:txBody>
      </p:sp>
      <p:pic>
        <p:nvPicPr>
          <p:cNvPr id="1363" name="Google Shape;1363;g977d2b8285_0_87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364" name="Google Shape;1364;g977d2b8285_0_8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115</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8"/>
        <p:cNvGrpSpPr/>
        <p:nvPr/>
      </p:nvGrpSpPr>
      <p:grpSpPr>
        <a:xfrm>
          <a:off x="0" y="0"/>
          <a:ext cx="0" cy="0"/>
          <a:chOff x="0" y="0"/>
          <a:chExt cx="0" cy="0"/>
        </a:xfrm>
      </p:grpSpPr>
      <p:sp>
        <p:nvSpPr>
          <p:cNvPr id="1369" name="Google Shape;1369;g977d2b8285_0_886"/>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0" name="Google Shape;1370;g977d2b8285_0_886"/>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Preparing for </a:t>
            </a:r>
            <a:r>
              <a:rPr lang="en-US" sz="4000" b="1" dirty="0" smtClean="0">
                <a:latin typeface="Arial"/>
                <a:ea typeface="Arial"/>
                <a:cs typeface="Arial"/>
                <a:sym typeface="Arial"/>
              </a:rPr>
              <a:t>2024</a:t>
            </a:r>
            <a:endParaRPr sz="4000" b="1" dirty="0">
              <a:latin typeface="Arial"/>
              <a:ea typeface="Arial"/>
              <a:cs typeface="Arial"/>
              <a:sym typeface="Arial"/>
            </a:endParaRPr>
          </a:p>
        </p:txBody>
      </p:sp>
      <p:sp>
        <p:nvSpPr>
          <p:cNvPr id="1371" name="Google Shape;1371;g977d2b8285_0_886"/>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r>
              <a:rPr lang="en-US" sz="2400" dirty="0">
                <a:latin typeface="Arial"/>
                <a:ea typeface="Arial"/>
                <a:cs typeface="Arial"/>
                <a:sym typeface="Arial"/>
              </a:rPr>
              <a:t>•Enter changes in tax withholding rates effective January 1, </a:t>
            </a:r>
            <a:r>
              <a:rPr lang="en-US" sz="2400" dirty="0" smtClean="0">
                <a:latin typeface="Arial"/>
                <a:ea typeface="Arial"/>
                <a:cs typeface="Arial"/>
                <a:sym typeface="Arial"/>
              </a:rPr>
              <a:t>2024</a:t>
            </a:r>
            <a:endParaRPr sz="2400" dirty="0">
              <a:latin typeface="Arial"/>
              <a:ea typeface="Arial"/>
              <a:cs typeface="Arial"/>
              <a:sym typeface="Arial"/>
            </a:endParaRPr>
          </a:p>
          <a:p>
            <a:pPr marL="0" lvl="0" indent="457200" algn="l" rtl="0">
              <a:lnSpc>
                <a:spcPct val="115000"/>
              </a:lnSpc>
              <a:spcBef>
                <a:spcPts val="600"/>
              </a:spcBef>
              <a:spcAft>
                <a:spcPts val="0"/>
              </a:spcAft>
              <a:buSzPts val="1800"/>
              <a:buNone/>
            </a:pPr>
            <a:r>
              <a:rPr lang="en-US" sz="2400" dirty="0">
                <a:latin typeface="Arial"/>
                <a:ea typeface="Arial"/>
                <a:cs typeface="Arial"/>
                <a:sym typeface="Arial"/>
              </a:rPr>
              <a:t>–</a:t>
            </a:r>
            <a:r>
              <a:rPr lang="en-US" sz="2400" b="1" dirty="0">
                <a:latin typeface="Arial"/>
                <a:ea typeface="Arial"/>
                <a:cs typeface="Arial"/>
                <a:sym typeface="Arial"/>
              </a:rPr>
              <a:t>City rates</a:t>
            </a:r>
            <a:endParaRPr sz="2400" b="1" dirty="0">
              <a:latin typeface="Arial"/>
              <a:ea typeface="Arial"/>
              <a:cs typeface="Arial"/>
              <a:sym typeface="Arial"/>
            </a:endParaRPr>
          </a:p>
          <a:p>
            <a:pPr marL="914400" lvl="0" indent="0" algn="l" rtl="0">
              <a:lnSpc>
                <a:spcPct val="115000"/>
              </a:lnSpc>
              <a:spcBef>
                <a:spcPts val="600"/>
              </a:spcBef>
              <a:spcAft>
                <a:spcPts val="0"/>
              </a:spcAft>
              <a:buSzPts val="1800"/>
              <a:buNone/>
            </a:pPr>
            <a:r>
              <a:rPr lang="en-US" sz="2400" dirty="0">
                <a:latin typeface="Arial"/>
                <a:ea typeface="Arial"/>
                <a:cs typeface="Arial"/>
                <a:sym typeface="Arial"/>
              </a:rPr>
              <a:t>•</a:t>
            </a:r>
            <a:r>
              <a:rPr lang="en-US" sz="2400" b="1" u="sng" dirty="0">
                <a:solidFill>
                  <a:schemeClr val="hlink"/>
                </a:solidFill>
                <a:latin typeface="Arial"/>
                <a:ea typeface="Arial"/>
                <a:cs typeface="Arial"/>
                <a:sym typeface="Arial"/>
                <a:hlinkClick r:id="rId3"/>
              </a:rPr>
              <a:t>https://thefinder.tax.ohio.gov/</a:t>
            </a:r>
            <a:r>
              <a:rPr lang="en-US" sz="2400" b="1" u="sng" dirty="0" err="1">
                <a:solidFill>
                  <a:schemeClr val="hlink"/>
                </a:solidFill>
                <a:latin typeface="Arial"/>
                <a:ea typeface="Arial"/>
                <a:cs typeface="Arial"/>
                <a:sym typeface="Arial"/>
                <a:hlinkClick r:id="rId3"/>
              </a:rPr>
              <a:t>StreamlineSalesTaxWeb</a:t>
            </a:r>
            <a:r>
              <a:rPr lang="en-US" sz="2400" b="1" u="sng" dirty="0">
                <a:solidFill>
                  <a:schemeClr val="hlink"/>
                </a:solidFill>
                <a:latin typeface="Arial"/>
                <a:ea typeface="Arial"/>
                <a:cs typeface="Arial"/>
                <a:sym typeface="Arial"/>
                <a:hlinkClick r:id="rId3"/>
              </a:rPr>
              <a:t>/default_municipal.aspx</a:t>
            </a:r>
            <a:endParaRPr sz="2400" b="1" u="sng" dirty="0">
              <a:solidFill>
                <a:schemeClr val="hlink"/>
              </a:solidFill>
              <a:latin typeface="Arial"/>
              <a:ea typeface="Arial"/>
              <a:cs typeface="Arial"/>
              <a:sym typeface="Arial"/>
            </a:endParaRPr>
          </a:p>
          <a:p>
            <a:pPr marL="457200" lvl="0" indent="457200" algn="l" rtl="0">
              <a:lnSpc>
                <a:spcPct val="115000"/>
              </a:lnSpc>
              <a:spcBef>
                <a:spcPts val="600"/>
              </a:spcBef>
              <a:spcAft>
                <a:spcPts val="0"/>
              </a:spcAft>
              <a:buSzPts val="1800"/>
              <a:buNone/>
            </a:pPr>
            <a:r>
              <a:rPr lang="en-US" sz="2400" dirty="0">
                <a:latin typeface="Arial"/>
                <a:ea typeface="Arial"/>
                <a:cs typeface="Arial"/>
                <a:sym typeface="Arial"/>
              </a:rPr>
              <a:t>•</a:t>
            </a:r>
            <a:r>
              <a:rPr lang="en-US" sz="2400" b="1" dirty="0">
                <a:latin typeface="Arial"/>
                <a:ea typeface="Arial"/>
                <a:cs typeface="Arial"/>
                <a:sym typeface="Arial"/>
              </a:rPr>
              <a:t>Click on </a:t>
            </a:r>
            <a:r>
              <a:rPr lang="en-US" sz="2400" b="1" u="sng" dirty="0">
                <a:solidFill>
                  <a:schemeClr val="hlink"/>
                </a:solidFill>
                <a:latin typeface="Arial"/>
                <a:ea typeface="Arial"/>
                <a:cs typeface="Arial"/>
                <a:sym typeface="Arial"/>
                <a:hlinkClick r:id="rId4"/>
              </a:rPr>
              <a:t>Municipal Income Tax Rate Database Table</a:t>
            </a:r>
            <a:endParaRPr sz="2400" b="1" u="sng" dirty="0">
              <a:solidFill>
                <a:schemeClr val="hlink"/>
              </a:solidFill>
              <a:latin typeface="Arial"/>
              <a:ea typeface="Arial"/>
              <a:cs typeface="Arial"/>
              <a:sym typeface="Arial"/>
            </a:endParaRPr>
          </a:p>
          <a:p>
            <a:pPr marL="0" lvl="0" indent="457200" algn="l" rtl="0">
              <a:lnSpc>
                <a:spcPct val="115000"/>
              </a:lnSpc>
              <a:spcBef>
                <a:spcPts val="600"/>
              </a:spcBef>
              <a:spcAft>
                <a:spcPts val="0"/>
              </a:spcAft>
              <a:buSzPts val="1800"/>
              <a:buNone/>
            </a:pPr>
            <a:r>
              <a:rPr lang="en-US" sz="2400" dirty="0">
                <a:latin typeface="Arial"/>
                <a:ea typeface="Arial"/>
                <a:cs typeface="Arial"/>
                <a:sym typeface="Arial"/>
              </a:rPr>
              <a:t>–</a:t>
            </a:r>
            <a:r>
              <a:rPr lang="en-US" sz="2400" b="1" dirty="0">
                <a:latin typeface="Arial"/>
                <a:ea typeface="Arial"/>
                <a:cs typeface="Arial"/>
                <a:sym typeface="Arial"/>
              </a:rPr>
              <a:t>OSDI rates</a:t>
            </a:r>
            <a:endParaRPr sz="2400" b="1" dirty="0">
              <a:latin typeface="Arial"/>
              <a:ea typeface="Arial"/>
              <a:cs typeface="Arial"/>
              <a:sym typeface="Arial"/>
            </a:endParaRPr>
          </a:p>
          <a:p>
            <a:pPr marL="914400" lvl="0" indent="0" algn="l" rtl="0">
              <a:lnSpc>
                <a:spcPct val="115000"/>
              </a:lnSpc>
              <a:spcBef>
                <a:spcPts val="700"/>
              </a:spcBef>
              <a:spcAft>
                <a:spcPts val="0"/>
              </a:spcAft>
              <a:buSzPts val="1800"/>
              <a:buNone/>
            </a:pPr>
            <a:r>
              <a:rPr lang="en-US" dirty="0">
                <a:latin typeface="Arial"/>
                <a:ea typeface="Arial"/>
                <a:cs typeface="Arial"/>
                <a:sym typeface="Arial"/>
              </a:rPr>
              <a:t>•</a:t>
            </a:r>
            <a:r>
              <a:rPr lang="en-US" b="1" u="sng" dirty="0">
                <a:solidFill>
                  <a:schemeClr val="hlink"/>
                </a:solidFill>
                <a:latin typeface="Arial"/>
                <a:ea typeface="Arial"/>
                <a:cs typeface="Arial"/>
                <a:sym typeface="Arial"/>
                <a:hlinkClick r:id="rId5"/>
              </a:rPr>
              <a:t>https://thefinder.tax.ohio.gov/</a:t>
            </a:r>
            <a:r>
              <a:rPr lang="en-US" b="1" u="sng" dirty="0" err="1">
                <a:solidFill>
                  <a:schemeClr val="hlink"/>
                </a:solidFill>
                <a:latin typeface="Arial"/>
                <a:ea typeface="Arial"/>
                <a:cs typeface="Arial"/>
                <a:sym typeface="Arial"/>
                <a:hlinkClick r:id="rId5"/>
              </a:rPr>
              <a:t>StreamlineSalesTaxWeb</a:t>
            </a:r>
            <a:r>
              <a:rPr lang="en-US" b="1" u="sng" dirty="0">
                <a:solidFill>
                  <a:schemeClr val="hlink"/>
                </a:solidFill>
                <a:latin typeface="Arial"/>
                <a:ea typeface="Arial"/>
                <a:cs typeface="Arial"/>
                <a:sym typeface="Arial"/>
                <a:hlinkClick r:id="rId5"/>
              </a:rPr>
              <a:t>/default_schooldistrict.aspx</a:t>
            </a:r>
            <a:endParaRPr b="1" u="sng" dirty="0">
              <a:solidFill>
                <a:schemeClr val="hlink"/>
              </a:solidFill>
              <a:latin typeface="Arial"/>
              <a:ea typeface="Arial"/>
              <a:cs typeface="Arial"/>
              <a:sym typeface="Arial"/>
            </a:endParaRPr>
          </a:p>
          <a:p>
            <a:pPr marL="457200" lvl="0" indent="457200" algn="l" rtl="0">
              <a:lnSpc>
                <a:spcPct val="115000"/>
              </a:lnSpc>
              <a:spcBef>
                <a:spcPts val="800"/>
              </a:spcBef>
              <a:spcAft>
                <a:spcPts val="0"/>
              </a:spcAft>
              <a:buSzPts val="1800"/>
              <a:buNone/>
            </a:pPr>
            <a:r>
              <a:rPr lang="en-US" sz="2400" dirty="0">
                <a:latin typeface="Arial"/>
                <a:ea typeface="Arial"/>
                <a:cs typeface="Arial"/>
                <a:sym typeface="Arial"/>
              </a:rPr>
              <a:t>•</a:t>
            </a:r>
            <a:r>
              <a:rPr lang="en-US" sz="2400" b="1" dirty="0">
                <a:latin typeface="Arial"/>
                <a:ea typeface="Arial"/>
                <a:cs typeface="Arial"/>
                <a:sym typeface="Arial"/>
              </a:rPr>
              <a:t>Click on</a:t>
            </a:r>
            <a:r>
              <a:rPr lang="en-US" b="1" dirty="0">
                <a:latin typeface="Arial"/>
                <a:ea typeface="Arial"/>
                <a:cs typeface="Arial"/>
                <a:sym typeface="Arial"/>
              </a:rPr>
              <a:t> </a:t>
            </a:r>
            <a:r>
              <a:rPr lang="en-US" sz="2400" b="1" u="sng" dirty="0">
                <a:solidFill>
                  <a:schemeClr val="hlink"/>
                </a:solidFill>
                <a:latin typeface="Arial"/>
                <a:ea typeface="Arial"/>
                <a:cs typeface="Arial"/>
                <a:sym typeface="Arial"/>
                <a:hlinkClick r:id="rId6"/>
              </a:rPr>
              <a:t>School District Income Tax Rate Database Table</a:t>
            </a:r>
            <a:endParaRPr sz="3200" dirty="0">
              <a:latin typeface="Arial"/>
              <a:ea typeface="Arial"/>
              <a:cs typeface="Arial"/>
              <a:sym typeface="Arial"/>
            </a:endParaRPr>
          </a:p>
        </p:txBody>
      </p:sp>
      <p:pic>
        <p:nvPicPr>
          <p:cNvPr id="1372" name="Google Shape;1372;g977d2b8285_0_886" descr="A picture containing text, map, drawing&#10;&#10;Description automatically generated"/>
          <p:cNvPicPr preferRelativeResize="0"/>
          <p:nvPr/>
        </p:nvPicPr>
        <p:blipFill rotWithShape="1">
          <a:blip r:embed="rId7">
            <a:alphaModFix/>
          </a:blip>
          <a:srcRect/>
          <a:stretch/>
        </p:blipFill>
        <p:spPr>
          <a:xfrm>
            <a:off x="11353800" y="5791600"/>
            <a:ext cx="709175" cy="772100"/>
          </a:xfrm>
          <a:prstGeom prst="rect">
            <a:avLst/>
          </a:prstGeom>
          <a:noFill/>
          <a:ln>
            <a:noFill/>
          </a:ln>
        </p:spPr>
      </p:pic>
      <p:sp>
        <p:nvSpPr>
          <p:cNvPr id="1373" name="Google Shape;1373;g977d2b8285_0_8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116</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7"/>
        <p:cNvGrpSpPr/>
        <p:nvPr/>
      </p:nvGrpSpPr>
      <p:grpSpPr>
        <a:xfrm>
          <a:off x="0" y="0"/>
          <a:ext cx="0" cy="0"/>
          <a:chOff x="0" y="0"/>
          <a:chExt cx="0" cy="0"/>
        </a:xfrm>
      </p:grpSpPr>
      <p:sp>
        <p:nvSpPr>
          <p:cNvPr id="1378" name="Google Shape;1378;g977d2b8285_0_894"/>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9" name="Google Shape;1379;g977d2b8285_0_894"/>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Preparing for </a:t>
            </a:r>
            <a:r>
              <a:rPr lang="en-US" sz="4000" b="1" dirty="0" smtClean="0">
                <a:latin typeface="Arial"/>
                <a:ea typeface="Arial"/>
                <a:cs typeface="Arial"/>
                <a:sym typeface="Arial"/>
              </a:rPr>
              <a:t>2024 </a:t>
            </a:r>
            <a:r>
              <a:rPr lang="en-US" sz="4000" b="1" dirty="0">
                <a:latin typeface="Arial"/>
                <a:ea typeface="Arial"/>
                <a:cs typeface="Arial"/>
                <a:sym typeface="Arial"/>
              </a:rPr>
              <a:t>(continued)</a:t>
            </a:r>
            <a:endParaRPr sz="4000" b="1" dirty="0">
              <a:latin typeface="Arial"/>
              <a:ea typeface="Arial"/>
              <a:cs typeface="Arial"/>
              <a:sym typeface="Arial"/>
            </a:endParaRPr>
          </a:p>
        </p:txBody>
      </p:sp>
      <p:sp>
        <p:nvSpPr>
          <p:cNvPr id="1380" name="Google Shape;1380;g977d2b8285_0_894"/>
          <p:cNvSpPr txBox="1">
            <a:spLocks noGrp="1"/>
          </p:cNvSpPr>
          <p:nvPr>
            <p:ph type="body" idx="1"/>
          </p:nvPr>
        </p:nvSpPr>
        <p:spPr>
          <a:xfrm>
            <a:off x="838150" y="2152550"/>
            <a:ext cx="10515600" cy="4705200"/>
          </a:xfrm>
          <a:prstGeom prst="rect">
            <a:avLst/>
          </a:prstGeom>
          <a:noFill/>
          <a:ln>
            <a:noFill/>
          </a:ln>
        </p:spPr>
        <p:txBody>
          <a:bodyPr spcFirstLastPara="1" wrap="square" lIns="91425" tIns="45700" rIns="91425" bIns="45700" anchor="ctr" anchorCtr="0">
            <a:noAutofit/>
          </a:bodyPr>
          <a:lstStyle/>
          <a:p>
            <a:pPr marL="0" lvl="0" indent="457200" algn="l" rtl="0">
              <a:lnSpc>
                <a:spcPct val="115000"/>
              </a:lnSpc>
              <a:spcBef>
                <a:spcPts val="700"/>
              </a:spcBef>
              <a:spcAft>
                <a:spcPts val="0"/>
              </a:spcAft>
              <a:buSzPts val="1800"/>
              <a:buNone/>
            </a:pPr>
            <a:r>
              <a:rPr lang="en-US" sz="3800" b="1">
                <a:latin typeface="Arial"/>
                <a:ea typeface="Arial"/>
                <a:cs typeface="Arial"/>
                <a:sym typeface="Arial"/>
              </a:rPr>
              <a:t>-</a:t>
            </a:r>
            <a:r>
              <a:rPr lang="en-US" sz="3400" b="1">
                <a:latin typeface="Arial"/>
                <a:ea typeface="Arial"/>
                <a:cs typeface="Arial"/>
                <a:sym typeface="Arial"/>
              </a:rPr>
              <a:t>CCA City </a:t>
            </a:r>
            <a:r>
              <a:rPr lang="en-US" sz="3400" b="1" u="sng">
                <a:latin typeface="Arial"/>
                <a:ea typeface="Arial"/>
                <a:cs typeface="Arial"/>
                <a:sym typeface="Arial"/>
              </a:rPr>
              <a:t>Rates-	</a:t>
            </a:r>
            <a:endParaRPr sz="3400" b="1" u="sng">
              <a:latin typeface="Arial"/>
              <a:ea typeface="Arial"/>
              <a:cs typeface="Arial"/>
              <a:sym typeface="Arial"/>
            </a:endParaRPr>
          </a:p>
          <a:p>
            <a:pPr marL="457200" lvl="0" indent="457200" algn="l" rtl="0">
              <a:lnSpc>
                <a:spcPct val="115000"/>
              </a:lnSpc>
              <a:spcBef>
                <a:spcPts val="600"/>
              </a:spcBef>
              <a:spcAft>
                <a:spcPts val="0"/>
              </a:spcAft>
              <a:buSzPts val="1800"/>
              <a:buNone/>
            </a:pPr>
            <a:r>
              <a:rPr lang="en-US" sz="3000">
                <a:latin typeface="Arial"/>
                <a:ea typeface="Arial"/>
                <a:cs typeface="Arial"/>
                <a:sym typeface="Arial"/>
              </a:rPr>
              <a:t>•</a:t>
            </a:r>
            <a:r>
              <a:rPr lang="en-US" sz="3000" u="sng">
                <a:solidFill>
                  <a:srgbClr val="2D2DB9"/>
                </a:solidFill>
                <a:latin typeface="Arial"/>
                <a:ea typeface="Arial"/>
                <a:cs typeface="Arial"/>
                <a:sym typeface="Arial"/>
              </a:rPr>
              <a:t>http://ccatax.ci.cleveland.oh.us/?p=taxrates</a:t>
            </a:r>
            <a:endParaRPr sz="3000" u="sng">
              <a:solidFill>
                <a:srgbClr val="2D2DB9"/>
              </a:solidFill>
              <a:latin typeface="Arial"/>
              <a:ea typeface="Arial"/>
              <a:cs typeface="Arial"/>
              <a:sym typeface="Arial"/>
            </a:endParaRPr>
          </a:p>
          <a:p>
            <a:pPr marL="0" lvl="0" indent="0" algn="l" rtl="0">
              <a:lnSpc>
                <a:spcPct val="115000"/>
              </a:lnSpc>
              <a:spcBef>
                <a:spcPts val="800"/>
              </a:spcBef>
              <a:spcAft>
                <a:spcPts val="0"/>
              </a:spcAft>
              <a:buSzPts val="1800"/>
              <a:buNone/>
            </a:pPr>
            <a:r>
              <a:rPr lang="en-US" sz="3800" b="1">
                <a:latin typeface="Arial"/>
                <a:ea typeface="Arial"/>
                <a:cs typeface="Arial"/>
                <a:sym typeface="Arial"/>
              </a:rPr>
              <a:t>   </a:t>
            </a:r>
            <a:r>
              <a:rPr lang="en-US" sz="3400" b="1">
                <a:latin typeface="Arial"/>
                <a:ea typeface="Arial"/>
                <a:cs typeface="Arial"/>
                <a:sym typeface="Arial"/>
              </a:rPr>
              <a:t>-RITA City Rates-</a:t>
            </a:r>
            <a:endParaRPr sz="3400" b="1">
              <a:latin typeface="Arial"/>
              <a:ea typeface="Arial"/>
              <a:cs typeface="Arial"/>
              <a:sym typeface="Arial"/>
            </a:endParaRPr>
          </a:p>
          <a:p>
            <a:pPr marL="457200" lvl="0" indent="457200" algn="l" rtl="0">
              <a:lnSpc>
                <a:spcPct val="115000"/>
              </a:lnSpc>
              <a:spcBef>
                <a:spcPts val="600"/>
              </a:spcBef>
              <a:spcAft>
                <a:spcPts val="0"/>
              </a:spcAft>
              <a:buSzPts val="1800"/>
              <a:buNone/>
            </a:pPr>
            <a:r>
              <a:rPr lang="en-US" sz="3000">
                <a:latin typeface="Arial"/>
                <a:ea typeface="Arial"/>
                <a:cs typeface="Arial"/>
                <a:sym typeface="Arial"/>
              </a:rPr>
              <a:t>•</a:t>
            </a:r>
            <a:r>
              <a:rPr lang="en-US" sz="3000" u="sng">
                <a:solidFill>
                  <a:schemeClr val="hlink"/>
                </a:solidFill>
                <a:latin typeface="Arial"/>
                <a:ea typeface="Arial"/>
                <a:cs typeface="Arial"/>
                <a:sym typeface="Arial"/>
                <a:hlinkClick r:id="rId3"/>
              </a:rPr>
              <a:t>https://www.ritaohio.com/TaxRatesTable</a:t>
            </a:r>
            <a:endParaRPr sz="3000" u="sng">
              <a:solidFill>
                <a:srgbClr val="2D2DB9"/>
              </a:solidFill>
              <a:latin typeface="Arial"/>
              <a:ea typeface="Arial"/>
              <a:cs typeface="Arial"/>
              <a:sym typeface="Arial"/>
            </a:endParaRPr>
          </a:p>
          <a:p>
            <a:pPr marL="0" lvl="0" indent="0" algn="l" rtl="0">
              <a:lnSpc>
                <a:spcPct val="115000"/>
              </a:lnSpc>
              <a:spcBef>
                <a:spcPts val="0"/>
              </a:spcBef>
              <a:spcAft>
                <a:spcPts val="0"/>
              </a:spcAft>
              <a:buSzPts val="1100"/>
              <a:buNone/>
            </a:pPr>
            <a:endParaRPr sz="1200">
              <a:solidFill>
                <a:srgbClr val="2D2DB9"/>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solidFill>
                  <a:srgbClr val="2D2DB9"/>
                </a:solidFill>
              </a:rPr>
              <a:t>Review these sites often before W2 time, for any changes or updates.</a:t>
            </a:r>
            <a:endParaRPr b="1">
              <a:solidFill>
                <a:srgbClr val="2D2DB9"/>
              </a:solidFill>
            </a:endParaRPr>
          </a:p>
          <a:p>
            <a:pPr marL="457200" lvl="0" indent="457200" algn="l" rtl="0">
              <a:lnSpc>
                <a:spcPct val="115000"/>
              </a:lnSpc>
              <a:spcBef>
                <a:spcPts val="600"/>
              </a:spcBef>
              <a:spcAft>
                <a:spcPts val="0"/>
              </a:spcAft>
              <a:buSzPts val="1800"/>
              <a:buNone/>
            </a:pPr>
            <a:endParaRPr sz="3400" u="sng">
              <a:solidFill>
                <a:srgbClr val="2D2DB9"/>
              </a:solidFill>
              <a:latin typeface="Arial"/>
              <a:ea typeface="Arial"/>
              <a:cs typeface="Arial"/>
              <a:sym typeface="Arial"/>
            </a:endParaRPr>
          </a:p>
          <a:p>
            <a:pPr marL="0" lvl="0" indent="0" algn="l" rtl="0">
              <a:lnSpc>
                <a:spcPct val="115000"/>
              </a:lnSpc>
              <a:spcBef>
                <a:spcPts val="600"/>
              </a:spcBef>
              <a:spcAft>
                <a:spcPts val="0"/>
              </a:spcAft>
              <a:buSzPts val="1800"/>
              <a:buNone/>
            </a:pPr>
            <a:endParaRPr sz="3200">
              <a:latin typeface="Arial"/>
              <a:ea typeface="Arial"/>
              <a:cs typeface="Arial"/>
              <a:sym typeface="Arial"/>
            </a:endParaRPr>
          </a:p>
        </p:txBody>
      </p:sp>
      <p:pic>
        <p:nvPicPr>
          <p:cNvPr id="1381" name="Google Shape;1381;g977d2b8285_0_894" descr="A picture containing text, map, drawing&#10;&#10;Description automatically generated"/>
          <p:cNvPicPr preferRelativeResize="0"/>
          <p:nvPr/>
        </p:nvPicPr>
        <p:blipFill rotWithShape="1">
          <a:blip r:embed="rId4">
            <a:alphaModFix/>
          </a:blip>
          <a:srcRect/>
          <a:stretch/>
        </p:blipFill>
        <p:spPr>
          <a:xfrm>
            <a:off x="11353800" y="5791600"/>
            <a:ext cx="709175" cy="772100"/>
          </a:xfrm>
          <a:prstGeom prst="rect">
            <a:avLst/>
          </a:prstGeom>
          <a:noFill/>
          <a:ln>
            <a:noFill/>
          </a:ln>
        </p:spPr>
      </p:pic>
      <p:sp>
        <p:nvSpPr>
          <p:cNvPr id="1382" name="Google Shape;1382;g977d2b8285_0_8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117</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6"/>
        <p:cNvGrpSpPr/>
        <p:nvPr/>
      </p:nvGrpSpPr>
      <p:grpSpPr>
        <a:xfrm>
          <a:off x="0" y="0"/>
          <a:ext cx="0" cy="0"/>
          <a:chOff x="0" y="0"/>
          <a:chExt cx="0" cy="0"/>
        </a:xfrm>
      </p:grpSpPr>
      <p:sp>
        <p:nvSpPr>
          <p:cNvPr id="1387" name="Google Shape;1387;g977d2b8285_0_90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8" name="Google Shape;1388;g977d2b8285_0_902"/>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Preparing for </a:t>
            </a:r>
            <a:r>
              <a:rPr lang="en-US" sz="4000" b="1" dirty="0" smtClean="0">
                <a:latin typeface="Arial"/>
                <a:ea typeface="Arial"/>
                <a:cs typeface="Arial"/>
                <a:sym typeface="Arial"/>
              </a:rPr>
              <a:t>2024 </a:t>
            </a:r>
            <a:r>
              <a:rPr lang="en-US" sz="4000" b="1" dirty="0">
                <a:latin typeface="Arial"/>
                <a:ea typeface="Arial"/>
                <a:cs typeface="Arial"/>
                <a:sym typeface="Arial"/>
              </a:rPr>
              <a:t>(continued)</a:t>
            </a:r>
            <a:endParaRPr sz="4000" b="1" dirty="0">
              <a:latin typeface="Arial"/>
              <a:ea typeface="Arial"/>
              <a:cs typeface="Arial"/>
              <a:sym typeface="Arial"/>
            </a:endParaRPr>
          </a:p>
        </p:txBody>
      </p:sp>
      <p:sp>
        <p:nvSpPr>
          <p:cNvPr id="1389" name="Google Shape;1389;g977d2b8285_0_902"/>
          <p:cNvSpPr txBox="1">
            <a:spLocks noGrp="1"/>
          </p:cNvSpPr>
          <p:nvPr>
            <p:ph type="body" idx="1"/>
          </p:nvPr>
        </p:nvSpPr>
        <p:spPr>
          <a:xfrm>
            <a:off x="838150" y="2282850"/>
            <a:ext cx="10515600" cy="4575000"/>
          </a:xfrm>
          <a:prstGeom prst="rect">
            <a:avLst/>
          </a:prstGeom>
          <a:noFill/>
          <a:ln>
            <a:noFill/>
          </a:ln>
        </p:spPr>
        <p:txBody>
          <a:bodyPr spcFirstLastPara="1" wrap="square" lIns="91425" tIns="45700" rIns="91425" bIns="45700" anchor="ctr" anchorCtr="0">
            <a:noAutofit/>
          </a:bodyPr>
          <a:lstStyle/>
          <a:p>
            <a:pPr marL="0" lvl="0" indent="457200" algn="l" rtl="0">
              <a:lnSpc>
                <a:spcPct val="115000"/>
              </a:lnSpc>
              <a:spcBef>
                <a:spcPts val="700"/>
              </a:spcBef>
              <a:spcAft>
                <a:spcPts val="0"/>
              </a:spcAft>
              <a:buSzPts val="1800"/>
              <a:buNone/>
            </a:pPr>
            <a:endParaRPr sz="3200">
              <a:latin typeface="Arial"/>
              <a:ea typeface="Arial"/>
              <a:cs typeface="Arial"/>
              <a:sym typeface="Arial"/>
            </a:endParaRPr>
          </a:p>
          <a:p>
            <a:pPr marL="0" lvl="0" indent="457200" algn="l" rtl="0">
              <a:lnSpc>
                <a:spcPct val="115000"/>
              </a:lnSpc>
              <a:spcBef>
                <a:spcPts val="700"/>
              </a:spcBef>
              <a:spcAft>
                <a:spcPts val="0"/>
              </a:spcAft>
              <a:buSzPts val="1800"/>
              <a:buNone/>
            </a:pPr>
            <a:r>
              <a:rPr lang="en-US" sz="3200">
                <a:latin typeface="Arial"/>
                <a:ea typeface="Arial"/>
                <a:cs typeface="Arial"/>
                <a:sym typeface="Arial"/>
              </a:rPr>
              <a:t>Unsure if employee should be taxed</a:t>
            </a:r>
            <a:endParaRPr/>
          </a:p>
          <a:p>
            <a:pPr marL="1371600" lvl="2" indent="-457200" algn="l" rtl="0">
              <a:lnSpc>
                <a:spcPct val="115000"/>
              </a:lnSpc>
              <a:spcBef>
                <a:spcPts val="700"/>
              </a:spcBef>
              <a:spcAft>
                <a:spcPts val="0"/>
              </a:spcAft>
              <a:buSzPts val="1800"/>
              <a:buChar char="•"/>
            </a:pPr>
            <a:r>
              <a:rPr lang="en-US" sz="2800" u="sng">
                <a:solidFill>
                  <a:srgbClr val="3333CC"/>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https://thefinder.tax.ohio.gov/StreamlineSalesTaxWeb/default_municipal.aspx</a:t>
            </a:r>
            <a:endParaRPr sz="2800">
              <a:solidFill>
                <a:srgbClr val="3333CC"/>
              </a:solidFill>
              <a:latin typeface="Arial"/>
              <a:ea typeface="Arial"/>
              <a:cs typeface="Arial"/>
              <a:sym typeface="Arial"/>
            </a:endParaRPr>
          </a:p>
          <a:p>
            <a:pPr marL="1371600" lvl="0" indent="-457200" algn="l" rtl="0">
              <a:lnSpc>
                <a:spcPct val="115000"/>
              </a:lnSpc>
              <a:spcBef>
                <a:spcPts val="700"/>
              </a:spcBef>
              <a:spcAft>
                <a:spcPts val="0"/>
              </a:spcAft>
              <a:buSzPts val="1800"/>
              <a:buChar char="•"/>
            </a:pPr>
            <a:r>
              <a:rPr lang="en-US" u="sng">
                <a:solidFill>
                  <a:srgbClr val="2D2DB9"/>
                </a:solidFill>
                <a:latin typeface="Arial"/>
                <a:ea typeface="Arial"/>
                <a:cs typeface="Arial"/>
                <a:sym typeface="Arial"/>
              </a:rPr>
              <a:t>https://thefinder.tax.ohio.gov/StreamlineSalesTaxWeb/default_schooldistrict.aspx</a:t>
            </a:r>
            <a:endParaRPr u="sng">
              <a:solidFill>
                <a:srgbClr val="2D2DB9"/>
              </a:solidFill>
              <a:latin typeface="Arial"/>
              <a:ea typeface="Arial"/>
              <a:cs typeface="Arial"/>
              <a:sym typeface="Arial"/>
            </a:endParaRPr>
          </a:p>
          <a:p>
            <a:pPr marL="736600" lvl="0" indent="0" algn="l" rtl="0">
              <a:lnSpc>
                <a:spcPct val="115000"/>
              </a:lnSpc>
              <a:spcBef>
                <a:spcPts val="500"/>
              </a:spcBef>
              <a:spcAft>
                <a:spcPts val="0"/>
              </a:spcAft>
              <a:buSzPts val="1800"/>
              <a:buNone/>
            </a:pPr>
            <a:r>
              <a:rPr lang="en-US" sz="2400" b="1" i="1">
                <a:latin typeface="Arial"/>
                <a:ea typeface="Arial"/>
                <a:cs typeface="Arial"/>
                <a:sym typeface="Arial"/>
              </a:rPr>
              <a:t>  </a:t>
            </a:r>
            <a:r>
              <a:rPr lang="en-US" sz="2000" b="1" i="1">
                <a:latin typeface="Arial"/>
                <a:ea typeface="Arial"/>
                <a:cs typeface="Arial"/>
                <a:sym typeface="Arial"/>
              </a:rPr>
              <a:t>Lookup Tax Rate</a:t>
            </a:r>
            <a:endParaRPr sz="2000" b="1" i="1">
              <a:latin typeface="Arial"/>
              <a:ea typeface="Arial"/>
              <a:cs typeface="Arial"/>
              <a:sym typeface="Arial"/>
            </a:endParaRPr>
          </a:p>
          <a:p>
            <a:pPr marL="914400" lvl="0" indent="457200" algn="l" rtl="0">
              <a:lnSpc>
                <a:spcPct val="115000"/>
              </a:lnSpc>
              <a:spcBef>
                <a:spcPts val="400"/>
              </a:spcBef>
              <a:spcAft>
                <a:spcPts val="0"/>
              </a:spcAft>
              <a:buSzPts val="1800"/>
              <a:buNone/>
            </a:pPr>
            <a:r>
              <a:rPr lang="en-US" sz="2000">
                <a:latin typeface="Arial"/>
                <a:ea typeface="Arial"/>
                <a:cs typeface="Arial"/>
                <a:sym typeface="Arial"/>
              </a:rPr>
              <a:t>•Address</a:t>
            </a:r>
            <a:endParaRPr sz="2000">
              <a:latin typeface="Arial"/>
              <a:ea typeface="Arial"/>
              <a:cs typeface="Arial"/>
              <a:sym typeface="Arial"/>
            </a:endParaRPr>
          </a:p>
          <a:p>
            <a:pPr marL="914400" lvl="0" indent="457200" algn="l" rtl="0">
              <a:lnSpc>
                <a:spcPct val="115000"/>
              </a:lnSpc>
              <a:spcBef>
                <a:spcPts val="400"/>
              </a:spcBef>
              <a:spcAft>
                <a:spcPts val="0"/>
              </a:spcAft>
              <a:buSzPts val="1800"/>
              <a:buNone/>
            </a:pPr>
            <a:r>
              <a:rPr lang="en-US" sz="2000">
                <a:latin typeface="Arial"/>
                <a:ea typeface="Arial"/>
                <a:cs typeface="Arial"/>
                <a:sym typeface="Arial"/>
              </a:rPr>
              <a:t>•Zip Code 5 digit or 9 digit</a:t>
            </a:r>
            <a:endParaRPr sz="2000">
              <a:latin typeface="Arial"/>
              <a:ea typeface="Arial"/>
              <a:cs typeface="Arial"/>
              <a:sym typeface="Arial"/>
            </a:endParaRPr>
          </a:p>
          <a:p>
            <a:pPr marL="914400" lvl="0" indent="457200" algn="l" rtl="0">
              <a:lnSpc>
                <a:spcPct val="115000"/>
              </a:lnSpc>
              <a:spcBef>
                <a:spcPts val="400"/>
              </a:spcBef>
              <a:spcAft>
                <a:spcPts val="0"/>
              </a:spcAft>
              <a:buSzPts val="1800"/>
              <a:buNone/>
            </a:pPr>
            <a:r>
              <a:rPr lang="en-US" sz="2000">
                <a:latin typeface="Arial"/>
                <a:ea typeface="Arial"/>
                <a:cs typeface="Arial"/>
                <a:sym typeface="Arial"/>
              </a:rPr>
              <a:t>•Latitude/Longitude </a:t>
            </a:r>
            <a:endParaRPr sz="2000">
              <a:latin typeface="Arial"/>
              <a:ea typeface="Arial"/>
              <a:cs typeface="Arial"/>
              <a:sym typeface="Arial"/>
            </a:endParaRPr>
          </a:p>
          <a:p>
            <a:pPr marL="0" lvl="0" indent="457200" algn="l" rtl="0">
              <a:lnSpc>
                <a:spcPct val="115000"/>
              </a:lnSpc>
              <a:spcBef>
                <a:spcPts val="700"/>
              </a:spcBef>
              <a:spcAft>
                <a:spcPts val="0"/>
              </a:spcAft>
              <a:buSzPts val="1800"/>
              <a:buNone/>
            </a:pPr>
            <a:endParaRPr sz="3200">
              <a:latin typeface="Arial"/>
              <a:ea typeface="Arial"/>
              <a:cs typeface="Arial"/>
              <a:sym typeface="Arial"/>
            </a:endParaRPr>
          </a:p>
        </p:txBody>
      </p:sp>
      <p:pic>
        <p:nvPicPr>
          <p:cNvPr id="1390" name="Google Shape;1390;g977d2b8285_0_902" descr="A picture containing text, map, drawing&#10;&#10;Description automatically generated"/>
          <p:cNvPicPr preferRelativeResize="0"/>
          <p:nvPr/>
        </p:nvPicPr>
        <p:blipFill rotWithShape="1">
          <a:blip r:embed="rId4">
            <a:alphaModFix/>
          </a:blip>
          <a:srcRect/>
          <a:stretch/>
        </p:blipFill>
        <p:spPr>
          <a:xfrm>
            <a:off x="11353800" y="5791600"/>
            <a:ext cx="709175" cy="772100"/>
          </a:xfrm>
          <a:prstGeom prst="rect">
            <a:avLst/>
          </a:prstGeom>
          <a:noFill/>
          <a:ln>
            <a:noFill/>
          </a:ln>
        </p:spPr>
      </p:pic>
      <p:sp>
        <p:nvSpPr>
          <p:cNvPr id="1391" name="Google Shape;1391;g977d2b8285_0_9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118</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2"/>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2"/>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2743200" lvl="0" indent="0" algn="l" rtl="0">
              <a:lnSpc>
                <a:spcPct val="90000"/>
              </a:lnSpc>
              <a:spcBef>
                <a:spcPts val="0"/>
              </a:spcBef>
              <a:spcAft>
                <a:spcPts val="0"/>
              </a:spcAft>
              <a:buSzPts val="1800"/>
              <a:buNone/>
            </a:pPr>
            <a:r>
              <a:rPr lang="en-US" b="1">
                <a:solidFill>
                  <a:srgbClr val="FF0000"/>
                </a:solidFill>
                <a:latin typeface="Arial"/>
                <a:ea typeface="Arial"/>
                <a:cs typeface="Arial"/>
                <a:sym typeface="Arial"/>
              </a:rPr>
              <a:t>FILING DEADLINE</a:t>
            </a:r>
            <a:endParaRPr/>
          </a:p>
        </p:txBody>
      </p:sp>
      <p:sp>
        <p:nvSpPr>
          <p:cNvPr id="94" name="Google Shape;94;p2"/>
          <p:cNvSpPr txBox="1">
            <a:spLocks noGrp="1"/>
          </p:cNvSpPr>
          <p:nvPr>
            <p:ph type="body" idx="1"/>
          </p:nvPr>
        </p:nvSpPr>
        <p:spPr>
          <a:xfrm>
            <a:off x="755072" y="2040585"/>
            <a:ext cx="10515600" cy="4443341"/>
          </a:xfrm>
          <a:prstGeom prst="rect">
            <a:avLst/>
          </a:prstGeom>
          <a:noFill/>
          <a:ln>
            <a:noFill/>
          </a:ln>
        </p:spPr>
        <p:txBody>
          <a:bodyPr spcFirstLastPara="1" wrap="square" lIns="91425" tIns="45700" rIns="91425" bIns="45700" anchor="t" anchorCtr="0">
            <a:noAutofit/>
          </a:bodyPr>
          <a:lstStyle/>
          <a:p>
            <a:r>
              <a:rPr lang="en-US" sz="3100" dirty="0" smtClean="0"/>
              <a:t>Reporting </a:t>
            </a:r>
            <a:r>
              <a:rPr lang="en-US" sz="3100" dirty="0"/>
              <a:t>Deadlines</a:t>
            </a:r>
          </a:p>
          <a:p>
            <a:pPr lvl="1"/>
            <a:r>
              <a:rPr lang="en-US" sz="2700" dirty="0"/>
              <a:t>City Taxes – February 28, </a:t>
            </a:r>
            <a:r>
              <a:rPr lang="en-US" sz="2700" dirty="0" smtClean="0"/>
              <a:t>2024</a:t>
            </a:r>
            <a:endParaRPr lang="en-US" sz="2700" dirty="0"/>
          </a:p>
          <a:p>
            <a:pPr lvl="1"/>
            <a:r>
              <a:rPr lang="en-US" sz="2700" dirty="0"/>
              <a:t>Federal taxes - </a:t>
            </a:r>
            <a:r>
              <a:rPr lang="en-US" sz="2700" b="1" dirty="0">
                <a:solidFill>
                  <a:srgbClr val="FF0000"/>
                </a:solidFill>
              </a:rPr>
              <a:t>January 31, </a:t>
            </a:r>
            <a:r>
              <a:rPr lang="en-US" sz="2700" b="1" dirty="0" smtClean="0">
                <a:solidFill>
                  <a:srgbClr val="FF0000"/>
                </a:solidFill>
              </a:rPr>
              <a:t>2024</a:t>
            </a:r>
          </a:p>
          <a:p>
            <a:pPr lvl="1"/>
            <a:r>
              <a:rPr lang="en-US" sz="2700" dirty="0" smtClean="0"/>
              <a:t>Ohio </a:t>
            </a:r>
            <a:endParaRPr lang="en-US" sz="2700" dirty="0"/>
          </a:p>
          <a:p>
            <a:pPr lvl="2"/>
            <a:r>
              <a:rPr lang="en-US" sz="2200" dirty="0"/>
              <a:t>W2s – </a:t>
            </a:r>
            <a:r>
              <a:rPr lang="en-US" sz="2200" dirty="0" smtClean="0"/>
              <a:t>Jan. 31, 2024</a:t>
            </a:r>
            <a:endParaRPr lang="en-US" sz="2200" dirty="0"/>
          </a:p>
          <a:p>
            <a:pPr lvl="2"/>
            <a:r>
              <a:rPr lang="en-US" sz="2200" dirty="0"/>
              <a:t>IT-941 – Jan. 31, </a:t>
            </a:r>
            <a:r>
              <a:rPr lang="en-US" sz="2200" dirty="0" smtClean="0"/>
              <a:t>2024 </a:t>
            </a:r>
            <a:r>
              <a:rPr lang="en-US" sz="2200" dirty="0"/>
              <a:t>– can be completed online</a:t>
            </a:r>
          </a:p>
          <a:p>
            <a:pPr lvl="2"/>
            <a:r>
              <a:rPr lang="en-US" sz="2200" dirty="0"/>
              <a:t>IT-3 –</a:t>
            </a:r>
            <a:r>
              <a:rPr lang="en-US" sz="2200" dirty="0">
                <a:solidFill>
                  <a:srgbClr val="FF0000"/>
                </a:solidFill>
              </a:rPr>
              <a:t>Not needed</a:t>
            </a:r>
            <a:r>
              <a:rPr lang="en-US" sz="2200" dirty="0"/>
              <a:t> because we are filing electronically</a:t>
            </a:r>
          </a:p>
          <a:p>
            <a:pPr lvl="2"/>
            <a:r>
              <a:rPr lang="en-US" sz="2700" dirty="0"/>
              <a:t>NEOMIN will submit all W2s to SSA and Ohio by Jan. 28, </a:t>
            </a:r>
            <a:r>
              <a:rPr lang="en-US" sz="2700" dirty="0" smtClean="0"/>
              <a:t>2024</a:t>
            </a:r>
            <a:endParaRPr lang="en-US" sz="2700" dirty="0"/>
          </a:p>
          <a:p>
            <a:pPr lvl="1"/>
            <a:r>
              <a:rPr lang="en-US" sz="2700" dirty="0"/>
              <a:t>City Taxes, RITA and CCA will be submitted at the same time– forms due to NEOMIN by Jan. </a:t>
            </a:r>
            <a:r>
              <a:rPr lang="en-US" sz="2700" dirty="0" smtClean="0"/>
              <a:t>20</a:t>
            </a:r>
            <a:endParaRPr lang="en-US" sz="2700" dirty="0"/>
          </a:p>
          <a:p>
            <a:pPr marL="457200" lvl="0" indent="-342900" algn="l" rtl="0">
              <a:lnSpc>
                <a:spcPct val="90000"/>
              </a:lnSpc>
              <a:spcBef>
                <a:spcPts val="1000"/>
              </a:spcBef>
              <a:spcAft>
                <a:spcPts val="0"/>
              </a:spcAft>
              <a:buSzPts val="1800"/>
              <a:buFont typeface="Arial"/>
              <a:buChar char="•"/>
            </a:pPr>
            <a:endParaRPr dirty="0"/>
          </a:p>
          <a:p>
            <a:pPr marL="457200" lvl="0" indent="0" algn="l" rtl="0">
              <a:lnSpc>
                <a:spcPct val="90000"/>
              </a:lnSpc>
              <a:spcBef>
                <a:spcPts val="0"/>
              </a:spcBef>
              <a:spcAft>
                <a:spcPts val="0"/>
              </a:spcAft>
              <a:buSzPts val="1800"/>
              <a:buNone/>
            </a:pPr>
            <a:endParaRPr sz="2400" dirty="0">
              <a:latin typeface="Century Gothic"/>
              <a:ea typeface="Century Gothic"/>
              <a:cs typeface="Century Gothic"/>
              <a:sym typeface="Century Gothic"/>
            </a:endParaRPr>
          </a:p>
        </p:txBody>
      </p:sp>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119</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fceb12ddf5_0_23"/>
          <p:cNvSpPr txBox="1">
            <a:spLocks noGrp="1"/>
          </p:cNvSpPr>
          <p:nvPr>
            <p:ph type="title"/>
          </p:nvPr>
        </p:nvSpPr>
        <p:spPr>
          <a:xfrm>
            <a:off x="838200" y="365125"/>
            <a:ext cx="10515600" cy="1325700"/>
          </a:xfrm>
          <a:prstGeom prst="rect">
            <a:avLst/>
          </a:prstGeom>
          <a:solidFill>
            <a:schemeClr val="accent5"/>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a:t>CCA Setup</a:t>
            </a:r>
            <a:endParaRPr/>
          </a:p>
        </p:txBody>
      </p:sp>
      <p:sp>
        <p:nvSpPr>
          <p:cNvPr id="224" name="Google Shape;224;gfceb12ddf5_0_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rgbClr val="172B4D"/>
                </a:solidFill>
              </a:rPr>
              <a:t>CCA RS </a:t>
            </a:r>
            <a:r>
              <a:rPr lang="en-US" sz="2000" b="1">
                <a:solidFill>
                  <a:srgbClr val="172B4D"/>
                </a:solidFill>
              </a:rPr>
              <a:t>records-</a:t>
            </a:r>
            <a:r>
              <a:rPr lang="en-US" sz="2000"/>
              <a:t>RS (State) Record Overview Each employee in a W-2 dataset will have State tax information with possible unemployment compensation. In addition, the employee may have applicable Municipal tax information. The purpose of the RS (State) record is to report the State and Local tax information for an employee.</a:t>
            </a:r>
            <a:endParaRPr sz="2000"/>
          </a:p>
          <a:p>
            <a:pPr marL="457200" lvl="0" indent="-381000" algn="l" rtl="0">
              <a:spcBef>
                <a:spcPts val="0"/>
              </a:spcBef>
              <a:spcAft>
                <a:spcPts val="0"/>
              </a:spcAft>
              <a:buSzPts val="2400"/>
              <a:buChar char="•"/>
            </a:pPr>
            <a:r>
              <a:rPr lang="en-US">
                <a:solidFill>
                  <a:srgbClr val="172B4D"/>
                </a:solidFill>
              </a:rPr>
              <a:t>http://ccatax.ci.cleveland.oh.us/forms/dataformat2020.pdf</a:t>
            </a:r>
            <a:endParaRPr>
              <a:solidFill>
                <a:srgbClr val="172B4D"/>
              </a:solidFill>
            </a:endParaRPr>
          </a:p>
          <a:p>
            <a:pPr marL="0" lvl="0" indent="0" algn="l" rtl="0">
              <a:spcBef>
                <a:spcPts val="0"/>
              </a:spcBef>
              <a:spcAft>
                <a:spcPts val="0"/>
              </a:spcAft>
              <a:buNone/>
            </a:pPr>
            <a:r>
              <a:rPr lang="en-US" sz="2400">
                <a:solidFill>
                  <a:srgbClr val="172B4D"/>
                </a:solidFill>
              </a:rPr>
              <a:t>Districts must have CCA set up accordingly:</a:t>
            </a:r>
            <a:endParaRPr sz="2400">
              <a:solidFill>
                <a:srgbClr val="172B4D"/>
              </a:solidFill>
            </a:endParaRPr>
          </a:p>
          <a:p>
            <a:pPr marL="457200" lvl="0" indent="-355600" algn="l" rtl="0">
              <a:spcBef>
                <a:spcPts val="0"/>
              </a:spcBef>
              <a:spcAft>
                <a:spcPts val="0"/>
              </a:spcAft>
              <a:buClr>
                <a:srgbClr val="172B4D"/>
              </a:buClr>
              <a:buSzPts val="2000"/>
              <a:buChar char="•"/>
            </a:pPr>
            <a:r>
              <a:rPr lang="en-US" sz="2000">
                <a:solidFill>
                  <a:srgbClr val="172B4D"/>
                </a:solidFill>
              </a:rPr>
              <a:t>* If CCA city is in Appendix A, they need the following in Payroll Item Configuration for CCA: ‘Report to CCA’ flag = Y, valid CCA code and valid CCA City Description.</a:t>
            </a:r>
            <a:endParaRPr sz="2000">
              <a:solidFill>
                <a:srgbClr val="172B4D"/>
              </a:solidFill>
            </a:endParaRPr>
          </a:p>
          <a:p>
            <a:pPr marL="457200" lvl="0" indent="-355600" algn="l" rtl="0">
              <a:spcBef>
                <a:spcPts val="0"/>
              </a:spcBef>
              <a:spcAft>
                <a:spcPts val="0"/>
              </a:spcAft>
              <a:buClr>
                <a:srgbClr val="172B4D"/>
              </a:buClr>
              <a:buSzPts val="2000"/>
              <a:buChar char="•"/>
            </a:pPr>
            <a:r>
              <a:rPr lang="en-US" sz="2000">
                <a:solidFill>
                  <a:srgbClr val="172B4D"/>
                </a:solidFill>
              </a:rPr>
              <a:t>* If CCA city is not in Appendix A but in Appendix B, they need the following in Payroll Item Configuration for CCA: ‘Report to CCA’ flag = blank, valid CCA code and valid CCA city name.</a:t>
            </a:r>
            <a:endParaRPr sz="2000">
              <a:solidFill>
                <a:srgbClr val="172B4D"/>
              </a:solidFill>
            </a:endParaRPr>
          </a:p>
          <a:p>
            <a:pPr marL="457200" lvl="0" indent="-355600" algn="l" rtl="0">
              <a:spcBef>
                <a:spcPts val="0"/>
              </a:spcBef>
              <a:spcAft>
                <a:spcPts val="0"/>
              </a:spcAft>
              <a:buClr>
                <a:srgbClr val="172B4D"/>
              </a:buClr>
              <a:buSzPts val="2000"/>
              <a:buChar char="•"/>
            </a:pPr>
            <a:r>
              <a:rPr lang="en-US" sz="2000">
                <a:solidFill>
                  <a:srgbClr val="172B4D"/>
                </a:solidFill>
              </a:rPr>
              <a:t>* If CCA city is not in Appendix B or C, they need the following in Payroll Item Configuration for CCA: ‘Report to CCA’ flag = blank, CCA code = blank and valid CCA city name found in OHIO Municipal Income Tax Rate Table</a:t>
            </a:r>
            <a:endParaRPr sz="2000">
              <a:solidFill>
                <a:srgbClr val="172B4D"/>
              </a:solidFill>
            </a:endParaRPr>
          </a:p>
          <a:p>
            <a:pPr marL="0" lvl="0" indent="0" algn="l" rtl="0">
              <a:spcBef>
                <a:spcPts val="1000"/>
              </a:spcBef>
              <a:spcAft>
                <a:spcPts val="0"/>
              </a:spcAft>
              <a:buNone/>
            </a:pPr>
            <a:endParaRPr/>
          </a:p>
        </p:txBody>
      </p:sp>
      <p:sp>
        <p:nvSpPr>
          <p:cNvPr id="225" name="Google Shape;225;gfceb12ddf5_0_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ln>
            <a:noFill/>
          </a:ln>
        </p:spPr>
        <p:txBody>
          <a:bodyPr spcFirstLastPara="1" wrap="square" lIns="91425" tIns="45700" rIns="91425" bIns="45700" anchor="ctr" anchorCtr="0">
            <a:noAutofit/>
          </a:bodyPr>
          <a:lstStyle/>
          <a:p>
            <a:pPr algn="ctr">
              <a:lnSpc>
                <a:spcPct val="100000"/>
              </a:lnSpc>
              <a:buClr>
                <a:srgbClr val="000000"/>
              </a:buClr>
              <a:buFont typeface="Arial"/>
            </a:pPr>
            <a:r>
              <a:rPr lang="en-US" sz="3600" dirty="0" smtClean="0">
                <a:solidFill>
                  <a:schemeClr val="tx1"/>
                </a:solidFill>
                <a:latin typeface="Arial Black" panose="020B0A04020102020204" pitchFamily="34" charset="0"/>
                <a:sym typeface="Arial"/>
              </a:rPr>
              <a:t>CREATING W2S FOR HR KIOSK</a:t>
            </a:r>
            <a:endParaRPr lang="en-US" sz="3600" dirty="0">
              <a:solidFill>
                <a:schemeClr val="tx1"/>
              </a:solidFill>
              <a:latin typeface="Arial Black" panose="020B0A04020102020204" pitchFamily="34" charset="0"/>
              <a:sym typeface="Arial"/>
            </a:endParaRPr>
          </a:p>
        </p:txBody>
      </p:sp>
      <p:sp>
        <p:nvSpPr>
          <p:cNvPr id="3" name="Text Placeholder 2"/>
          <p:cNvSpPr>
            <a:spLocks noGrp="1"/>
          </p:cNvSpPr>
          <p:nvPr>
            <p:ph type="body" idx="1"/>
          </p:nvPr>
        </p:nvSpPr>
        <p:spPr/>
        <p:txBody>
          <a:bodyPr/>
          <a:lstStyle/>
          <a:p>
            <a:r>
              <a:rPr lang="en-US" dirty="0" smtClean="0"/>
              <a:t>Reports&gt;W2 Reports&gt; W2 Archive Individual Forms</a:t>
            </a:r>
          </a:p>
          <a:p>
            <a:r>
              <a:rPr lang="en-US" dirty="0" smtClean="0"/>
              <a:t>This will create a file of Individual W2s and schedule a job to post them to HR Kiosk</a:t>
            </a:r>
          </a:p>
          <a:p>
            <a:r>
              <a:rPr lang="en-US" dirty="0" smtClean="0"/>
              <a:t>Complete the form with the same information, same sort as when printing your W2s</a:t>
            </a:r>
          </a:p>
          <a:p>
            <a:pPr marL="114300" indent="0">
              <a:buNone/>
            </a:pPr>
            <a:r>
              <a:rPr lang="en-US" dirty="0" smtClean="0"/>
              <a:t>Click on the calendar to </a:t>
            </a:r>
          </a:p>
          <a:p>
            <a:pPr marL="114300" indent="0">
              <a:buNone/>
            </a:pPr>
            <a:r>
              <a:rPr lang="en-US" dirty="0" smtClean="0"/>
              <a:t>Schedule the job</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120</a:t>
            </a:fld>
            <a:endParaRPr lang="en-US"/>
          </a:p>
        </p:txBody>
      </p:sp>
      <p:pic>
        <p:nvPicPr>
          <p:cNvPr id="5" name="Picture 4"/>
          <p:cNvPicPr>
            <a:picLocks noChangeAspect="1"/>
          </p:cNvPicPr>
          <p:nvPr/>
        </p:nvPicPr>
        <p:blipFill>
          <a:blip r:embed="rId3"/>
          <a:stretch>
            <a:fillRect/>
          </a:stretch>
        </p:blipFill>
        <p:spPr>
          <a:xfrm>
            <a:off x="1142571" y="5389800"/>
            <a:ext cx="4953429" cy="922100"/>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6259626" y="4343829"/>
            <a:ext cx="4701947" cy="2377646"/>
          </a:xfrm>
          <a:prstGeom prst="rect">
            <a:avLst/>
          </a:prstGeom>
          <a:ln>
            <a:solidFill>
              <a:schemeClr val="accent1"/>
            </a:solidFill>
          </a:ln>
        </p:spPr>
      </p:pic>
    </p:spTree>
    <p:extLst>
      <p:ext uri="{BB962C8B-B14F-4D97-AF65-F5344CB8AC3E}">
        <p14:creationId xmlns:p14="http://schemas.microsoft.com/office/powerpoint/2010/main" val="3147349607"/>
      </p:ext>
    </p:extLst>
  </p:cSld>
  <p:clrMapOvr>
    <a:overrideClrMapping bg1="lt1" tx1="dk1" bg2="dk2" tx2="lt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CC66"/>
                </a:solidFill>
              </a:rPr>
              <a:t>NEOMIN Holiday Schedule 2023</a:t>
            </a:r>
            <a:endParaRPr lang="en-US" dirty="0">
              <a:solidFill>
                <a:srgbClr val="00CC66"/>
              </a:solidFill>
            </a:endParaRPr>
          </a:p>
        </p:txBody>
      </p:sp>
      <p:sp>
        <p:nvSpPr>
          <p:cNvPr id="3" name="Text Placeholder 2"/>
          <p:cNvSpPr>
            <a:spLocks noGrp="1"/>
          </p:cNvSpPr>
          <p:nvPr>
            <p:ph type="body" idx="1"/>
          </p:nvPr>
        </p:nvSpPr>
        <p:spPr>
          <a:xfrm>
            <a:off x="609600" y="1473200"/>
            <a:ext cx="10744200" cy="4703763"/>
          </a:xfrm>
        </p:spPr>
        <p:txBody>
          <a:bodyPr/>
          <a:lstStyle/>
          <a:p>
            <a:pPr lvl="5"/>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121</a:t>
            </a:fld>
            <a:endParaRPr lang="en-US"/>
          </a:p>
        </p:txBody>
      </p:sp>
      <p:pic>
        <p:nvPicPr>
          <p:cNvPr id="6" name="Picture 5" descr="http://clipart-library.com/new_gallery/97-978491_snowman-snowman-with-sign-transparent.png"/>
          <p:cNvPicPr/>
          <p:nvPr/>
        </p:nvPicPr>
        <p:blipFill>
          <a:blip r:embed="rId2">
            <a:extLst>
              <a:ext uri="{28A0092B-C50C-407E-A947-70E740481C1C}">
                <a14:useLocalDpi xmlns:a14="http://schemas.microsoft.com/office/drawing/2010/main" val="0"/>
              </a:ext>
            </a:extLst>
          </a:blip>
          <a:srcRect/>
          <a:stretch>
            <a:fillRect/>
          </a:stretch>
        </p:blipFill>
        <p:spPr bwMode="auto">
          <a:xfrm>
            <a:off x="1008380" y="1473200"/>
            <a:ext cx="3944620" cy="2838450"/>
          </a:xfrm>
          <a:prstGeom prst="rect">
            <a:avLst/>
          </a:prstGeom>
          <a:noFill/>
          <a:ln>
            <a:noFill/>
          </a:ln>
        </p:spPr>
      </p:pic>
      <p:sp>
        <p:nvSpPr>
          <p:cNvPr id="7" name="TextBox 6"/>
          <p:cNvSpPr txBox="1"/>
          <p:nvPr/>
        </p:nvSpPr>
        <p:spPr>
          <a:xfrm>
            <a:off x="4953000" y="1917700"/>
            <a:ext cx="6400800" cy="3416320"/>
          </a:xfrm>
          <a:prstGeom prst="rect">
            <a:avLst/>
          </a:prstGeom>
          <a:noFill/>
        </p:spPr>
        <p:txBody>
          <a:bodyPr wrap="square" rtlCol="0">
            <a:spAutoFit/>
          </a:bodyPr>
          <a:lstStyle/>
          <a:p>
            <a:pPr algn="ctr"/>
            <a:r>
              <a:rPr lang="en-US" sz="2400" dirty="0"/>
              <a:t>December </a:t>
            </a:r>
            <a:r>
              <a:rPr lang="en-US" sz="2400" dirty="0" smtClean="0"/>
              <a:t>25, 2023 </a:t>
            </a:r>
            <a:r>
              <a:rPr lang="en-US" sz="2400" dirty="0"/>
              <a:t>– Closed</a:t>
            </a:r>
          </a:p>
          <a:p>
            <a:pPr algn="ctr"/>
            <a:r>
              <a:rPr lang="en-US" sz="2400" dirty="0" smtClean="0"/>
              <a:t>December </a:t>
            </a:r>
            <a:r>
              <a:rPr lang="en-US" sz="2400" dirty="0"/>
              <a:t>26, </a:t>
            </a:r>
            <a:r>
              <a:rPr lang="en-US" sz="2400" dirty="0" smtClean="0"/>
              <a:t>2023 </a:t>
            </a:r>
            <a:r>
              <a:rPr lang="en-US" sz="2400" dirty="0"/>
              <a:t>– Closed</a:t>
            </a:r>
          </a:p>
          <a:p>
            <a:pPr algn="ctr"/>
            <a:r>
              <a:rPr lang="en-US" sz="2400" dirty="0"/>
              <a:t>December 27, </a:t>
            </a:r>
            <a:r>
              <a:rPr lang="en-US" sz="2400" dirty="0" smtClean="0"/>
              <a:t>2023 </a:t>
            </a:r>
            <a:r>
              <a:rPr lang="en-US" sz="2400" dirty="0"/>
              <a:t>– 8:00 am – 4:00 pm</a:t>
            </a:r>
          </a:p>
          <a:p>
            <a:pPr algn="ctr"/>
            <a:r>
              <a:rPr lang="en-US" sz="2400" dirty="0"/>
              <a:t>December 28, </a:t>
            </a:r>
            <a:r>
              <a:rPr lang="en-US" sz="2400" dirty="0" smtClean="0"/>
              <a:t>2023 </a:t>
            </a:r>
            <a:r>
              <a:rPr lang="en-US" sz="2400" dirty="0"/>
              <a:t>– 8:00 am – 4:00 pm</a:t>
            </a:r>
          </a:p>
          <a:p>
            <a:pPr algn="ctr"/>
            <a:r>
              <a:rPr lang="en-US" sz="2400" dirty="0"/>
              <a:t>December 29, 2023 </a:t>
            </a:r>
            <a:r>
              <a:rPr lang="en-US" sz="2400" dirty="0" smtClean="0"/>
              <a:t>–Closed</a:t>
            </a:r>
          </a:p>
          <a:p>
            <a:pPr algn="ctr"/>
            <a:r>
              <a:rPr lang="en-US" sz="2400" dirty="0" smtClean="0"/>
              <a:t>January 1– </a:t>
            </a:r>
            <a:r>
              <a:rPr lang="en-US" sz="2400" dirty="0"/>
              <a:t>Closed</a:t>
            </a:r>
          </a:p>
          <a:p>
            <a:pPr algn="ctr"/>
            <a:r>
              <a:rPr lang="en-US" sz="2400" dirty="0"/>
              <a:t>January 02, </a:t>
            </a:r>
            <a:r>
              <a:rPr lang="en-US" sz="2400" dirty="0" smtClean="0"/>
              <a:t>2024 </a:t>
            </a:r>
            <a:r>
              <a:rPr lang="en-US" sz="2400" dirty="0"/>
              <a:t>– 8:00 am – 4:00 pm </a:t>
            </a:r>
            <a:endParaRPr lang="en-US" sz="2400" dirty="0" smtClean="0"/>
          </a:p>
          <a:p>
            <a:pPr algn="ctr"/>
            <a:endParaRPr lang="en-US" sz="2400" dirty="0"/>
          </a:p>
          <a:p>
            <a:pPr algn="ctr"/>
            <a:endParaRPr lang="en-US" sz="2400" dirty="0" smtClean="0"/>
          </a:p>
        </p:txBody>
      </p:sp>
    </p:spTree>
    <p:extLst>
      <p:ext uri="{BB962C8B-B14F-4D97-AF65-F5344CB8AC3E}">
        <p14:creationId xmlns:p14="http://schemas.microsoft.com/office/powerpoint/2010/main" val="4156881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828098"/>
            <a:ext cx="10515600" cy="4351338"/>
          </a:xfrm>
        </p:spPr>
        <p:txBody>
          <a:bodyPr anchor="ctr"/>
          <a:lstStyle/>
          <a:p>
            <a:pPr marL="114300" indent="0" algn="ctr">
              <a:buNone/>
            </a:pPr>
            <a:r>
              <a:rPr lang="en-US" sz="4800" dirty="0" smtClean="0">
                <a:solidFill>
                  <a:srgbClr val="00B050"/>
                </a:solidFill>
              </a:rPr>
              <a:t>Questions?</a:t>
            </a:r>
            <a:endParaRPr lang="en-US" sz="4800" dirty="0">
              <a:solidFill>
                <a:srgbClr val="00B05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122</a:t>
            </a:fld>
            <a:endParaRPr lang="en-US"/>
          </a:p>
        </p:txBody>
      </p:sp>
    </p:spTree>
    <p:extLst>
      <p:ext uri="{BB962C8B-B14F-4D97-AF65-F5344CB8AC3E}">
        <p14:creationId xmlns:p14="http://schemas.microsoft.com/office/powerpoint/2010/main" val="3079312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fceb12ddf5_0_31"/>
          <p:cNvSpPr txBox="1">
            <a:spLocks noGrp="1"/>
          </p:cNvSpPr>
          <p:nvPr>
            <p:ph type="title"/>
          </p:nvPr>
        </p:nvSpPr>
        <p:spPr>
          <a:xfrm>
            <a:off x="838200" y="365125"/>
            <a:ext cx="10515600" cy="1325700"/>
          </a:xfrm>
          <a:prstGeom prst="rect">
            <a:avLst/>
          </a:prstGeom>
          <a:solidFill>
            <a:schemeClr val="accent5"/>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a:t>CCA Setup</a:t>
            </a:r>
            <a:endParaRPr/>
          </a:p>
        </p:txBody>
      </p:sp>
      <p:sp>
        <p:nvSpPr>
          <p:cNvPr id="231" name="Google Shape;231;gfceb12ddf5_0_3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71475" algn="l" rtl="0">
              <a:spcBef>
                <a:spcPts val="1000"/>
              </a:spcBef>
              <a:spcAft>
                <a:spcPts val="0"/>
              </a:spcAft>
              <a:buSzPts val="2250"/>
              <a:buFont typeface="Roboto"/>
              <a:buChar char="•"/>
            </a:pPr>
            <a:r>
              <a:rPr lang="en-US" sz="2250">
                <a:solidFill>
                  <a:srgbClr val="172B4D"/>
                </a:solidFill>
                <a:highlight>
                  <a:srgbClr val="FFFFFF"/>
                </a:highlight>
                <a:latin typeface="Roboto"/>
                <a:ea typeface="Roboto"/>
                <a:cs typeface="Roboto"/>
                <a:sym typeface="Roboto"/>
              </a:rPr>
              <a:t>Then they need to look on the </a:t>
            </a:r>
            <a:r>
              <a:rPr lang="en-US" sz="2250">
                <a:solidFill>
                  <a:srgbClr val="0033FF"/>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https://thefinder.tax.ohio.gov/StreamlineSalesTaxWeb/Download/BoundaryData/Muni/OHMuniRateTable.csv</a:t>
            </a:r>
            <a:r>
              <a:rPr lang="en-US" sz="2250">
                <a:solidFill>
                  <a:srgbClr val="172B4D"/>
                </a:solidFill>
                <a:highlight>
                  <a:srgbClr val="FFFFFF"/>
                </a:highlight>
                <a:latin typeface="Roboto"/>
                <a:ea typeface="Roboto"/>
                <a:cs typeface="Roboto"/>
                <a:sym typeface="Roboto"/>
              </a:rPr>
              <a:t> spreadsheet and enter the city name in the CCA Description field. </a:t>
            </a:r>
            <a:r>
              <a:rPr lang="en-US" sz="2250" b="1">
                <a:solidFill>
                  <a:srgbClr val="172B4D"/>
                </a:solidFill>
                <a:highlight>
                  <a:srgbClr val="FFFFFF"/>
                </a:highlight>
                <a:latin typeface="Roboto"/>
                <a:ea typeface="Roboto"/>
                <a:cs typeface="Roboto"/>
                <a:sym typeface="Roboto"/>
              </a:rPr>
              <a:t> This is for ALL cities, not just CCA.</a:t>
            </a:r>
            <a:endParaRPr sz="4000"/>
          </a:p>
        </p:txBody>
      </p:sp>
      <p:sp>
        <p:nvSpPr>
          <p:cNvPr id="232" name="Google Shape;232;gfceb12ddf5_0_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pic>
        <p:nvPicPr>
          <p:cNvPr id="233" name="Google Shape;233;gfceb12ddf5_0_31"/>
          <p:cNvPicPr preferRelativeResize="0"/>
          <p:nvPr/>
        </p:nvPicPr>
        <p:blipFill>
          <a:blip r:embed="rId4">
            <a:alphaModFix/>
          </a:blip>
          <a:stretch>
            <a:fillRect/>
          </a:stretch>
        </p:blipFill>
        <p:spPr>
          <a:xfrm>
            <a:off x="1342388" y="3788738"/>
            <a:ext cx="9077325" cy="10001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8"/>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48"/>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800" b="1">
                <a:latin typeface="Arial"/>
                <a:ea typeface="Arial"/>
                <a:cs typeface="Arial"/>
                <a:sym typeface="Arial"/>
              </a:rPr>
              <a:t>Pre-W2 Processing-State Tax</a:t>
            </a:r>
            <a:endParaRPr sz="4600">
              <a:solidFill>
                <a:srgbClr val="FFFFFF"/>
              </a:solidFill>
            </a:endParaRPr>
          </a:p>
        </p:txBody>
      </p:sp>
      <p:sp>
        <p:nvSpPr>
          <p:cNvPr id="259" name="Google Shape;259;p48"/>
          <p:cNvSpPr txBox="1">
            <a:spLocks noGrp="1"/>
          </p:cNvSpPr>
          <p:nvPr>
            <p:ph type="body" idx="1"/>
          </p:nvPr>
        </p:nvSpPr>
        <p:spPr>
          <a:xfrm>
            <a:off x="546100" y="2257063"/>
            <a:ext cx="10515600" cy="3919899"/>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r>
              <a:rPr lang="en-US" sz="2400" dirty="0"/>
              <a:t>Payroll Item Configuration Record-</a:t>
            </a:r>
            <a:endParaRPr dirty="0"/>
          </a:p>
          <a:p>
            <a:pPr marL="228600" lvl="0" indent="-76200" algn="l" rtl="0">
              <a:lnSpc>
                <a:spcPct val="90000"/>
              </a:lnSpc>
              <a:spcBef>
                <a:spcPts val="0"/>
              </a:spcBef>
              <a:spcAft>
                <a:spcPts val="0"/>
              </a:spcAft>
              <a:buClr>
                <a:schemeClr val="dk1"/>
              </a:buClr>
              <a:buSzPts val="2400"/>
              <a:buNone/>
            </a:pPr>
            <a:r>
              <a:rPr lang="en-US" sz="2400" dirty="0"/>
              <a:t>Make sure </a:t>
            </a:r>
            <a:r>
              <a:rPr lang="en-US" sz="2400" dirty="0" smtClean="0"/>
              <a:t> </a:t>
            </a:r>
            <a:r>
              <a:rPr lang="en-US" sz="2400" dirty="0"/>
              <a:t>PA </a:t>
            </a:r>
            <a:r>
              <a:rPr lang="en-US" sz="2400" dirty="0" smtClean="0"/>
              <a:t>State Tax has </a:t>
            </a:r>
            <a:r>
              <a:rPr lang="en-US" sz="2400" dirty="0"/>
              <a:t>the</a:t>
            </a:r>
            <a:endParaRPr dirty="0"/>
          </a:p>
          <a:p>
            <a:pPr marL="228600" lvl="0" indent="-76200" algn="l" rtl="0">
              <a:lnSpc>
                <a:spcPct val="90000"/>
              </a:lnSpc>
              <a:spcBef>
                <a:spcPts val="0"/>
              </a:spcBef>
              <a:spcAft>
                <a:spcPts val="0"/>
              </a:spcAft>
              <a:buClr>
                <a:schemeClr val="dk1"/>
              </a:buClr>
              <a:buSzPts val="2400"/>
              <a:buNone/>
            </a:pPr>
            <a:r>
              <a:rPr lang="en-US" sz="2400" dirty="0"/>
              <a:t>appropriate </a:t>
            </a:r>
            <a:r>
              <a:rPr lang="en-US" sz="2400" b="1" i="1" dirty="0"/>
              <a:t>State Id</a:t>
            </a:r>
            <a:r>
              <a:rPr lang="en-US" sz="2400" dirty="0"/>
              <a:t> populated on the Payroll Item Configuration record-</a:t>
            </a:r>
            <a:endParaRPr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a:p>
            <a:pPr marL="228600" lvl="0" indent="-76200" algn="l" rtl="0">
              <a:lnSpc>
                <a:spcPct val="90000"/>
              </a:lnSpc>
              <a:spcBef>
                <a:spcPts val="0"/>
              </a:spcBef>
              <a:spcAft>
                <a:spcPts val="0"/>
              </a:spcAft>
              <a:buClr>
                <a:schemeClr val="dk1"/>
              </a:buClr>
              <a:buSzPts val="2400"/>
              <a:buNone/>
            </a:pPr>
            <a:endParaRPr sz="2400" dirty="0"/>
          </a:p>
        </p:txBody>
      </p:sp>
      <p:pic>
        <p:nvPicPr>
          <p:cNvPr id="260" name="Google Shape;260;p48" descr="A picture containing text, map, drawing&#10;&#10;Description automatically generated"/>
          <p:cNvPicPr preferRelativeResize="0"/>
          <p:nvPr/>
        </p:nvPicPr>
        <p:blipFill rotWithShape="1">
          <a:blip r:embed="rId3">
            <a:alphaModFix/>
          </a:blip>
          <a:srcRect/>
          <a:stretch/>
        </p:blipFill>
        <p:spPr>
          <a:xfrm>
            <a:off x="11353801" y="5626151"/>
            <a:ext cx="957175" cy="1042100"/>
          </a:xfrm>
          <a:prstGeom prst="rect">
            <a:avLst/>
          </a:prstGeom>
          <a:noFill/>
          <a:ln>
            <a:noFill/>
          </a:ln>
        </p:spPr>
      </p:pic>
      <p:sp>
        <p:nvSpPr>
          <p:cNvPr id="261" name="Google Shape;26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62" name="Google Shape;262;p48"/>
          <p:cNvPicPr preferRelativeResize="0"/>
          <p:nvPr/>
        </p:nvPicPr>
        <p:blipFill rotWithShape="1">
          <a:blip r:embed="rId4">
            <a:alphaModFix/>
          </a:blip>
          <a:srcRect/>
          <a:stretch/>
        </p:blipFill>
        <p:spPr>
          <a:xfrm>
            <a:off x="689438" y="3241010"/>
            <a:ext cx="10813122" cy="3427250"/>
          </a:xfrm>
          <a:prstGeom prst="rect">
            <a:avLst/>
          </a:prstGeom>
          <a:noFill/>
          <a:ln w="9525" cap="flat" cmpd="sng">
            <a:solidFill>
              <a:srgbClr val="000000"/>
            </a:solidFill>
            <a:prstDash val="solid"/>
            <a:round/>
            <a:headEnd type="none" w="sm" len="sm"/>
            <a:tailEnd type="none" w="sm" len="sm"/>
          </a:ln>
        </p:spPr>
      </p:pic>
      <p:pic>
        <p:nvPicPr>
          <p:cNvPr id="263" name="Google Shape;263;p48"/>
          <p:cNvPicPr preferRelativeResize="0"/>
          <p:nvPr/>
        </p:nvPicPr>
        <p:blipFill rotWithShape="1">
          <a:blip r:embed="rId5">
            <a:alphaModFix/>
          </a:blip>
          <a:srcRect/>
          <a:stretch/>
        </p:blipFill>
        <p:spPr>
          <a:xfrm>
            <a:off x="1126277" y="3394555"/>
            <a:ext cx="438150" cy="847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2"/>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12"/>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Processing-HSA</a:t>
            </a:r>
            <a:endParaRPr sz="4600">
              <a:solidFill>
                <a:srgbClr val="FFFFFF"/>
              </a:solidFill>
            </a:endParaRPr>
          </a:p>
        </p:txBody>
      </p:sp>
      <p:sp>
        <p:nvSpPr>
          <p:cNvPr id="270" name="Google Shape;270;p12"/>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Clr>
                <a:schemeClr val="dk1"/>
              </a:buClr>
              <a:buSzPts val="1100"/>
              <a:buFont typeface="Arial"/>
              <a:buNone/>
            </a:pPr>
            <a:r>
              <a:rPr lang="en-US" sz="3200">
                <a:latin typeface="Arial"/>
                <a:ea typeface="Arial"/>
                <a:cs typeface="Arial"/>
                <a:sym typeface="Arial"/>
              </a:rPr>
              <a:t>•Health Savings Account (HSA)</a:t>
            </a:r>
            <a:endParaRPr sz="3200">
              <a:latin typeface="Arial"/>
              <a:ea typeface="Arial"/>
              <a:cs typeface="Arial"/>
              <a:sym typeface="Arial"/>
            </a:endParaRPr>
          </a:p>
          <a:p>
            <a:pPr marL="457200" lvl="0" indent="0" algn="l" rtl="0">
              <a:lnSpc>
                <a:spcPct val="115000"/>
              </a:lnSpc>
              <a:spcBef>
                <a:spcPts val="700"/>
              </a:spcBef>
              <a:spcAft>
                <a:spcPts val="0"/>
              </a:spcAft>
              <a:buClr>
                <a:schemeClr val="dk1"/>
              </a:buClr>
              <a:buSzPts val="1100"/>
              <a:buFont typeface="Arial"/>
              <a:buNone/>
            </a:pPr>
            <a:r>
              <a:rPr lang="en-US">
                <a:latin typeface="Arial"/>
                <a:ea typeface="Arial"/>
                <a:cs typeface="Arial"/>
                <a:sym typeface="Arial"/>
              </a:rPr>
              <a:t>–Annuity Type on the </a:t>
            </a:r>
            <a:r>
              <a:rPr lang="en-US" b="1">
                <a:latin typeface="Arial"/>
                <a:ea typeface="Arial"/>
                <a:cs typeface="Arial"/>
                <a:sym typeface="Arial"/>
              </a:rPr>
              <a:t>Payroll Item Configuration</a:t>
            </a:r>
            <a:r>
              <a:rPr lang="en-US">
                <a:latin typeface="Arial"/>
                <a:ea typeface="Arial"/>
                <a:cs typeface="Arial"/>
                <a:sym typeface="Arial"/>
              </a:rPr>
              <a:t> must be set to “Other” even if there are no employee amounts withheld</a:t>
            </a:r>
            <a:endParaRPr>
              <a:latin typeface="Arial"/>
              <a:ea typeface="Arial"/>
              <a:cs typeface="Arial"/>
              <a:sym typeface="Arial"/>
            </a:endParaRPr>
          </a:p>
          <a:p>
            <a:pPr marL="228600" lvl="0" indent="-76200" algn="l" rtl="0">
              <a:lnSpc>
                <a:spcPct val="90000"/>
              </a:lnSpc>
              <a:spcBef>
                <a:spcPts val="0"/>
              </a:spcBef>
              <a:spcAft>
                <a:spcPts val="0"/>
              </a:spcAft>
              <a:buClr>
                <a:schemeClr val="dk1"/>
              </a:buClr>
              <a:buSzPts val="2400"/>
              <a:buNone/>
            </a:pPr>
            <a:endParaRPr sz="2400"/>
          </a:p>
        </p:txBody>
      </p:sp>
      <p:pic>
        <p:nvPicPr>
          <p:cNvPr id="271" name="Google Shape;271;p12"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272" name="Google Shape;27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13"/>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13"/>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Processing-HSA (continued)</a:t>
            </a:r>
            <a:endParaRPr sz="4600">
              <a:solidFill>
                <a:srgbClr val="FFFFFF"/>
              </a:solidFill>
            </a:endParaRPr>
          </a:p>
        </p:txBody>
      </p:sp>
      <p:sp>
        <p:nvSpPr>
          <p:cNvPr id="279" name="Google Shape;279;p13"/>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endParaRPr sz="2400"/>
          </a:p>
        </p:txBody>
      </p:sp>
      <p:pic>
        <p:nvPicPr>
          <p:cNvPr id="280" name="Google Shape;280;p13" descr="A picture containing text, map, drawing&#10;&#10;Description automatically generated"/>
          <p:cNvPicPr preferRelativeResize="0"/>
          <p:nvPr/>
        </p:nvPicPr>
        <p:blipFill rotWithShape="1">
          <a:blip r:embed="rId3">
            <a:alphaModFix/>
          </a:blip>
          <a:srcRect/>
          <a:stretch/>
        </p:blipFill>
        <p:spPr>
          <a:xfrm>
            <a:off x="11353802" y="5557851"/>
            <a:ext cx="906525" cy="986950"/>
          </a:xfrm>
          <a:prstGeom prst="rect">
            <a:avLst/>
          </a:prstGeom>
          <a:noFill/>
          <a:ln>
            <a:noFill/>
          </a:ln>
        </p:spPr>
      </p:pic>
      <p:pic>
        <p:nvPicPr>
          <p:cNvPr id="281" name="Google Shape;281;p13"/>
          <p:cNvPicPr preferRelativeResize="0"/>
          <p:nvPr/>
        </p:nvPicPr>
        <p:blipFill rotWithShape="1">
          <a:blip r:embed="rId4">
            <a:alphaModFix/>
          </a:blip>
          <a:srcRect/>
          <a:stretch/>
        </p:blipFill>
        <p:spPr>
          <a:xfrm>
            <a:off x="838200" y="2391575"/>
            <a:ext cx="10515599" cy="3785375"/>
          </a:xfrm>
          <a:prstGeom prst="rect">
            <a:avLst/>
          </a:prstGeom>
          <a:noFill/>
          <a:ln>
            <a:noFill/>
          </a:ln>
        </p:spPr>
      </p:pic>
      <p:pic>
        <p:nvPicPr>
          <p:cNvPr id="282" name="Google Shape;282;p13"/>
          <p:cNvPicPr preferRelativeResize="0"/>
          <p:nvPr/>
        </p:nvPicPr>
        <p:blipFill rotWithShape="1">
          <a:blip r:embed="rId5">
            <a:alphaModFix/>
          </a:blip>
          <a:srcRect/>
          <a:stretch/>
        </p:blipFill>
        <p:spPr>
          <a:xfrm>
            <a:off x="2101325" y="3497912"/>
            <a:ext cx="717477" cy="376238"/>
          </a:xfrm>
          <a:prstGeom prst="rect">
            <a:avLst/>
          </a:prstGeom>
          <a:noFill/>
          <a:ln>
            <a:noFill/>
          </a:ln>
        </p:spPr>
      </p:pic>
      <p:sp>
        <p:nvSpPr>
          <p:cNvPr id="283" name="Google Shape;2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19"/>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p19"/>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dirty="0">
                <a:latin typeface="Arial"/>
                <a:ea typeface="Arial"/>
                <a:cs typeface="Arial"/>
                <a:sym typeface="Arial"/>
              </a:rPr>
              <a:t>Pre-W2 Processing</a:t>
            </a:r>
            <a:br>
              <a:rPr lang="en-US" b="1" dirty="0">
                <a:latin typeface="Arial"/>
                <a:ea typeface="Arial"/>
                <a:cs typeface="Arial"/>
                <a:sym typeface="Arial"/>
              </a:rPr>
            </a:br>
            <a:r>
              <a:rPr lang="en-US" b="1" dirty="0">
                <a:latin typeface="Arial"/>
                <a:ea typeface="Arial"/>
                <a:cs typeface="Arial"/>
                <a:sym typeface="Arial"/>
              </a:rPr>
              <a:t>Taxable Benefits (NC3)</a:t>
            </a:r>
            <a:endParaRPr sz="4600" dirty="0">
              <a:solidFill>
                <a:srgbClr val="FFFFFF"/>
              </a:solidFill>
            </a:endParaRPr>
          </a:p>
        </p:txBody>
      </p:sp>
      <p:sp>
        <p:nvSpPr>
          <p:cNvPr id="337" name="Google Shape;337;p19"/>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t" anchorCtr="0">
            <a:noAutofit/>
          </a:bodyPr>
          <a:lstStyle/>
          <a:p>
            <a:pPr marL="495300">
              <a:spcBef>
                <a:spcPts val="0"/>
              </a:spcBef>
              <a:buSzPts val="2400"/>
            </a:pPr>
            <a:r>
              <a:rPr lang="en-US" sz="2000" b="0" i="0" dirty="0">
                <a:solidFill>
                  <a:srgbClr val="000000"/>
                </a:solidFill>
                <a:effectLst/>
                <a:latin typeface="-apple-system"/>
              </a:rPr>
              <a:t>Use the </a:t>
            </a:r>
            <a:r>
              <a:rPr lang="en-US" sz="2000" b="1" i="0" dirty="0">
                <a:solidFill>
                  <a:srgbClr val="000000"/>
                </a:solidFill>
                <a:effectLst/>
                <a:latin typeface="-apple-system"/>
              </a:rPr>
              <a:t>'Non-cash Taxable Benefit' </a:t>
            </a:r>
            <a:r>
              <a:rPr lang="en-US" sz="2000" b="0" i="0" dirty="0">
                <a:solidFill>
                  <a:srgbClr val="000000"/>
                </a:solidFill>
                <a:effectLst/>
                <a:latin typeface="-apple-system"/>
              </a:rPr>
              <a:t>pay type in Payroll Payments CURRENT or FUTURE and this will represent the non-cash taxable benefits amount (NC3)</a:t>
            </a:r>
          </a:p>
          <a:p>
            <a:pPr marL="495300">
              <a:spcBef>
                <a:spcPts val="0"/>
              </a:spcBef>
              <a:buSzPts val="2400"/>
            </a:pPr>
            <a:endParaRPr lang="en-US" sz="2000" dirty="0">
              <a:solidFill>
                <a:srgbClr val="000000"/>
              </a:solidFill>
              <a:latin typeface="-apple-system"/>
            </a:endParaRPr>
          </a:p>
          <a:p>
            <a:pPr marL="152400" indent="0">
              <a:spcBef>
                <a:spcPts val="0"/>
              </a:spcBef>
              <a:buSzPts val="2400"/>
              <a:buNone/>
            </a:pPr>
            <a:endParaRPr lang="en-US" sz="2000" b="0" i="0" dirty="0">
              <a:solidFill>
                <a:srgbClr val="000000"/>
              </a:solidFill>
              <a:effectLst/>
              <a:latin typeface="-apple-system"/>
            </a:endParaRPr>
          </a:p>
          <a:p>
            <a:pPr marL="495300">
              <a:spcBef>
                <a:spcPts val="0"/>
              </a:spcBef>
              <a:buSzPts val="2400"/>
            </a:pPr>
            <a:r>
              <a:rPr lang="en-US" sz="2000" b="0" i="0" dirty="0">
                <a:solidFill>
                  <a:srgbClr val="000000"/>
                </a:solidFill>
                <a:effectLst/>
                <a:latin typeface="-apple-system"/>
              </a:rPr>
              <a:t>If the </a:t>
            </a:r>
            <a:r>
              <a:rPr lang="en-US" sz="2000" b="1" i="0" dirty="0">
                <a:solidFill>
                  <a:srgbClr val="000000"/>
                </a:solidFill>
                <a:effectLst/>
                <a:latin typeface="-apple-system"/>
              </a:rPr>
              <a:t>'Non-cash Taxable Benefit' </a:t>
            </a:r>
            <a:r>
              <a:rPr lang="en-US" sz="2000" b="0" i="0" dirty="0">
                <a:solidFill>
                  <a:srgbClr val="000000"/>
                </a:solidFill>
                <a:effectLst/>
                <a:latin typeface="-apple-system"/>
              </a:rPr>
              <a:t>pay type</a:t>
            </a:r>
            <a:r>
              <a:rPr lang="en-US" sz="2000" b="1" i="0" dirty="0">
                <a:solidFill>
                  <a:srgbClr val="000000"/>
                </a:solidFill>
                <a:effectLst/>
                <a:latin typeface="-apple-system"/>
              </a:rPr>
              <a:t> was not</a:t>
            </a:r>
            <a:r>
              <a:rPr lang="en-US" sz="2000" b="0" i="0" dirty="0">
                <a:solidFill>
                  <a:srgbClr val="000000"/>
                </a:solidFill>
                <a:effectLst/>
                <a:latin typeface="-apple-system"/>
              </a:rPr>
              <a:t> used during payroll processing, an Adjustment entry is needed using the Taxable Benefits. </a:t>
            </a:r>
            <a:r>
              <a:rPr lang="en-US" sz="2000" b="0" i="0" dirty="0">
                <a:solidFill>
                  <a:srgbClr val="222222"/>
                </a:solidFill>
                <a:effectLst/>
                <a:latin typeface="-apple-system"/>
              </a:rPr>
              <a:t>This will update the total and taxable gross totals on the Federal , State, City (If applicable) OSDI and Medicare records during W2 Report. If the Medicare withholding was paid by the employee (1.45%) and employer (1.45%), adjustments must be made to the Amount Withheld and Board Amount of Payroll Item. If Medicare is fully board paid (Pickup), then the total Adjustment should be made to the Board's Pickup Amount of Payroll Item (2.90%)</a:t>
            </a:r>
            <a:endParaRPr lang="en-US" sz="2000" b="0" i="0" dirty="0">
              <a:solidFill>
                <a:srgbClr val="000000"/>
              </a:solidFill>
              <a:effectLst/>
              <a:latin typeface="-apple-system"/>
            </a:endParaRPr>
          </a:p>
          <a:p>
            <a:pPr marL="228600" indent="-76200">
              <a:spcBef>
                <a:spcPts val="0"/>
              </a:spcBef>
              <a:buSzPts val="2400"/>
              <a:buNone/>
            </a:pPr>
            <a:endParaRPr sz="2000" dirty="0"/>
          </a:p>
        </p:txBody>
      </p:sp>
      <p:pic>
        <p:nvPicPr>
          <p:cNvPr id="338" name="Google Shape;338;p19"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339" name="Google Shape;3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extLst>
      <p:ext uri="{BB962C8B-B14F-4D97-AF65-F5344CB8AC3E}">
        <p14:creationId xmlns:p14="http://schemas.microsoft.com/office/powerpoint/2010/main" val="29304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19"/>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p19"/>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dirty="0">
                <a:latin typeface="Arial"/>
                <a:ea typeface="Arial"/>
                <a:cs typeface="Arial"/>
                <a:sym typeface="Arial"/>
              </a:rPr>
              <a:t>Pre-W2 Processing</a:t>
            </a:r>
            <a:br>
              <a:rPr lang="en-US" b="1" dirty="0">
                <a:latin typeface="Arial"/>
                <a:ea typeface="Arial"/>
                <a:cs typeface="Arial"/>
                <a:sym typeface="Arial"/>
              </a:rPr>
            </a:br>
            <a:r>
              <a:rPr lang="en-US" b="1" dirty="0">
                <a:latin typeface="Arial"/>
                <a:ea typeface="Arial"/>
                <a:cs typeface="Arial"/>
                <a:sym typeface="Arial"/>
              </a:rPr>
              <a:t>Taxable Benefits (NC3)</a:t>
            </a:r>
            <a:endParaRPr sz="4600" dirty="0">
              <a:solidFill>
                <a:srgbClr val="FFFFFF"/>
              </a:solidFill>
            </a:endParaRPr>
          </a:p>
        </p:txBody>
      </p:sp>
      <p:sp>
        <p:nvSpPr>
          <p:cNvPr id="337" name="Google Shape;337;p19"/>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endParaRPr sz="2400" dirty="0"/>
          </a:p>
        </p:txBody>
      </p:sp>
      <p:pic>
        <p:nvPicPr>
          <p:cNvPr id="338" name="Google Shape;338;p19"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339" name="Google Shape;3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3" name="Picture 2">
            <a:extLst>
              <a:ext uri="{FF2B5EF4-FFF2-40B4-BE49-F238E27FC236}">
                <a16:creationId xmlns:a16="http://schemas.microsoft.com/office/drawing/2014/main" id="{0111D3C2-061E-4224-8DC0-04184215B5D2}"/>
              </a:ext>
            </a:extLst>
          </p:cNvPr>
          <p:cNvPicPr>
            <a:picLocks noChangeAspect="1"/>
          </p:cNvPicPr>
          <p:nvPr/>
        </p:nvPicPr>
        <p:blipFill>
          <a:blip r:embed="rId4"/>
          <a:stretch>
            <a:fillRect/>
          </a:stretch>
        </p:blipFill>
        <p:spPr>
          <a:xfrm>
            <a:off x="736600" y="2256141"/>
            <a:ext cx="9182099" cy="4049388"/>
          </a:xfrm>
          <a:prstGeom prst="rect">
            <a:avLst/>
          </a:prstGeom>
          <a:ln>
            <a:solidFill>
              <a:schemeClr val="tx1"/>
            </a:solidFill>
          </a:ln>
        </p:spPr>
      </p:pic>
    </p:spTree>
    <p:extLst>
      <p:ext uri="{BB962C8B-B14F-4D97-AF65-F5344CB8AC3E}">
        <p14:creationId xmlns:p14="http://schemas.microsoft.com/office/powerpoint/2010/main" val="6806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p20"/>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20"/>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 Life Insurance</a:t>
            </a:r>
            <a:endParaRPr sz="4600">
              <a:solidFill>
                <a:srgbClr val="FFFFFF"/>
              </a:solidFill>
            </a:endParaRPr>
          </a:p>
        </p:txBody>
      </p:sp>
      <p:sp>
        <p:nvSpPr>
          <p:cNvPr id="346" name="Google Shape;346;p20"/>
          <p:cNvSpPr txBox="1">
            <a:spLocks noGrp="1"/>
          </p:cNvSpPr>
          <p:nvPr>
            <p:ph type="body" idx="1"/>
          </p:nvPr>
        </p:nvSpPr>
        <p:spPr>
          <a:xfrm>
            <a:off x="838200" y="2261475"/>
            <a:ext cx="10515600" cy="3915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Clr>
                <a:schemeClr val="dk1"/>
              </a:buClr>
              <a:buSzPts val="1100"/>
              <a:buFont typeface="Arial"/>
              <a:buNone/>
            </a:pPr>
            <a:r>
              <a:rPr lang="en-US" sz="2200" dirty="0" smtClean="0">
                <a:latin typeface="Arial"/>
                <a:ea typeface="Arial"/>
                <a:cs typeface="Arial"/>
                <a:sym typeface="Arial"/>
              </a:rPr>
              <a:t>•</a:t>
            </a:r>
            <a:r>
              <a:rPr lang="en-US" sz="2200" b="1" dirty="0" smtClean="0">
                <a:latin typeface="Arial"/>
                <a:ea typeface="Arial"/>
                <a:cs typeface="Arial"/>
                <a:sym typeface="Arial"/>
              </a:rPr>
              <a:t>Group Term Life Insurance – Entered thru payroll before last pay in 2023</a:t>
            </a:r>
          </a:p>
          <a:p>
            <a:pPr marL="0" lvl="0" indent="0" algn="l" rtl="0">
              <a:lnSpc>
                <a:spcPct val="115000"/>
              </a:lnSpc>
              <a:spcBef>
                <a:spcPts val="500"/>
              </a:spcBef>
              <a:spcAft>
                <a:spcPts val="0"/>
              </a:spcAft>
              <a:buClr>
                <a:schemeClr val="dk1"/>
              </a:buClr>
              <a:buSzPts val="1100"/>
              <a:buFont typeface="Arial"/>
              <a:buNone/>
            </a:pPr>
            <a:r>
              <a:rPr lang="en-US" sz="2200" dirty="0" smtClean="0">
                <a:latin typeface="Arial"/>
                <a:ea typeface="Arial"/>
                <a:cs typeface="Arial"/>
                <a:sym typeface="Arial"/>
              </a:rPr>
              <a:t>•</a:t>
            </a:r>
            <a:r>
              <a:rPr lang="en-US" sz="2200" b="1" dirty="0">
                <a:latin typeface="Arial"/>
                <a:ea typeface="Arial"/>
                <a:cs typeface="Arial"/>
                <a:sym typeface="Arial"/>
              </a:rPr>
              <a:t>IRS Publication 15-B Section 2  pages 13-15</a:t>
            </a:r>
            <a:endParaRPr sz="2200" b="1" dirty="0">
              <a:latin typeface="Arial"/>
              <a:ea typeface="Arial"/>
              <a:cs typeface="Arial"/>
              <a:sym typeface="Arial"/>
            </a:endParaRPr>
          </a:p>
          <a:p>
            <a:pPr marL="342900" lvl="0" indent="0" algn="l" rtl="0">
              <a:lnSpc>
                <a:spcPct val="115000"/>
              </a:lnSpc>
              <a:spcBef>
                <a:spcPts val="500"/>
              </a:spcBef>
              <a:spcAft>
                <a:spcPts val="0"/>
              </a:spcAft>
              <a:buClr>
                <a:schemeClr val="dk1"/>
              </a:buClr>
              <a:buSzPts val="1100"/>
              <a:buFont typeface="Arial"/>
              <a:buNone/>
            </a:pPr>
            <a:r>
              <a:rPr lang="en-US" sz="2200" b="1" dirty="0">
                <a:latin typeface="Arial"/>
                <a:ea typeface="Arial"/>
                <a:cs typeface="Arial"/>
                <a:sym typeface="Arial"/>
              </a:rPr>
              <a:t> 	(http://www.irs.gov/pub/irs-pdf/p15b.pdf) contains the calculation table to figure the cost.</a:t>
            </a:r>
            <a:endParaRPr sz="2200" b="1"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800" dirty="0">
                <a:latin typeface="Arial"/>
                <a:ea typeface="Arial"/>
                <a:cs typeface="Arial"/>
                <a:sym typeface="Arial"/>
              </a:rPr>
              <a:t>•</a:t>
            </a:r>
            <a:r>
              <a:rPr lang="en-US" sz="2200" dirty="0">
                <a:latin typeface="Arial"/>
                <a:ea typeface="Arial"/>
                <a:cs typeface="Arial"/>
                <a:sym typeface="Arial"/>
              </a:rPr>
              <a:t>Before the last payment of </a:t>
            </a:r>
            <a:r>
              <a:rPr lang="en-US" sz="2200" dirty="0" smtClean="0">
                <a:latin typeface="Arial"/>
                <a:ea typeface="Arial"/>
                <a:cs typeface="Arial"/>
                <a:sym typeface="Arial"/>
              </a:rPr>
              <a:t>2023. </a:t>
            </a:r>
            <a:r>
              <a:rPr lang="en-US" sz="2200" dirty="0">
                <a:latin typeface="Arial"/>
                <a:ea typeface="Arial"/>
                <a:cs typeface="Arial"/>
                <a:sym typeface="Arial"/>
              </a:rPr>
              <a:t>In</a:t>
            </a:r>
            <a:r>
              <a:rPr lang="en-US" sz="2200" b="1" dirty="0">
                <a:latin typeface="Arial"/>
                <a:ea typeface="Arial"/>
                <a:cs typeface="Arial"/>
                <a:sym typeface="Arial"/>
              </a:rPr>
              <a:t> </a:t>
            </a:r>
            <a:r>
              <a:rPr lang="en-US" sz="2200" b="1" dirty="0" smtClean="0">
                <a:latin typeface="Arial"/>
                <a:ea typeface="Arial"/>
                <a:cs typeface="Arial"/>
                <a:sym typeface="Arial"/>
              </a:rPr>
              <a:t>PAYROLL-FUTURE</a:t>
            </a:r>
            <a:r>
              <a:rPr lang="en-US" sz="2200" dirty="0" smtClean="0">
                <a:latin typeface="Arial"/>
                <a:ea typeface="Arial"/>
                <a:cs typeface="Arial"/>
                <a:sym typeface="Arial"/>
              </a:rPr>
              <a:t> </a:t>
            </a:r>
            <a:r>
              <a:rPr lang="en-US" sz="2200" dirty="0">
                <a:latin typeface="Arial"/>
                <a:ea typeface="Arial"/>
                <a:cs typeface="Arial"/>
                <a:sym typeface="Arial"/>
              </a:rPr>
              <a:t>program, the amount should be entered choosing the </a:t>
            </a:r>
            <a:r>
              <a:rPr lang="en-US" sz="2200" b="1" dirty="0">
                <a:latin typeface="Arial"/>
                <a:ea typeface="Arial"/>
                <a:cs typeface="Arial"/>
                <a:sym typeface="Arial"/>
              </a:rPr>
              <a:t>Life Insurance Premium-Pay Type</a:t>
            </a:r>
            <a:r>
              <a:rPr lang="en-US" sz="2200" dirty="0">
                <a:latin typeface="Arial"/>
                <a:ea typeface="Arial"/>
                <a:cs typeface="Arial"/>
                <a:sym typeface="Arial"/>
              </a:rPr>
              <a:t>. This pay type represents one kind of non-cash earnings for the employee. </a:t>
            </a:r>
            <a:endParaRPr sz="2200" dirty="0">
              <a:latin typeface="Arial"/>
              <a:ea typeface="Arial"/>
              <a:cs typeface="Arial"/>
              <a:sym typeface="Arial"/>
            </a:endParaRPr>
          </a:p>
          <a:p>
            <a:pPr marL="152400" lvl="0" indent="0" algn="l" rtl="0">
              <a:lnSpc>
                <a:spcPct val="90000"/>
              </a:lnSpc>
              <a:spcBef>
                <a:spcPts val="0"/>
              </a:spcBef>
              <a:spcAft>
                <a:spcPts val="0"/>
              </a:spcAft>
              <a:buClr>
                <a:schemeClr val="dk1"/>
              </a:buClr>
              <a:buSzPts val="2400"/>
              <a:buNone/>
            </a:pPr>
            <a:endParaRPr dirty="0"/>
          </a:p>
        </p:txBody>
      </p:sp>
      <p:pic>
        <p:nvPicPr>
          <p:cNvPr id="347" name="Google Shape;347;p20"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348" name="Google Shape;3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5"/>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45"/>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Processing-OSDI</a:t>
            </a:r>
            <a:endParaRPr sz="4600">
              <a:solidFill>
                <a:srgbClr val="FFFFFF"/>
              </a:solidFill>
            </a:endParaRPr>
          </a:p>
        </p:txBody>
      </p:sp>
      <p:sp>
        <p:nvSpPr>
          <p:cNvPr id="126" name="Google Shape;126;p45"/>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•OSDI abbreviations </a:t>
            </a:r>
            <a:r>
              <a:rPr lang="en-US" sz="2400">
                <a:solidFill>
                  <a:srgbClr val="FF0000"/>
                </a:solidFill>
                <a:latin typeface="Arial"/>
                <a:ea typeface="Arial"/>
                <a:cs typeface="Arial"/>
                <a:sym typeface="Arial"/>
              </a:rPr>
              <a:t>**IMPORTANT-REQUIRED** for proper reporting on W2.</a:t>
            </a:r>
            <a:endParaRPr sz="2400">
              <a:solidFill>
                <a:srgbClr val="FF0000"/>
              </a:solidFill>
              <a:latin typeface="Arial"/>
              <a:ea typeface="Arial"/>
              <a:cs typeface="Arial"/>
              <a:sym typeface="Arial"/>
            </a:endParaRPr>
          </a:p>
          <a:p>
            <a:pPr marL="457200" lvl="0" indent="0" algn="l" rtl="0">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–Include OSDI code number and district name in the W2 Abbrev field on the School District </a:t>
            </a:r>
            <a:r>
              <a:rPr lang="en-US" sz="2400" b="1">
                <a:latin typeface="Arial"/>
                <a:ea typeface="Arial"/>
                <a:cs typeface="Arial"/>
                <a:sym typeface="Arial"/>
              </a:rPr>
              <a:t>Payroll Item Configuration</a:t>
            </a:r>
            <a:r>
              <a:rPr lang="en-US" sz="2400">
                <a:latin typeface="Arial"/>
                <a:ea typeface="Arial"/>
                <a:cs typeface="Arial"/>
                <a:sym typeface="Arial"/>
              </a:rPr>
              <a:t> record</a:t>
            </a:r>
            <a:endParaRPr sz="2400">
              <a:latin typeface="Arial"/>
              <a:ea typeface="Arial"/>
              <a:cs typeface="Arial"/>
              <a:sym typeface="Arial"/>
            </a:endParaRPr>
          </a:p>
          <a:p>
            <a:pPr marL="228600" lvl="0" indent="-76200" algn="l" rtl="0">
              <a:lnSpc>
                <a:spcPct val="90000"/>
              </a:lnSpc>
              <a:spcBef>
                <a:spcPts val="0"/>
              </a:spcBef>
              <a:spcAft>
                <a:spcPts val="0"/>
              </a:spcAft>
              <a:buClr>
                <a:schemeClr val="dk1"/>
              </a:buClr>
              <a:buSzPts val="2400"/>
              <a:buNone/>
            </a:pPr>
            <a:endParaRPr sz="2400"/>
          </a:p>
        </p:txBody>
      </p:sp>
      <p:pic>
        <p:nvPicPr>
          <p:cNvPr id="127" name="Google Shape;127;p45"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128" name="Google Shape;12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p20"/>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5" name="Google Shape;345;p20"/>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 Life Insurance</a:t>
            </a:r>
            <a:endParaRPr sz="4600">
              <a:solidFill>
                <a:srgbClr val="FFFFFF"/>
              </a:solidFill>
            </a:endParaRPr>
          </a:p>
        </p:txBody>
      </p:sp>
      <p:sp>
        <p:nvSpPr>
          <p:cNvPr id="346" name="Google Shape;346;p20"/>
          <p:cNvSpPr txBox="1">
            <a:spLocks noGrp="1"/>
          </p:cNvSpPr>
          <p:nvPr>
            <p:ph type="body" idx="1"/>
          </p:nvPr>
        </p:nvSpPr>
        <p:spPr>
          <a:xfrm>
            <a:off x="838200" y="2261475"/>
            <a:ext cx="10515600" cy="3915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Clr>
                <a:schemeClr val="dk1"/>
              </a:buClr>
              <a:buSzPts val="1100"/>
              <a:buFont typeface="Arial"/>
              <a:buNone/>
            </a:pPr>
            <a:r>
              <a:rPr lang="en-US" dirty="0"/>
              <a:t> </a:t>
            </a:r>
            <a:r>
              <a:rPr lang="en-US" dirty="0" smtClean="0"/>
              <a:t>  </a:t>
            </a:r>
            <a:endParaRPr dirty="0"/>
          </a:p>
        </p:txBody>
      </p:sp>
      <p:pic>
        <p:nvPicPr>
          <p:cNvPr id="347" name="Google Shape;347;p20"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348" name="Google Shape;3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 name="TextBox 2"/>
          <p:cNvSpPr txBox="1"/>
          <p:nvPr/>
        </p:nvSpPr>
        <p:spPr>
          <a:xfrm>
            <a:off x="838200" y="2432649"/>
            <a:ext cx="9755038" cy="3108543"/>
          </a:xfrm>
          <a:prstGeom prst="rect">
            <a:avLst/>
          </a:prstGeom>
          <a:noFill/>
        </p:spPr>
        <p:txBody>
          <a:bodyPr wrap="square" rtlCol="0">
            <a:spAutoFit/>
          </a:bodyPr>
          <a:lstStyle/>
          <a:p>
            <a:pPr marL="374650" lvl="0" indent="-374650" defTabSz="998538" fontAlgn="base">
              <a:spcBef>
                <a:spcPct val="20000"/>
              </a:spcBef>
              <a:spcAft>
                <a:spcPct val="0"/>
              </a:spcAft>
              <a:buClr>
                <a:srgbClr val="996666"/>
              </a:buClr>
              <a:buSzPct val="80000"/>
              <a:buFont typeface="Wingdings" pitchFamily="2" charset="2"/>
              <a:buChar char="l"/>
            </a:pPr>
            <a:r>
              <a:rPr lang="en-US" sz="3500">
                <a:ea typeface="+mn-ea"/>
              </a:rPr>
              <a:t>Cost of group-term life insurance over $50,000 coverage is taxable</a:t>
            </a:r>
          </a:p>
          <a:p>
            <a:pPr marL="374650" lvl="0" indent="-374650" defTabSz="998538" fontAlgn="base">
              <a:spcBef>
                <a:spcPct val="20000"/>
              </a:spcBef>
              <a:spcAft>
                <a:spcPct val="0"/>
              </a:spcAft>
              <a:buClr>
                <a:srgbClr val="996666"/>
              </a:buClr>
              <a:buSzPct val="80000"/>
              <a:buFont typeface="Wingdings" pitchFamily="2" charset="2"/>
              <a:buChar char="l"/>
            </a:pPr>
            <a:r>
              <a:rPr lang="en-US" sz="3500">
                <a:ea typeface="+mn-ea"/>
              </a:rPr>
              <a:t>Calculate the cost:</a:t>
            </a:r>
          </a:p>
          <a:p>
            <a:pPr marL="374650" lvl="0" indent="-374650" defTabSz="998538" fontAlgn="base">
              <a:spcBef>
                <a:spcPct val="20000"/>
              </a:spcBef>
              <a:spcAft>
                <a:spcPct val="0"/>
              </a:spcAft>
              <a:buClr>
                <a:srgbClr val="996666"/>
              </a:buClr>
              <a:buSzPct val="80000"/>
              <a:buFont typeface="Wingdings" pitchFamily="2" charset="2"/>
              <a:buChar char="l"/>
            </a:pPr>
            <a:r>
              <a:rPr lang="en-US" sz="3500">
                <a:ea typeface="+mn-ea"/>
              </a:rPr>
              <a:t>Amount of insurance minus 50,000 (A)</a:t>
            </a:r>
          </a:p>
          <a:p>
            <a:pPr marL="374650" lvl="0" indent="-374650" defTabSz="998538" fontAlgn="base">
              <a:spcBef>
                <a:spcPct val="20000"/>
              </a:spcBef>
              <a:spcAft>
                <a:spcPct val="0"/>
              </a:spcAft>
              <a:buClr>
                <a:srgbClr val="996666"/>
              </a:buClr>
              <a:buSzPct val="80000"/>
              <a:buFont typeface="Wingdings" pitchFamily="2" charset="2"/>
              <a:buChar char="l"/>
            </a:pPr>
            <a:r>
              <a:rPr lang="en-US" sz="3500">
                <a:ea typeface="+mn-ea"/>
              </a:rPr>
              <a:t>Find cost per $1,000 of coverage per month</a:t>
            </a:r>
            <a:endParaRPr lang="en-US" sz="3500" dirty="0">
              <a:ea typeface="+mn-ea"/>
            </a:endParaRPr>
          </a:p>
        </p:txBody>
      </p:sp>
    </p:spTree>
    <p:extLst>
      <p:ext uri="{BB962C8B-B14F-4D97-AF65-F5344CB8AC3E}">
        <p14:creationId xmlns:p14="http://schemas.microsoft.com/office/powerpoint/2010/main" val="93395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0"/>
          <p:cNvSpPr/>
          <p:nvPr/>
        </p:nvSpPr>
        <p:spPr>
          <a:xfrm>
            <a:off x="546100" y="110331"/>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20"/>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dirty="0">
                <a:latin typeface="Arial"/>
                <a:ea typeface="Arial"/>
                <a:cs typeface="Arial"/>
                <a:sym typeface="Arial"/>
              </a:rPr>
              <a:t>Pre-W2 Processing- Life </a:t>
            </a:r>
            <a:r>
              <a:rPr lang="en-US" b="1" dirty="0" smtClean="0">
                <a:latin typeface="Arial"/>
                <a:ea typeface="Arial"/>
                <a:cs typeface="Arial"/>
                <a:sym typeface="Arial"/>
              </a:rPr>
              <a:t>Insurance</a:t>
            </a:r>
            <a:br>
              <a:rPr lang="en-US" b="1" dirty="0" smtClean="0">
                <a:latin typeface="Arial"/>
                <a:ea typeface="Arial"/>
                <a:cs typeface="Arial"/>
                <a:sym typeface="Arial"/>
              </a:rPr>
            </a:br>
            <a:r>
              <a:rPr lang="en-US" b="1" dirty="0" smtClean="0">
                <a:latin typeface="Arial"/>
                <a:ea typeface="Arial"/>
                <a:cs typeface="Arial"/>
                <a:sym typeface="Arial"/>
              </a:rPr>
              <a:t>Calculations</a:t>
            </a:r>
            <a:endParaRPr sz="4600" dirty="0">
              <a:solidFill>
                <a:srgbClr val="FFFFFF"/>
              </a:solidFill>
            </a:endParaRPr>
          </a:p>
        </p:txBody>
      </p:sp>
      <p:sp>
        <p:nvSpPr>
          <p:cNvPr id="346" name="Google Shape;346;p20"/>
          <p:cNvSpPr txBox="1">
            <a:spLocks noGrp="1"/>
          </p:cNvSpPr>
          <p:nvPr>
            <p:ph type="body" idx="1"/>
          </p:nvPr>
        </p:nvSpPr>
        <p:spPr>
          <a:xfrm>
            <a:off x="838200" y="2177240"/>
            <a:ext cx="10515600" cy="39156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500"/>
              </a:spcBef>
              <a:spcAft>
                <a:spcPts val="0"/>
              </a:spcAft>
              <a:buClr>
                <a:schemeClr val="dk1"/>
              </a:buClr>
              <a:buSzPts val="1100"/>
              <a:buFont typeface="Arial"/>
              <a:buNone/>
            </a:pPr>
            <a:r>
              <a:rPr lang="en-US" sz="2200" b="1" dirty="0">
                <a:latin typeface="Arial"/>
                <a:ea typeface="Arial"/>
                <a:cs typeface="Arial"/>
                <a:sym typeface="Arial"/>
              </a:rPr>
              <a:t>	</a:t>
            </a:r>
            <a:endParaRPr dirty="0"/>
          </a:p>
        </p:txBody>
      </p:sp>
      <p:pic>
        <p:nvPicPr>
          <p:cNvPr id="347" name="Google Shape;347;p20"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348" name="Google Shape;3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 name="Picture 1"/>
          <p:cNvPicPr>
            <a:picLocks noChangeAspect="1"/>
          </p:cNvPicPr>
          <p:nvPr/>
        </p:nvPicPr>
        <p:blipFill>
          <a:blip r:embed="rId4"/>
          <a:stretch>
            <a:fillRect/>
          </a:stretch>
        </p:blipFill>
        <p:spPr>
          <a:xfrm>
            <a:off x="1668311" y="2670404"/>
            <a:ext cx="5871175" cy="3855697"/>
          </a:xfrm>
          <a:prstGeom prst="rect">
            <a:avLst/>
          </a:prstGeom>
        </p:spPr>
      </p:pic>
      <p:sp>
        <p:nvSpPr>
          <p:cNvPr id="3" name="TextBox 2"/>
          <p:cNvSpPr txBox="1"/>
          <p:nvPr/>
        </p:nvSpPr>
        <p:spPr>
          <a:xfrm>
            <a:off x="1069675" y="2177240"/>
            <a:ext cx="5026325" cy="400110"/>
          </a:xfrm>
          <a:prstGeom prst="rect">
            <a:avLst/>
          </a:prstGeom>
          <a:noFill/>
        </p:spPr>
        <p:txBody>
          <a:bodyPr wrap="square" rtlCol="0">
            <a:spAutoFit/>
          </a:bodyPr>
          <a:lstStyle/>
          <a:p>
            <a:r>
              <a:rPr lang="en-US" sz="2000" dirty="0" smtClean="0"/>
              <a:t>IRS Publication 15-B page 13-15</a:t>
            </a:r>
            <a:endParaRPr lang="en-US" sz="2000" dirty="0"/>
          </a:p>
        </p:txBody>
      </p:sp>
    </p:spTree>
    <p:extLst>
      <p:ext uri="{BB962C8B-B14F-4D97-AF65-F5344CB8AC3E}">
        <p14:creationId xmlns:p14="http://schemas.microsoft.com/office/powerpoint/2010/main" val="49735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4027"/>
          </a:xfrm>
          <a:solidFill>
            <a:schemeClr val="accent1">
              <a:lumMod val="60000"/>
              <a:lumOff val="40000"/>
            </a:schemeClr>
          </a:solidFill>
        </p:spPr>
        <p:txBody>
          <a:bodyPr/>
          <a:lstStyle/>
          <a:p>
            <a:r>
              <a:rPr lang="en-US" b="1" dirty="0">
                <a:solidFill>
                  <a:srgbClr val="000000"/>
                </a:solidFill>
                <a:latin typeface="Arial"/>
                <a:ea typeface="Arial"/>
                <a:cs typeface="Arial"/>
                <a:sym typeface="Arial"/>
              </a:rPr>
              <a:t>Pre-W2 Processing- Life Insurance</a:t>
            </a:r>
            <a:br>
              <a:rPr lang="en-US" b="1" dirty="0">
                <a:solidFill>
                  <a:srgbClr val="000000"/>
                </a:solidFill>
                <a:latin typeface="Arial"/>
                <a:ea typeface="Arial"/>
                <a:cs typeface="Arial"/>
                <a:sym typeface="Arial"/>
              </a:rPr>
            </a:br>
            <a:r>
              <a:rPr lang="en-US" b="1" dirty="0">
                <a:solidFill>
                  <a:srgbClr val="000000"/>
                </a:solidFill>
                <a:latin typeface="Arial"/>
                <a:ea typeface="Arial"/>
                <a:cs typeface="Arial"/>
                <a:sym typeface="Arial"/>
              </a:rPr>
              <a:t>Calculations</a:t>
            </a:r>
            <a:endParaRPr lang="en-US" dirty="0"/>
          </a:p>
        </p:txBody>
      </p:sp>
      <p:sp>
        <p:nvSpPr>
          <p:cNvPr id="3" name="Text Placeholder 2"/>
          <p:cNvSpPr>
            <a:spLocks noGrp="1"/>
          </p:cNvSpPr>
          <p:nvPr>
            <p:ph type="body" idx="1"/>
          </p:nvPr>
        </p:nvSpPr>
        <p:spPr>
          <a:xfrm>
            <a:off x="838200" y="2633471"/>
            <a:ext cx="10515600" cy="3543491"/>
          </a:xfrm>
        </p:spPr>
        <p:txBody>
          <a:bodyPr/>
          <a:lstStyle/>
          <a:p>
            <a:pPr marL="374650" lvl="0" indent="-374650" defTabSz="998538" fontAlgn="base">
              <a:spcBef>
                <a:spcPct val="20000"/>
              </a:spcBef>
              <a:spcAft>
                <a:spcPct val="0"/>
              </a:spcAft>
              <a:buClr>
                <a:srgbClr val="996666"/>
              </a:buClr>
              <a:buSzPct val="80000"/>
              <a:buFont typeface="Wingdings" pitchFamily="2" charset="2"/>
              <a:buChar char="l"/>
            </a:pPr>
            <a:r>
              <a:rPr lang="en-US" sz="3500" dirty="0">
                <a:solidFill>
                  <a:srgbClr val="000000"/>
                </a:solidFill>
                <a:latin typeface="Arial"/>
                <a:ea typeface="+mn-ea"/>
                <a:cs typeface="Arial"/>
              </a:rPr>
              <a:t>Example – 60 year old with </a:t>
            </a:r>
            <a:r>
              <a:rPr lang="en-US" sz="3500" dirty="0" smtClean="0">
                <a:solidFill>
                  <a:srgbClr val="000000"/>
                </a:solidFill>
                <a:latin typeface="Arial"/>
                <a:ea typeface="+mn-ea"/>
                <a:cs typeface="Arial"/>
              </a:rPr>
              <a:t>$150,000 </a:t>
            </a:r>
            <a:r>
              <a:rPr lang="en-US" sz="3500" dirty="0">
                <a:solidFill>
                  <a:srgbClr val="000000"/>
                </a:solidFill>
                <a:latin typeface="Arial"/>
                <a:ea typeface="+mn-ea"/>
                <a:cs typeface="Arial"/>
              </a:rPr>
              <a:t>worth of group-term life insurance that has worked all year</a:t>
            </a:r>
          </a:p>
          <a:p>
            <a:pPr marL="374650" lvl="0" indent="-374650" defTabSz="998538" fontAlgn="base">
              <a:spcBef>
                <a:spcPct val="20000"/>
              </a:spcBef>
              <a:spcAft>
                <a:spcPct val="0"/>
              </a:spcAft>
              <a:buClr>
                <a:srgbClr val="996666"/>
              </a:buClr>
              <a:buSzPct val="80000"/>
              <a:buFont typeface="Wingdings" pitchFamily="2" charset="2"/>
              <a:buChar char="l"/>
            </a:pPr>
            <a:r>
              <a:rPr lang="en-US" sz="3500" dirty="0">
                <a:solidFill>
                  <a:srgbClr val="000000"/>
                </a:solidFill>
                <a:latin typeface="Arial"/>
                <a:ea typeface="+mn-ea"/>
                <a:cs typeface="Arial"/>
              </a:rPr>
              <a:t>150,000-50,000 = 100,000</a:t>
            </a:r>
          </a:p>
          <a:p>
            <a:pPr marL="374650" lvl="0" indent="-374650" defTabSz="998538" fontAlgn="base">
              <a:spcBef>
                <a:spcPct val="20000"/>
              </a:spcBef>
              <a:spcAft>
                <a:spcPct val="0"/>
              </a:spcAft>
              <a:buClr>
                <a:srgbClr val="996666"/>
              </a:buClr>
              <a:buSzPct val="80000"/>
              <a:buFont typeface="Wingdings" pitchFamily="2" charset="2"/>
              <a:buChar char="l"/>
            </a:pPr>
            <a:r>
              <a:rPr lang="en-US" sz="3500" dirty="0">
                <a:solidFill>
                  <a:srgbClr val="000000"/>
                </a:solidFill>
                <a:latin typeface="Arial"/>
                <a:ea typeface="+mn-ea"/>
                <a:cs typeface="Arial"/>
              </a:rPr>
              <a:t>100,000/1,000 = 100</a:t>
            </a:r>
          </a:p>
          <a:p>
            <a:pPr marL="374650" lvl="0" indent="-374650" defTabSz="998538" fontAlgn="base">
              <a:spcBef>
                <a:spcPct val="20000"/>
              </a:spcBef>
              <a:spcAft>
                <a:spcPct val="0"/>
              </a:spcAft>
              <a:buClr>
                <a:srgbClr val="996666"/>
              </a:buClr>
              <a:buSzPct val="80000"/>
              <a:buFont typeface="Wingdings" pitchFamily="2" charset="2"/>
              <a:buChar char="l"/>
            </a:pPr>
            <a:r>
              <a:rPr lang="en-US" sz="3500" dirty="0">
                <a:solidFill>
                  <a:srgbClr val="000000"/>
                </a:solidFill>
                <a:latin typeface="Arial"/>
                <a:ea typeface="+mn-ea"/>
                <a:cs typeface="Arial"/>
              </a:rPr>
              <a:t>.66 X 12 X100 = 792.00</a:t>
            </a:r>
          </a:p>
          <a:p>
            <a:r>
              <a:rPr lang="en-US" sz="3200" dirty="0" smtClean="0"/>
              <a:t>792.00 will be used for “Life Insurance Premium” in Payroll Future</a:t>
            </a:r>
            <a:endParaRPr lang="en-US"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67507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21"/>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21"/>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dirty="0">
                <a:latin typeface="Arial"/>
                <a:ea typeface="Arial"/>
                <a:cs typeface="Arial"/>
                <a:sym typeface="Arial"/>
              </a:rPr>
              <a:t>Pre-W2 Processing-Life Insurance (continued)</a:t>
            </a:r>
            <a:endParaRPr sz="4600" dirty="0">
              <a:solidFill>
                <a:srgbClr val="FFFFFF"/>
              </a:solidFill>
            </a:endParaRPr>
          </a:p>
        </p:txBody>
      </p:sp>
      <p:sp>
        <p:nvSpPr>
          <p:cNvPr id="355" name="Google Shape;355;p21"/>
          <p:cNvSpPr txBox="1">
            <a:spLocks noGrp="1"/>
          </p:cNvSpPr>
          <p:nvPr>
            <p:ph type="body" idx="1"/>
          </p:nvPr>
        </p:nvSpPr>
        <p:spPr>
          <a:xfrm>
            <a:off x="838200" y="2391568"/>
            <a:ext cx="10515600" cy="3785393"/>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400"/>
              </a:spcBef>
              <a:spcAft>
                <a:spcPts val="0"/>
              </a:spcAft>
              <a:buSzPts val="1100"/>
              <a:buNone/>
            </a:pPr>
            <a:endParaRPr sz="2500" u="sng" dirty="0">
              <a:latin typeface="Arial"/>
              <a:ea typeface="Arial"/>
              <a:cs typeface="Arial"/>
              <a:sym typeface="Arial"/>
            </a:endParaRPr>
          </a:p>
          <a:p>
            <a:pPr marL="285750" lvl="0" indent="-285750" algn="l" rtl="0">
              <a:lnSpc>
                <a:spcPct val="115000"/>
              </a:lnSpc>
              <a:spcBef>
                <a:spcPts val="400"/>
              </a:spcBef>
              <a:spcAft>
                <a:spcPts val="0"/>
              </a:spcAft>
              <a:buSzPts val="1100"/>
              <a:buChar char="•"/>
            </a:pPr>
            <a:r>
              <a:rPr lang="en-US" sz="2500" dirty="0">
                <a:latin typeface="Arial"/>
                <a:ea typeface="Arial"/>
                <a:cs typeface="Arial"/>
                <a:sym typeface="Arial"/>
              </a:rPr>
              <a:t>For the </a:t>
            </a:r>
            <a:r>
              <a:rPr lang="en-US" sz="2500" b="1" dirty="0">
                <a:latin typeface="Arial"/>
                <a:ea typeface="Arial"/>
                <a:cs typeface="Arial"/>
                <a:sym typeface="Arial"/>
              </a:rPr>
              <a:t>Life Insurance Premium</a:t>
            </a:r>
            <a:r>
              <a:rPr lang="en-US" sz="2500" dirty="0">
                <a:latin typeface="Arial"/>
                <a:ea typeface="Arial"/>
                <a:cs typeface="Arial"/>
                <a:sym typeface="Arial"/>
              </a:rPr>
              <a:t> amount, the tax amounts for Medicare and Social Security will be calculated during the Initialization of the payroll No Federal, Ohio, or OSDI tax amounts will be calculated. All of these will be treated according to the federal rules. </a:t>
            </a:r>
            <a:endParaRPr dirty="0"/>
          </a:p>
          <a:p>
            <a:pPr marL="342900" lvl="0" indent="-342900" algn="l" rtl="0">
              <a:lnSpc>
                <a:spcPct val="115000"/>
              </a:lnSpc>
              <a:spcBef>
                <a:spcPts val="400"/>
              </a:spcBef>
              <a:spcAft>
                <a:spcPts val="0"/>
              </a:spcAft>
              <a:buSzPts val="1100"/>
              <a:buChar char="•"/>
            </a:pPr>
            <a:r>
              <a:rPr lang="en-US" sz="2500" dirty="0">
                <a:latin typeface="Arial"/>
                <a:ea typeface="Arial"/>
                <a:cs typeface="Arial"/>
                <a:sym typeface="Arial"/>
              </a:rPr>
              <a:t>The software provides the ability to withhold city tax on non-cash earnings. This can be activated by </a:t>
            </a:r>
            <a:r>
              <a:rPr lang="en-US" sz="2500" dirty="0" smtClean="0">
                <a:latin typeface="Arial"/>
                <a:ea typeface="Arial"/>
                <a:cs typeface="Arial"/>
                <a:sym typeface="Arial"/>
              </a:rPr>
              <a:t>checking the box next to Tax </a:t>
            </a:r>
            <a:r>
              <a:rPr lang="en-US" sz="2500" dirty="0">
                <a:latin typeface="Arial"/>
                <a:ea typeface="Arial"/>
                <a:cs typeface="Arial"/>
                <a:sym typeface="Arial"/>
              </a:rPr>
              <a:t>Non-Cash Earn" </a:t>
            </a:r>
            <a:r>
              <a:rPr lang="en-US" sz="2500" dirty="0" smtClean="0">
                <a:latin typeface="Arial"/>
                <a:ea typeface="Arial"/>
                <a:cs typeface="Arial"/>
                <a:sym typeface="Arial"/>
              </a:rPr>
              <a:t> </a:t>
            </a:r>
            <a:r>
              <a:rPr lang="en-US" sz="2500" dirty="0">
                <a:latin typeface="Arial"/>
                <a:ea typeface="Arial"/>
                <a:cs typeface="Arial"/>
                <a:sym typeface="Arial"/>
              </a:rPr>
              <a:t>on the city tax record on the </a:t>
            </a:r>
            <a:r>
              <a:rPr lang="en-US" sz="2500" b="1" dirty="0">
                <a:latin typeface="Arial"/>
                <a:ea typeface="Arial"/>
                <a:cs typeface="Arial"/>
                <a:sym typeface="Arial"/>
              </a:rPr>
              <a:t>Payroll Item Configuration screen</a:t>
            </a:r>
            <a:r>
              <a:rPr lang="en-US" sz="2500" dirty="0">
                <a:latin typeface="Arial"/>
                <a:ea typeface="Arial"/>
                <a:cs typeface="Arial"/>
                <a:sym typeface="Arial"/>
              </a:rPr>
              <a:t>.</a:t>
            </a:r>
            <a:endParaRPr sz="2500" dirty="0">
              <a:latin typeface="Arial"/>
              <a:ea typeface="Arial"/>
              <a:cs typeface="Arial"/>
              <a:sym typeface="Arial"/>
            </a:endParaRPr>
          </a:p>
          <a:p>
            <a:pPr marL="495300" lvl="0" indent="-190500" algn="l" rtl="0">
              <a:lnSpc>
                <a:spcPct val="90000"/>
              </a:lnSpc>
              <a:spcBef>
                <a:spcPts val="0"/>
              </a:spcBef>
              <a:spcAft>
                <a:spcPts val="0"/>
              </a:spcAft>
              <a:buSzPts val="2400"/>
              <a:buNone/>
            </a:pPr>
            <a:endParaRPr sz="2400" dirty="0"/>
          </a:p>
        </p:txBody>
      </p:sp>
      <p:pic>
        <p:nvPicPr>
          <p:cNvPr id="356" name="Google Shape;356;p21" descr="A picture containing text, map, drawing&#10;&#10;Description automatically generated"/>
          <p:cNvPicPr preferRelativeResize="0"/>
          <p:nvPr/>
        </p:nvPicPr>
        <p:blipFill rotWithShape="1">
          <a:blip r:embed="rId3">
            <a:alphaModFix/>
          </a:blip>
          <a:srcRect/>
          <a:stretch/>
        </p:blipFill>
        <p:spPr>
          <a:xfrm>
            <a:off x="11055267" y="5533934"/>
            <a:ext cx="1181265" cy="1286054"/>
          </a:xfrm>
          <a:prstGeom prst="rect">
            <a:avLst/>
          </a:prstGeom>
          <a:noFill/>
          <a:ln>
            <a:noFill/>
          </a:ln>
        </p:spPr>
      </p:pic>
      <p:sp>
        <p:nvSpPr>
          <p:cNvPr id="357" name="Google Shape;3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Pre-W2 Processing Life Insurance</a:t>
            </a:r>
            <a:endParaRPr lang="en-US" dirty="0"/>
          </a:p>
        </p:txBody>
      </p:sp>
      <p:pic>
        <p:nvPicPr>
          <p:cNvPr id="5" name="Picture 4"/>
          <p:cNvPicPr>
            <a:picLocks noChangeAspect="1"/>
          </p:cNvPicPr>
          <p:nvPr/>
        </p:nvPicPr>
        <p:blipFill>
          <a:blip r:embed="rId2"/>
          <a:stretch>
            <a:fillRect/>
          </a:stretch>
        </p:blipFill>
        <p:spPr>
          <a:xfrm>
            <a:off x="1304925" y="1422400"/>
            <a:ext cx="8677275" cy="4933950"/>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6" name="Rectangle 5"/>
          <p:cNvSpPr/>
          <p:nvPr/>
        </p:nvSpPr>
        <p:spPr>
          <a:xfrm>
            <a:off x="1706252" y="2639556"/>
            <a:ext cx="3733014" cy="329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69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25"/>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25"/>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Processing-Dependent Care </a:t>
            </a:r>
            <a:endParaRPr sz="4600">
              <a:solidFill>
                <a:srgbClr val="FFFFFF"/>
              </a:solidFill>
            </a:endParaRPr>
          </a:p>
        </p:txBody>
      </p:sp>
      <p:sp>
        <p:nvSpPr>
          <p:cNvPr id="392" name="Google Shape;392;p25"/>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a:t>
            </a:r>
            <a:r>
              <a:rPr lang="en-US" b="1">
                <a:latin typeface="Arial"/>
                <a:ea typeface="Arial"/>
                <a:cs typeface="Arial"/>
                <a:sym typeface="Arial"/>
              </a:rPr>
              <a:t>Dependent Care - Max changed from $5000 to $10,500</a:t>
            </a:r>
            <a:endParaRPr b="1">
              <a:latin typeface="Arial"/>
              <a:ea typeface="Arial"/>
              <a:cs typeface="Arial"/>
              <a:sym typeface="Arial"/>
            </a:endParaRPr>
          </a:p>
          <a:p>
            <a:pPr marL="736600" lvl="0" indent="0" algn="l" rtl="0">
              <a:lnSpc>
                <a:spcPct val="115000"/>
              </a:lnSpc>
              <a:spcBef>
                <a:spcPts val="600"/>
              </a:spcBef>
              <a:spcAft>
                <a:spcPts val="0"/>
              </a:spcAft>
              <a:buClr>
                <a:schemeClr val="dk1"/>
              </a:buClr>
              <a:buSzPts val="1100"/>
              <a:buFont typeface="Arial"/>
              <a:buNone/>
            </a:pPr>
            <a:r>
              <a:rPr lang="en-US">
                <a:latin typeface="Arial"/>
                <a:ea typeface="Arial"/>
                <a:cs typeface="Arial"/>
                <a:sym typeface="Arial"/>
              </a:rPr>
              <a:t>- If not using the DPCARE Payroll Item type</a:t>
            </a:r>
            <a:endParaRPr>
              <a:latin typeface="Arial"/>
              <a:ea typeface="Arial"/>
              <a:cs typeface="Arial"/>
              <a:sym typeface="Arial"/>
            </a:endParaRPr>
          </a:p>
          <a:p>
            <a:pPr marL="1143000" lvl="0" indent="0" algn="l" rtl="0">
              <a:lnSpc>
                <a:spcPct val="115000"/>
              </a:lnSpc>
              <a:spcBef>
                <a:spcPts val="600"/>
              </a:spcBef>
              <a:spcAft>
                <a:spcPts val="0"/>
              </a:spcAft>
              <a:buClr>
                <a:schemeClr val="dk1"/>
              </a:buClr>
              <a:buSzPts val="1100"/>
              <a:buFont typeface="Arial"/>
              <a:buNone/>
            </a:pPr>
            <a:r>
              <a:rPr lang="en-US">
                <a:latin typeface="Arial"/>
                <a:ea typeface="Arial"/>
                <a:cs typeface="Arial"/>
                <a:sym typeface="Arial"/>
              </a:rPr>
              <a:t>  </a:t>
            </a:r>
            <a:r>
              <a:rPr lang="en-US" sz="2400">
                <a:latin typeface="Arial"/>
                <a:ea typeface="Arial"/>
                <a:cs typeface="Arial"/>
                <a:sym typeface="Arial"/>
              </a:rPr>
              <a:t>*Manually enter dependent care amounts in through the </a:t>
            </a:r>
            <a:r>
              <a:rPr lang="en-US" sz="2400" b="1">
                <a:latin typeface="Arial"/>
                <a:ea typeface="Arial"/>
                <a:cs typeface="Arial"/>
                <a:sym typeface="Arial"/>
              </a:rPr>
              <a:t>Core-Adjustments </a:t>
            </a:r>
            <a:r>
              <a:rPr lang="en-US" sz="2400">
                <a:latin typeface="Arial"/>
                <a:ea typeface="Arial"/>
                <a:cs typeface="Arial"/>
                <a:sym typeface="Arial"/>
              </a:rPr>
              <a:t>screen. (Max-$10,500.00 for married filing jointly, unmarried couples and single  or $2500.00 married filing separate,)</a:t>
            </a:r>
            <a:endParaRPr sz="2400">
              <a:latin typeface="Arial"/>
              <a:ea typeface="Arial"/>
              <a:cs typeface="Arial"/>
              <a:sym typeface="Arial"/>
            </a:endParaRPr>
          </a:p>
          <a:p>
            <a:pPr marL="457200" lvl="0" indent="0" algn="l" rtl="0">
              <a:lnSpc>
                <a:spcPct val="115000"/>
              </a:lnSpc>
              <a:spcBef>
                <a:spcPts val="800"/>
              </a:spcBef>
              <a:spcAft>
                <a:spcPts val="0"/>
              </a:spcAft>
              <a:buClr>
                <a:schemeClr val="dk1"/>
              </a:buClr>
              <a:buSzPts val="1100"/>
              <a:buFont typeface="Arial"/>
              <a:buNone/>
            </a:pPr>
            <a:r>
              <a:rPr lang="en-US" sz="3600">
                <a:latin typeface="Arial"/>
                <a:ea typeface="Arial"/>
                <a:cs typeface="Arial"/>
                <a:sym typeface="Arial"/>
              </a:rPr>
              <a:t>   -</a:t>
            </a:r>
            <a:r>
              <a:rPr lang="en-US" b="1">
                <a:latin typeface="Arial"/>
                <a:ea typeface="Arial"/>
                <a:cs typeface="Arial"/>
                <a:sym typeface="Arial"/>
              </a:rPr>
              <a:t>Core-Adjustments- </a:t>
            </a:r>
            <a:r>
              <a:rPr lang="en-US">
                <a:latin typeface="Arial"/>
                <a:ea typeface="Arial"/>
                <a:cs typeface="Arial"/>
                <a:sym typeface="Arial"/>
              </a:rPr>
              <a:t>Click on Create:</a:t>
            </a:r>
            <a:endParaRPr>
              <a:latin typeface="Arial"/>
              <a:ea typeface="Arial"/>
              <a:cs typeface="Arial"/>
              <a:sym typeface="Arial"/>
            </a:endParaRPr>
          </a:p>
          <a:p>
            <a:pPr marL="228600" lvl="0" indent="-76200" algn="l" rtl="0">
              <a:lnSpc>
                <a:spcPct val="90000"/>
              </a:lnSpc>
              <a:spcBef>
                <a:spcPts val="0"/>
              </a:spcBef>
              <a:spcAft>
                <a:spcPts val="0"/>
              </a:spcAft>
              <a:buClr>
                <a:schemeClr val="dk1"/>
              </a:buClr>
              <a:buSzPts val="2400"/>
              <a:buNone/>
            </a:pPr>
            <a:endParaRPr sz="2400"/>
          </a:p>
        </p:txBody>
      </p:sp>
      <p:pic>
        <p:nvPicPr>
          <p:cNvPr id="393" name="Google Shape;393;p25"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394" name="Google Shape;39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26"/>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p26"/>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Processing-Dependent Care (continued)</a:t>
            </a:r>
            <a:endParaRPr sz="4600">
              <a:solidFill>
                <a:srgbClr val="FFFFFF"/>
              </a:solidFill>
            </a:endParaRPr>
          </a:p>
        </p:txBody>
      </p:sp>
      <p:sp>
        <p:nvSpPr>
          <p:cNvPr id="401" name="Google Shape;401;p26"/>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Font typeface="Arial"/>
              <a:buNone/>
            </a:pPr>
            <a:endParaRPr sz="2400"/>
          </a:p>
        </p:txBody>
      </p:sp>
      <p:pic>
        <p:nvPicPr>
          <p:cNvPr id="402" name="Google Shape;402;p26" descr="A picture containing text, map, drawing&#10;&#10;Description automatically generated"/>
          <p:cNvPicPr preferRelativeResize="0"/>
          <p:nvPr/>
        </p:nvPicPr>
        <p:blipFill rotWithShape="1">
          <a:blip r:embed="rId3">
            <a:alphaModFix/>
          </a:blip>
          <a:srcRect/>
          <a:stretch/>
        </p:blipFill>
        <p:spPr>
          <a:xfrm>
            <a:off x="11353800" y="5700533"/>
            <a:ext cx="838200" cy="912567"/>
          </a:xfrm>
          <a:prstGeom prst="rect">
            <a:avLst/>
          </a:prstGeom>
          <a:noFill/>
          <a:ln>
            <a:noFill/>
          </a:ln>
        </p:spPr>
      </p:pic>
      <p:pic>
        <p:nvPicPr>
          <p:cNvPr id="403" name="Google Shape;403;p26"/>
          <p:cNvPicPr preferRelativeResize="0"/>
          <p:nvPr/>
        </p:nvPicPr>
        <p:blipFill rotWithShape="1">
          <a:blip r:embed="rId4">
            <a:alphaModFix/>
          </a:blip>
          <a:srcRect/>
          <a:stretch/>
        </p:blipFill>
        <p:spPr>
          <a:xfrm>
            <a:off x="838200" y="2392532"/>
            <a:ext cx="10153073" cy="3684995"/>
          </a:xfrm>
          <a:prstGeom prst="rect">
            <a:avLst/>
          </a:prstGeom>
          <a:noFill/>
          <a:ln>
            <a:noFill/>
          </a:ln>
        </p:spPr>
      </p:pic>
      <p:sp>
        <p:nvSpPr>
          <p:cNvPr id="404" name="Google Shape;40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27"/>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0" name="Google Shape;410;p27"/>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Processing-Dependent Care (continued)</a:t>
            </a:r>
            <a:endParaRPr sz="4600">
              <a:solidFill>
                <a:srgbClr val="FFFFFF"/>
              </a:solidFill>
            </a:endParaRPr>
          </a:p>
        </p:txBody>
      </p:sp>
      <p:sp>
        <p:nvSpPr>
          <p:cNvPr id="411" name="Google Shape;411;p27"/>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rPr>
              <a:t>When the Save button is clicked this will update the total and taxable gross fields by any amount </a:t>
            </a:r>
            <a:r>
              <a:rPr lang="en-US" sz="3000" b="1" dirty="0">
                <a:latin typeface="Arial"/>
                <a:ea typeface="Arial"/>
                <a:cs typeface="Arial"/>
                <a:sym typeface="Arial"/>
              </a:rPr>
              <a:t>above </a:t>
            </a:r>
            <a:r>
              <a:rPr lang="en-US" sz="3000" dirty="0">
                <a:latin typeface="Arial"/>
                <a:ea typeface="Arial"/>
                <a:cs typeface="Arial"/>
                <a:sym typeface="Arial"/>
              </a:rPr>
              <a:t>the $10,500.00 threshold for any Payroll Item that taxes </a:t>
            </a:r>
            <a:r>
              <a:rPr lang="en-US" sz="3000" b="1" dirty="0">
                <a:latin typeface="Arial"/>
                <a:ea typeface="Arial"/>
                <a:cs typeface="Arial"/>
                <a:sym typeface="Arial"/>
              </a:rPr>
              <a:t>Dependent Care </a:t>
            </a:r>
            <a:r>
              <a:rPr lang="en-US" sz="3000" dirty="0">
                <a:latin typeface="Arial"/>
                <a:ea typeface="Arial"/>
                <a:cs typeface="Arial"/>
                <a:sym typeface="Arial"/>
              </a:rPr>
              <a:t>(Federal, State, City (if applicable) This is then reflected on the W2 Report, W2 Form etc. The total amount of Dependent Care will appear in Box 10 on the W2.</a:t>
            </a:r>
            <a:endParaRPr sz="3000" dirty="0">
              <a:latin typeface="Arial"/>
              <a:ea typeface="Arial"/>
              <a:cs typeface="Arial"/>
              <a:sym typeface="Arial"/>
            </a:endParaRPr>
          </a:p>
          <a:p>
            <a:pPr marL="228600" lvl="0" indent="-76200" algn="l" rtl="0">
              <a:lnSpc>
                <a:spcPct val="90000"/>
              </a:lnSpc>
              <a:spcBef>
                <a:spcPts val="0"/>
              </a:spcBef>
              <a:spcAft>
                <a:spcPts val="0"/>
              </a:spcAft>
              <a:buClr>
                <a:schemeClr val="dk1"/>
              </a:buClr>
              <a:buSzPts val="2400"/>
              <a:buNone/>
            </a:pPr>
            <a:endParaRPr sz="2400" dirty="0"/>
          </a:p>
        </p:txBody>
      </p:sp>
      <p:pic>
        <p:nvPicPr>
          <p:cNvPr id="412" name="Google Shape;412;p27"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413" name="Google Shape;41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sp>
        <p:nvSpPr>
          <p:cNvPr id="446" name="Google Shape;446;p31"/>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31"/>
          <p:cNvSpPr txBox="1">
            <a:spLocks noGrp="1"/>
          </p:cNvSpPr>
          <p:nvPr>
            <p:ph type="title"/>
          </p:nvPr>
        </p:nvSpPr>
        <p:spPr>
          <a:xfrm>
            <a:off x="838200" y="347322"/>
            <a:ext cx="10515600" cy="156640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a:t>
            </a:r>
            <a:endParaRPr sz="4000" b="1">
              <a:latin typeface="Arial"/>
              <a:ea typeface="Arial"/>
              <a:cs typeface="Arial"/>
              <a:sym typeface="Arial"/>
            </a:endParaRPr>
          </a:p>
        </p:txBody>
      </p:sp>
      <p:sp>
        <p:nvSpPr>
          <p:cNvPr id="448" name="Google Shape;448;p31"/>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Clr>
                <a:schemeClr val="dk1"/>
              </a:buClr>
              <a:buSzPts val="1100"/>
              <a:buFont typeface="Arial"/>
              <a:buNone/>
            </a:pPr>
            <a:r>
              <a:rPr lang="en-US" sz="3000">
                <a:latin typeface="Arial"/>
                <a:ea typeface="Arial"/>
                <a:cs typeface="Arial"/>
                <a:sym typeface="Arial"/>
              </a:rPr>
              <a:t>The Affordable Care Act requires employers to report the cost of coverage under an employer-sponsored group health plan.  Reporting the cost of health care coverage on the Form W-2 does not mean that the coverage is taxable. This total includes the employee and employer payments for Medical Insurance. This is informational purposes only.</a:t>
            </a:r>
            <a:endParaRPr sz="3000">
              <a:latin typeface="Arial"/>
              <a:ea typeface="Arial"/>
              <a:cs typeface="Arial"/>
              <a:sym typeface="Arial"/>
            </a:endParaRPr>
          </a:p>
          <a:p>
            <a:pPr marL="228600" lvl="0" indent="-76200" algn="l" rtl="0">
              <a:lnSpc>
                <a:spcPct val="90000"/>
              </a:lnSpc>
              <a:spcBef>
                <a:spcPts val="0"/>
              </a:spcBef>
              <a:spcAft>
                <a:spcPts val="0"/>
              </a:spcAft>
              <a:buClr>
                <a:schemeClr val="dk1"/>
              </a:buClr>
              <a:buSzPts val="2400"/>
              <a:buNone/>
            </a:pPr>
            <a:endParaRPr sz="2400"/>
          </a:p>
        </p:txBody>
      </p:sp>
      <p:pic>
        <p:nvPicPr>
          <p:cNvPr id="449" name="Google Shape;449;p31"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450" name="Google Shape;45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4"/>
        <p:cNvGrpSpPr/>
        <p:nvPr/>
      </p:nvGrpSpPr>
      <p:grpSpPr>
        <a:xfrm>
          <a:off x="0" y="0"/>
          <a:ext cx="0" cy="0"/>
          <a:chOff x="0" y="0"/>
          <a:chExt cx="0" cy="0"/>
        </a:xfrm>
      </p:grpSpPr>
      <p:sp>
        <p:nvSpPr>
          <p:cNvPr id="455" name="Google Shape;455;g977d2b8285_0_137"/>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g977d2b8285_0_137"/>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457" name="Google Shape;457;g977d2b8285_0_137"/>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r>
              <a:rPr lang="en-US" sz="2000">
                <a:latin typeface="Arial"/>
                <a:ea typeface="Arial"/>
                <a:cs typeface="Arial"/>
                <a:sym typeface="Arial"/>
              </a:rPr>
              <a:t>•</a:t>
            </a:r>
            <a:r>
              <a:rPr lang="en-US" sz="2500"/>
              <a:t>Must </a:t>
            </a:r>
            <a:r>
              <a:rPr lang="en-US" sz="2500" b="1"/>
              <a:t>report the cost of employer-sponsored Health Coverage </a:t>
            </a:r>
            <a:r>
              <a:rPr lang="en-US" sz="2500"/>
              <a:t>in Box 12 using Code DD if the district filed 250 or more W2’s for the preceding calendar year</a:t>
            </a:r>
            <a:endParaRPr sz="2500"/>
          </a:p>
          <a:p>
            <a:pPr marL="0" lvl="0" indent="0" algn="l" rtl="0">
              <a:lnSpc>
                <a:spcPct val="115000"/>
              </a:lnSpc>
              <a:spcBef>
                <a:spcPts val="500"/>
              </a:spcBef>
              <a:spcAft>
                <a:spcPts val="0"/>
              </a:spcAft>
              <a:buSzPts val="1800"/>
              <a:buNone/>
            </a:pPr>
            <a:r>
              <a:rPr lang="en-US" sz="2500">
                <a:latin typeface="Arial"/>
                <a:ea typeface="Arial"/>
                <a:cs typeface="Arial"/>
                <a:sym typeface="Arial"/>
              </a:rPr>
              <a:t>•</a:t>
            </a:r>
            <a:r>
              <a:rPr lang="en-US" sz="2500" b="1"/>
              <a:t>Life, Dental and Vision </a:t>
            </a:r>
            <a:r>
              <a:rPr lang="en-US" sz="2500"/>
              <a:t>are not required to be included in the total if they are separate plans and not included as part of the medical plan </a:t>
            </a:r>
            <a:endParaRPr sz="2500"/>
          </a:p>
          <a:p>
            <a:pPr marL="457200" lvl="0" indent="0" algn="l" rtl="0">
              <a:lnSpc>
                <a:spcPct val="115000"/>
              </a:lnSpc>
              <a:spcBef>
                <a:spcPts val="300"/>
              </a:spcBef>
              <a:spcAft>
                <a:spcPts val="0"/>
              </a:spcAft>
              <a:buSzPts val="1800"/>
              <a:buNone/>
            </a:pPr>
            <a:r>
              <a:rPr lang="en-US" sz="1900">
                <a:solidFill>
                  <a:srgbClr val="FF0000"/>
                </a:solidFill>
              </a:rPr>
              <a:t>http://www.irs.gov/uac/Form-W-2-Reporting-of-Employer-Sponsored-Health-Coverage</a:t>
            </a:r>
            <a:endParaRPr sz="1900">
              <a:solidFill>
                <a:srgbClr val="FF0000"/>
              </a:solidFill>
            </a:endParaRPr>
          </a:p>
          <a:p>
            <a:pPr marL="0" lvl="0" indent="0" algn="l" rtl="0">
              <a:lnSpc>
                <a:spcPct val="115000"/>
              </a:lnSpc>
              <a:spcBef>
                <a:spcPts val="500"/>
              </a:spcBef>
              <a:spcAft>
                <a:spcPts val="0"/>
              </a:spcAft>
              <a:buSzPts val="1800"/>
              <a:buNone/>
            </a:pPr>
            <a:r>
              <a:rPr lang="en-US" sz="2500"/>
              <a:t>**Note-The contribution amount by Employee and Employer for </a:t>
            </a:r>
            <a:r>
              <a:rPr lang="en-US" sz="2500" b="1"/>
              <a:t>Health Saving Account </a:t>
            </a:r>
            <a:r>
              <a:rPr lang="en-US" sz="2500"/>
              <a:t>(HSA) is </a:t>
            </a:r>
            <a:r>
              <a:rPr lang="en-US" sz="2500" b="1"/>
              <a:t>NOT</a:t>
            </a:r>
            <a:r>
              <a:rPr lang="en-US" sz="2500"/>
              <a:t> to be included as employer-sponsored health coverage. This is reported in Box 12 using (Code W).</a:t>
            </a:r>
            <a:endParaRPr sz="2500"/>
          </a:p>
          <a:p>
            <a:pPr marL="0" lvl="0" indent="0" algn="l" rtl="0">
              <a:lnSpc>
                <a:spcPct val="115000"/>
              </a:lnSpc>
              <a:spcBef>
                <a:spcPts val="600"/>
              </a:spcBef>
              <a:spcAft>
                <a:spcPts val="0"/>
              </a:spcAft>
              <a:buSzPts val="1800"/>
              <a:buNone/>
            </a:pPr>
            <a:endParaRPr sz="2400">
              <a:latin typeface="Arial"/>
              <a:ea typeface="Arial"/>
              <a:cs typeface="Arial"/>
              <a:sym typeface="Arial"/>
            </a:endParaRPr>
          </a:p>
        </p:txBody>
      </p:sp>
      <p:pic>
        <p:nvPicPr>
          <p:cNvPr id="458" name="Google Shape;458;g977d2b8285_0_137" descr="A picture containing text, map, drawing&#10;&#10;Description automatically generated"/>
          <p:cNvPicPr preferRelativeResize="0"/>
          <p:nvPr/>
        </p:nvPicPr>
        <p:blipFill rotWithShape="1">
          <a:blip r:embed="rId3">
            <a:alphaModFix/>
          </a:blip>
          <a:srcRect/>
          <a:stretch/>
        </p:blipFill>
        <p:spPr>
          <a:xfrm>
            <a:off x="11059625" y="5558375"/>
            <a:ext cx="923400" cy="1005325"/>
          </a:xfrm>
          <a:prstGeom prst="rect">
            <a:avLst/>
          </a:prstGeom>
          <a:noFill/>
          <a:ln>
            <a:noFill/>
          </a:ln>
        </p:spPr>
      </p:pic>
      <p:sp>
        <p:nvSpPr>
          <p:cNvPr id="459" name="Google Shape;459;g977d2b8285_0_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46"/>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6"/>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Processing-OSDI (continued)</a:t>
            </a:r>
            <a:endParaRPr sz="4600">
              <a:solidFill>
                <a:srgbClr val="FFFFFF"/>
              </a:solidFill>
            </a:endParaRPr>
          </a:p>
        </p:txBody>
      </p:sp>
      <p:sp>
        <p:nvSpPr>
          <p:cNvPr id="135" name="Google Shape;135;p46"/>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Clr>
                <a:schemeClr val="dk1"/>
              </a:buClr>
              <a:buSzPts val="1100"/>
              <a:buFont typeface="Arial"/>
              <a:buNone/>
            </a:pPr>
            <a:r>
              <a:rPr lang="en-US" sz="2400"/>
              <a:t>Payroll Item Configuration</a:t>
            </a:r>
            <a:endParaRPr/>
          </a:p>
          <a:p>
            <a:pPr marL="0" lvl="0" indent="0" algn="l" rtl="0">
              <a:lnSpc>
                <a:spcPct val="115000"/>
              </a:lnSpc>
              <a:spcBef>
                <a:spcPts val="600"/>
              </a:spcBef>
              <a:spcAft>
                <a:spcPts val="0"/>
              </a:spcAft>
              <a:buClr>
                <a:schemeClr val="dk1"/>
              </a:buClr>
              <a:buSzPts val="1100"/>
              <a:buFont typeface="Arial"/>
              <a:buNone/>
            </a:pPr>
            <a:endParaRPr sz="2400"/>
          </a:p>
          <a:p>
            <a:pPr marL="0" lvl="0" indent="0" algn="l" rtl="0">
              <a:lnSpc>
                <a:spcPct val="115000"/>
              </a:lnSpc>
              <a:spcBef>
                <a:spcPts val="600"/>
              </a:spcBef>
              <a:spcAft>
                <a:spcPts val="0"/>
              </a:spcAft>
              <a:buClr>
                <a:schemeClr val="dk1"/>
              </a:buClr>
              <a:buSzPts val="1100"/>
              <a:buFont typeface="Arial"/>
              <a:buNone/>
            </a:pPr>
            <a:endParaRPr sz="2400"/>
          </a:p>
          <a:p>
            <a:pPr marL="0" lvl="0" indent="0" algn="l" rtl="0">
              <a:lnSpc>
                <a:spcPct val="115000"/>
              </a:lnSpc>
              <a:spcBef>
                <a:spcPts val="600"/>
              </a:spcBef>
              <a:spcAft>
                <a:spcPts val="0"/>
              </a:spcAft>
              <a:buClr>
                <a:schemeClr val="dk1"/>
              </a:buClr>
              <a:buSzPts val="1100"/>
              <a:buFont typeface="Arial"/>
              <a:buNone/>
            </a:pPr>
            <a:endParaRPr sz="2400"/>
          </a:p>
          <a:p>
            <a:pPr marL="0" lvl="0" indent="0" algn="l" rtl="0">
              <a:lnSpc>
                <a:spcPct val="115000"/>
              </a:lnSpc>
              <a:spcBef>
                <a:spcPts val="600"/>
              </a:spcBef>
              <a:spcAft>
                <a:spcPts val="0"/>
              </a:spcAft>
              <a:buClr>
                <a:schemeClr val="dk1"/>
              </a:buClr>
              <a:buSzPts val="1100"/>
              <a:buFont typeface="Arial"/>
              <a:buNone/>
            </a:pPr>
            <a:endParaRPr sz="2400"/>
          </a:p>
          <a:p>
            <a:pPr marL="0" lvl="0" indent="0" algn="l" rtl="0">
              <a:lnSpc>
                <a:spcPct val="115000"/>
              </a:lnSpc>
              <a:spcBef>
                <a:spcPts val="600"/>
              </a:spcBef>
              <a:spcAft>
                <a:spcPts val="0"/>
              </a:spcAft>
              <a:buClr>
                <a:schemeClr val="dk1"/>
              </a:buClr>
              <a:buSzPts val="1100"/>
              <a:buFont typeface="Arial"/>
              <a:buNone/>
            </a:pPr>
            <a:endParaRPr sz="2400"/>
          </a:p>
          <a:p>
            <a:pPr marL="0" lvl="0" indent="0" algn="l" rtl="0">
              <a:lnSpc>
                <a:spcPct val="115000"/>
              </a:lnSpc>
              <a:spcBef>
                <a:spcPts val="600"/>
              </a:spcBef>
              <a:spcAft>
                <a:spcPts val="0"/>
              </a:spcAft>
              <a:buClr>
                <a:schemeClr val="dk1"/>
              </a:buClr>
              <a:buSzPts val="1100"/>
              <a:buFont typeface="Arial"/>
              <a:buNone/>
            </a:pPr>
            <a:endParaRPr sz="2400"/>
          </a:p>
          <a:p>
            <a:pPr marL="0" lvl="0" indent="0" algn="l" rtl="0">
              <a:lnSpc>
                <a:spcPct val="115000"/>
              </a:lnSpc>
              <a:spcBef>
                <a:spcPts val="600"/>
              </a:spcBef>
              <a:spcAft>
                <a:spcPts val="0"/>
              </a:spcAft>
              <a:buClr>
                <a:schemeClr val="dk1"/>
              </a:buClr>
              <a:buSzPts val="1100"/>
              <a:buFont typeface="Arial"/>
              <a:buNone/>
            </a:pPr>
            <a:endParaRPr sz="2400"/>
          </a:p>
        </p:txBody>
      </p:sp>
      <p:pic>
        <p:nvPicPr>
          <p:cNvPr id="136" name="Google Shape;136;p46" descr="A picture containing text, map, drawing&#10;&#10;Description automatically generated"/>
          <p:cNvPicPr preferRelativeResize="0"/>
          <p:nvPr/>
        </p:nvPicPr>
        <p:blipFill rotWithShape="1">
          <a:blip r:embed="rId3">
            <a:alphaModFix/>
          </a:blip>
          <a:srcRect/>
          <a:stretch/>
        </p:blipFill>
        <p:spPr>
          <a:xfrm>
            <a:off x="11353800" y="5864577"/>
            <a:ext cx="882732" cy="881945"/>
          </a:xfrm>
          <a:prstGeom prst="rect">
            <a:avLst/>
          </a:prstGeom>
          <a:noFill/>
          <a:ln>
            <a:noFill/>
          </a:ln>
        </p:spPr>
      </p:pic>
      <p:sp>
        <p:nvSpPr>
          <p:cNvPr id="137" name="Google Shape;1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38" name="Google Shape;138;p46"/>
          <p:cNvPicPr preferRelativeResize="0"/>
          <p:nvPr/>
        </p:nvPicPr>
        <p:blipFill>
          <a:blip r:embed="rId4">
            <a:alphaModFix/>
          </a:blip>
          <a:stretch>
            <a:fillRect/>
          </a:stretch>
        </p:blipFill>
        <p:spPr>
          <a:xfrm>
            <a:off x="890525" y="2361825"/>
            <a:ext cx="10256273" cy="378537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3"/>
        <p:cNvGrpSpPr/>
        <p:nvPr/>
      </p:nvGrpSpPr>
      <p:grpSpPr>
        <a:xfrm>
          <a:off x="0" y="0"/>
          <a:ext cx="0" cy="0"/>
          <a:chOff x="0" y="0"/>
          <a:chExt cx="0" cy="0"/>
        </a:xfrm>
      </p:grpSpPr>
      <p:sp>
        <p:nvSpPr>
          <p:cNvPr id="464" name="Google Shape;464;g977d2b8285_0_145"/>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Google Shape;465;g977d2b8285_0_145"/>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466" name="Google Shape;466;g977d2b8285_0_145"/>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r>
              <a:rPr lang="en-US" dirty="0">
                <a:latin typeface="Arial"/>
                <a:ea typeface="Arial"/>
                <a:cs typeface="Arial"/>
                <a:sym typeface="Arial"/>
              </a:rPr>
              <a:t>•The box “</a:t>
            </a:r>
            <a:r>
              <a:rPr lang="en-US" b="1" dirty="0">
                <a:latin typeface="Arial"/>
                <a:ea typeface="Arial"/>
                <a:cs typeface="Arial"/>
                <a:sym typeface="Arial"/>
              </a:rPr>
              <a:t>Employer Health </a:t>
            </a:r>
            <a:r>
              <a:rPr lang="en-US" b="1" dirty="0" err="1">
                <a:latin typeface="Arial"/>
                <a:ea typeface="Arial"/>
                <a:cs typeface="Arial"/>
                <a:sym typeface="Arial"/>
              </a:rPr>
              <a:t>Coverage”</a:t>
            </a:r>
            <a:r>
              <a:rPr lang="en-US" dirty="0" err="1">
                <a:latin typeface="Arial"/>
                <a:ea typeface="Arial"/>
                <a:cs typeface="Arial"/>
                <a:sym typeface="Arial"/>
              </a:rPr>
              <a:t>on</a:t>
            </a:r>
            <a:r>
              <a:rPr lang="en-US" b="1" dirty="0">
                <a:latin typeface="Arial"/>
                <a:ea typeface="Arial"/>
                <a:cs typeface="Arial"/>
                <a:sym typeface="Arial"/>
              </a:rPr>
              <a:t> </a:t>
            </a:r>
            <a:r>
              <a:rPr lang="en-US" dirty="0">
                <a:latin typeface="Arial"/>
                <a:ea typeface="Arial"/>
                <a:cs typeface="Arial"/>
                <a:sym typeface="Arial"/>
              </a:rPr>
              <a:t>the Regular and Annuity </a:t>
            </a:r>
            <a:r>
              <a:rPr lang="en-US" b="1" dirty="0">
                <a:latin typeface="Arial"/>
                <a:ea typeface="Arial"/>
                <a:cs typeface="Arial"/>
                <a:sym typeface="Arial"/>
              </a:rPr>
              <a:t>Payroll Item Configuration</a:t>
            </a:r>
            <a:r>
              <a:rPr lang="en-US" dirty="0">
                <a:latin typeface="Arial"/>
                <a:ea typeface="Arial"/>
                <a:cs typeface="Arial"/>
                <a:sym typeface="Arial"/>
              </a:rPr>
              <a:t> plus any </a:t>
            </a:r>
            <a:r>
              <a:rPr lang="en-US" b="1" dirty="0">
                <a:solidFill>
                  <a:srgbClr val="FF0000"/>
                </a:solidFill>
                <a:latin typeface="Arial"/>
                <a:ea typeface="Arial"/>
                <a:cs typeface="Arial"/>
                <a:sym typeface="Arial"/>
              </a:rPr>
              <a:t>Core-Adjustments-</a:t>
            </a:r>
            <a:r>
              <a:rPr lang="en-US" b="1" dirty="0">
                <a:solidFill>
                  <a:schemeClr val="tx1"/>
                </a:solidFill>
                <a:latin typeface="Arial"/>
                <a:ea typeface="Arial"/>
                <a:cs typeface="Arial"/>
                <a:sym typeface="Arial"/>
              </a:rPr>
              <a:t>Health</a:t>
            </a:r>
            <a:r>
              <a:rPr lang="en-US" b="1" dirty="0">
                <a:latin typeface="Arial"/>
                <a:ea typeface="Arial"/>
                <a:cs typeface="Arial"/>
                <a:sym typeface="Arial"/>
              </a:rPr>
              <a:t> Insurance </a:t>
            </a:r>
            <a:r>
              <a:rPr lang="en-US" dirty="0">
                <a:latin typeface="Arial"/>
                <a:ea typeface="Arial"/>
                <a:cs typeface="Arial"/>
                <a:sym typeface="Arial"/>
              </a:rPr>
              <a:t>entries are used to calculate the </a:t>
            </a:r>
            <a:r>
              <a:rPr lang="en-US" b="1" dirty="0">
                <a:latin typeface="Arial"/>
                <a:ea typeface="Arial"/>
                <a:cs typeface="Arial"/>
                <a:sym typeface="Arial"/>
              </a:rPr>
              <a:t>Employer Sponsored Health Care Cost</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•If this </a:t>
            </a:r>
            <a:r>
              <a:rPr lang="en-US" b="1" dirty="0">
                <a:latin typeface="Arial"/>
                <a:ea typeface="Arial"/>
                <a:cs typeface="Arial"/>
                <a:sym typeface="Arial"/>
              </a:rPr>
              <a:t>Employer Health Coverage </a:t>
            </a:r>
            <a:r>
              <a:rPr lang="en-US" dirty="0">
                <a:latin typeface="Arial"/>
                <a:ea typeface="Arial"/>
                <a:cs typeface="Arial"/>
                <a:sym typeface="Arial"/>
              </a:rPr>
              <a:t>box is checked the YTD </a:t>
            </a:r>
            <a:r>
              <a:rPr lang="en-US" b="1" dirty="0">
                <a:latin typeface="Arial"/>
                <a:ea typeface="Arial"/>
                <a:cs typeface="Arial"/>
                <a:sym typeface="Arial"/>
              </a:rPr>
              <a:t>Payroll Item </a:t>
            </a:r>
            <a:r>
              <a:rPr lang="en-US" dirty="0">
                <a:latin typeface="Arial"/>
                <a:ea typeface="Arial"/>
                <a:cs typeface="Arial"/>
                <a:sym typeface="Arial"/>
              </a:rPr>
              <a:t>totals will be included in the total moved to the employees W2 for Employer Health Coverage.</a:t>
            </a:r>
            <a:endParaRPr dirty="0">
              <a:latin typeface="Arial"/>
              <a:ea typeface="Arial"/>
              <a:cs typeface="Arial"/>
              <a:sym typeface="Arial"/>
            </a:endParaRPr>
          </a:p>
          <a:p>
            <a:pPr marL="0" lvl="0" indent="0" algn="l" rtl="0">
              <a:lnSpc>
                <a:spcPct val="115000"/>
              </a:lnSpc>
              <a:spcBef>
                <a:spcPts val="500"/>
              </a:spcBef>
              <a:spcAft>
                <a:spcPts val="0"/>
              </a:spcAft>
              <a:buSzPts val="1800"/>
              <a:buNone/>
            </a:pPr>
            <a:endParaRPr sz="2000" dirty="0">
              <a:latin typeface="Arial"/>
              <a:ea typeface="Arial"/>
              <a:cs typeface="Arial"/>
              <a:sym typeface="Arial"/>
            </a:endParaRPr>
          </a:p>
        </p:txBody>
      </p:sp>
      <p:pic>
        <p:nvPicPr>
          <p:cNvPr id="467" name="Google Shape;467;g977d2b8285_0_145" descr="A picture containing text, map, drawing&#10;&#10;Description automatically generated"/>
          <p:cNvPicPr preferRelativeResize="0"/>
          <p:nvPr/>
        </p:nvPicPr>
        <p:blipFill rotWithShape="1">
          <a:blip r:embed="rId3">
            <a:alphaModFix/>
          </a:blip>
          <a:srcRect/>
          <a:stretch/>
        </p:blipFill>
        <p:spPr>
          <a:xfrm>
            <a:off x="11059625" y="5558375"/>
            <a:ext cx="923400" cy="1005325"/>
          </a:xfrm>
          <a:prstGeom prst="rect">
            <a:avLst/>
          </a:prstGeom>
          <a:noFill/>
          <a:ln>
            <a:noFill/>
          </a:ln>
        </p:spPr>
      </p:pic>
      <p:sp>
        <p:nvSpPr>
          <p:cNvPr id="468" name="Google Shape;468;g977d2b8285_0_1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Google Shape;473;g977d2b8285_0_153"/>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4" name="Google Shape;474;g977d2b8285_0_153"/>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475" name="Google Shape;475;g977d2b8285_0_153"/>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endParaRPr sz="2000">
              <a:latin typeface="Arial"/>
              <a:ea typeface="Arial"/>
              <a:cs typeface="Arial"/>
              <a:sym typeface="Arial"/>
            </a:endParaRPr>
          </a:p>
        </p:txBody>
      </p:sp>
      <p:pic>
        <p:nvPicPr>
          <p:cNvPr id="476" name="Google Shape;476;g977d2b8285_0_153"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pic>
        <p:nvPicPr>
          <p:cNvPr id="477" name="Google Shape;477;g977d2b8285_0_153"/>
          <p:cNvPicPr preferRelativeResize="0"/>
          <p:nvPr/>
        </p:nvPicPr>
        <p:blipFill rotWithShape="1">
          <a:blip r:embed="rId4">
            <a:alphaModFix/>
          </a:blip>
          <a:srcRect/>
          <a:stretch/>
        </p:blipFill>
        <p:spPr>
          <a:xfrm>
            <a:off x="838150" y="2341238"/>
            <a:ext cx="10515600" cy="4124325"/>
          </a:xfrm>
          <a:prstGeom prst="rect">
            <a:avLst/>
          </a:prstGeom>
          <a:noFill/>
          <a:ln>
            <a:noFill/>
          </a:ln>
        </p:spPr>
      </p:pic>
      <p:pic>
        <p:nvPicPr>
          <p:cNvPr id="478" name="Google Shape;478;g977d2b8285_0_153"/>
          <p:cNvPicPr preferRelativeResize="0"/>
          <p:nvPr/>
        </p:nvPicPr>
        <p:blipFill rotWithShape="1">
          <a:blip r:embed="rId5">
            <a:alphaModFix/>
          </a:blip>
          <a:srcRect/>
          <a:stretch/>
        </p:blipFill>
        <p:spPr>
          <a:xfrm>
            <a:off x="5061475" y="5375425"/>
            <a:ext cx="514350" cy="1000125"/>
          </a:xfrm>
          <a:prstGeom prst="rect">
            <a:avLst/>
          </a:prstGeom>
          <a:noFill/>
          <a:ln>
            <a:noFill/>
          </a:ln>
        </p:spPr>
      </p:pic>
      <p:sp>
        <p:nvSpPr>
          <p:cNvPr id="479" name="Google Shape;479;g977d2b8285_0_1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2"/>
        <p:cNvGrpSpPr/>
        <p:nvPr/>
      </p:nvGrpSpPr>
      <p:grpSpPr>
        <a:xfrm>
          <a:off x="0" y="0"/>
          <a:ext cx="0" cy="0"/>
          <a:chOff x="0" y="0"/>
          <a:chExt cx="0" cy="0"/>
        </a:xfrm>
      </p:grpSpPr>
      <p:sp>
        <p:nvSpPr>
          <p:cNvPr id="493" name="Google Shape;493;g977d2b8285_0_16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4" name="Google Shape;494;g977d2b8285_0_162"/>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495" name="Google Shape;495;g977d2b8285_0_162"/>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400"/>
              </a:spcBef>
              <a:spcAft>
                <a:spcPts val="0"/>
              </a:spcAft>
              <a:buSzPts val="1800"/>
              <a:buNone/>
            </a:pPr>
            <a:r>
              <a:rPr lang="en-US" sz="2500" dirty="0">
                <a:latin typeface="Arial"/>
                <a:ea typeface="Arial"/>
                <a:cs typeface="Arial"/>
                <a:sym typeface="Arial"/>
              </a:rPr>
              <a:t>•</a:t>
            </a:r>
            <a:r>
              <a:rPr lang="en-US" b="1" dirty="0"/>
              <a:t>If the district </a:t>
            </a:r>
            <a:r>
              <a:rPr lang="en-US" dirty="0"/>
              <a:t>only tracks the </a:t>
            </a:r>
            <a:r>
              <a:rPr lang="en-US" b="1" dirty="0"/>
              <a:t>employee</a:t>
            </a:r>
            <a:r>
              <a:rPr lang="en-US" dirty="0"/>
              <a:t> portion of health care costs in the USPS system, the district will need to create a spreadsheet using the appropriate header information. See--</a:t>
            </a:r>
            <a:r>
              <a:rPr lang="en-US" dirty="0">
                <a:solidFill>
                  <a:schemeClr val="hlink"/>
                </a:solidFill>
                <a:uFill>
                  <a:noFill/>
                </a:uFill>
                <a:hlinkClick r:id="rId3"/>
              </a:rPr>
              <a:t> </a:t>
            </a:r>
            <a:r>
              <a:rPr lang="en-US" b="1" u="sng" dirty="0" smtClean="0">
                <a:solidFill>
                  <a:schemeClr val="hlink"/>
                </a:solidFill>
                <a:latin typeface="Arial"/>
                <a:ea typeface="Arial"/>
                <a:cs typeface="Arial"/>
                <a:sym typeface="Arial"/>
                <a:hlinkClick r:id="rId4"/>
              </a:rPr>
              <a:t>https://mcoecn.atlassian.net/wiki/spaces/uspsrdoc/pages/2491413/Mass+Load</a:t>
            </a:r>
            <a:endParaRPr b="1" u="sng" dirty="0">
              <a:solidFill>
                <a:schemeClr val="hlink"/>
              </a:solidFill>
              <a:latin typeface="Arial"/>
              <a:ea typeface="Arial"/>
              <a:cs typeface="Arial"/>
              <a:sym typeface="Arial"/>
            </a:endParaRPr>
          </a:p>
          <a:p>
            <a:pPr marL="0" lvl="0" indent="0" algn="l" rtl="0">
              <a:lnSpc>
                <a:spcPct val="115000"/>
              </a:lnSpc>
              <a:spcBef>
                <a:spcPts val="400"/>
              </a:spcBef>
              <a:spcAft>
                <a:spcPts val="0"/>
              </a:spcAft>
              <a:buSzPts val="1800"/>
              <a:buNone/>
            </a:pPr>
            <a:r>
              <a:rPr lang="en-US" sz="2500" dirty="0">
                <a:latin typeface="Arial"/>
                <a:ea typeface="Arial"/>
                <a:cs typeface="Arial"/>
                <a:sym typeface="Arial"/>
              </a:rPr>
              <a:t>•</a:t>
            </a:r>
            <a:r>
              <a:rPr lang="en-US" dirty="0"/>
              <a:t>with the Board YTD costs for Employee Health </a:t>
            </a:r>
            <a:r>
              <a:rPr lang="en-US" dirty="0" smtClean="0"/>
              <a:t>Insurance</a:t>
            </a:r>
          </a:p>
          <a:p>
            <a:pPr marL="0" lvl="0" indent="0" algn="l" rtl="0">
              <a:lnSpc>
                <a:spcPct val="115000"/>
              </a:lnSpc>
              <a:spcBef>
                <a:spcPts val="400"/>
              </a:spcBef>
              <a:spcAft>
                <a:spcPts val="0"/>
              </a:spcAft>
              <a:buSzPts val="1800"/>
              <a:buNone/>
            </a:pPr>
            <a:r>
              <a:rPr lang="en-US" sz="2300" dirty="0" smtClean="0">
                <a:latin typeface="Arial"/>
                <a:ea typeface="Arial"/>
                <a:cs typeface="Arial"/>
                <a:sym typeface="Arial"/>
              </a:rPr>
              <a:t>This will adjust the YTD amounts</a:t>
            </a:r>
            <a:endParaRPr sz="2300" dirty="0">
              <a:latin typeface="Arial"/>
              <a:ea typeface="Arial"/>
              <a:cs typeface="Arial"/>
              <a:sym typeface="Arial"/>
            </a:endParaRPr>
          </a:p>
        </p:txBody>
      </p:sp>
      <p:pic>
        <p:nvPicPr>
          <p:cNvPr id="496" name="Google Shape;496;g977d2b8285_0_162" descr="A picture containing text, map, drawing&#10;&#10;Description automatically generated"/>
          <p:cNvPicPr preferRelativeResize="0"/>
          <p:nvPr/>
        </p:nvPicPr>
        <p:blipFill rotWithShape="1">
          <a:blip r:embed="rId5">
            <a:alphaModFix/>
          </a:blip>
          <a:srcRect/>
          <a:stretch/>
        </p:blipFill>
        <p:spPr>
          <a:xfrm>
            <a:off x="11353800" y="5791600"/>
            <a:ext cx="709175" cy="772100"/>
          </a:xfrm>
          <a:prstGeom prst="rect">
            <a:avLst/>
          </a:prstGeom>
          <a:noFill/>
          <a:ln>
            <a:noFill/>
          </a:ln>
        </p:spPr>
      </p:pic>
      <p:sp>
        <p:nvSpPr>
          <p:cNvPr id="497" name="Google Shape;497;g977d2b8285_0_1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1"/>
        <p:cNvGrpSpPr/>
        <p:nvPr/>
      </p:nvGrpSpPr>
      <p:grpSpPr>
        <a:xfrm>
          <a:off x="0" y="0"/>
          <a:ext cx="0" cy="0"/>
          <a:chOff x="0" y="0"/>
          <a:chExt cx="0" cy="0"/>
        </a:xfrm>
      </p:grpSpPr>
      <p:sp>
        <p:nvSpPr>
          <p:cNvPr id="502" name="Google Shape;502;g977d2b8285_0_17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3" name="Google Shape;503;g977d2b8285_0_172"/>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504" name="Google Shape;504;g977d2b8285_0_172"/>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r>
              <a:rPr lang="en-US" sz="3500">
                <a:latin typeface="Arial"/>
                <a:ea typeface="Arial"/>
                <a:cs typeface="Arial"/>
                <a:sym typeface="Arial"/>
              </a:rPr>
              <a:t>•</a:t>
            </a:r>
            <a:r>
              <a:rPr lang="en-US" sz="3200" b="1">
                <a:latin typeface="Arial"/>
                <a:ea typeface="Arial"/>
                <a:cs typeface="Arial"/>
                <a:sym typeface="Arial"/>
              </a:rPr>
              <a:t>UTILITIES:MASS LOAD/ADJUSTMENTS  </a:t>
            </a:r>
            <a:r>
              <a:rPr lang="en-US" sz="3200">
                <a:latin typeface="Arial"/>
                <a:ea typeface="Arial"/>
                <a:cs typeface="Arial"/>
                <a:sym typeface="Arial"/>
              </a:rPr>
              <a:t>can be used to load a csv file that contains the </a:t>
            </a:r>
            <a:r>
              <a:rPr lang="en-US" sz="3200" b="1">
                <a:latin typeface="Arial"/>
                <a:ea typeface="Arial"/>
                <a:cs typeface="Arial"/>
                <a:sym typeface="Arial"/>
              </a:rPr>
              <a:t>Board Amount of Payroll Item</a:t>
            </a:r>
            <a:r>
              <a:rPr lang="en-US" sz="3200">
                <a:latin typeface="Arial"/>
                <a:ea typeface="Arial"/>
                <a:cs typeface="Arial"/>
                <a:sym typeface="Arial"/>
              </a:rPr>
              <a:t> data that was not tracked in the payroll system into </a:t>
            </a:r>
            <a:r>
              <a:rPr lang="en-US" sz="3200" b="1">
                <a:latin typeface="Arial"/>
                <a:ea typeface="Arial"/>
                <a:cs typeface="Arial"/>
                <a:sym typeface="Arial"/>
              </a:rPr>
              <a:t>Adjustment Journal</a:t>
            </a:r>
            <a:endParaRPr sz="2000">
              <a:latin typeface="Arial"/>
              <a:ea typeface="Arial"/>
              <a:cs typeface="Arial"/>
              <a:sym typeface="Arial"/>
            </a:endParaRPr>
          </a:p>
        </p:txBody>
      </p:sp>
      <p:pic>
        <p:nvPicPr>
          <p:cNvPr id="505" name="Google Shape;505;g977d2b8285_0_17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506" name="Google Shape;506;g977d2b8285_0_1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1"/>
        <p:cNvGrpSpPr/>
        <p:nvPr/>
      </p:nvGrpSpPr>
      <p:grpSpPr>
        <a:xfrm>
          <a:off x="0" y="0"/>
          <a:ext cx="0" cy="0"/>
          <a:chOff x="0" y="0"/>
          <a:chExt cx="0" cy="0"/>
        </a:xfrm>
      </p:grpSpPr>
      <p:sp>
        <p:nvSpPr>
          <p:cNvPr id="502" name="Google Shape;502;g977d2b8285_0_17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3" name="Google Shape;503;g977d2b8285_0_172"/>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pic>
        <p:nvPicPr>
          <p:cNvPr id="505" name="Google Shape;505;g977d2b8285_0_17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506" name="Google Shape;506;g977d2b8285_0_1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
        <p:nvSpPr>
          <p:cNvPr id="2" name="TextBox 1"/>
          <p:cNvSpPr txBox="1"/>
          <p:nvPr/>
        </p:nvSpPr>
        <p:spPr>
          <a:xfrm>
            <a:off x="838200" y="2395728"/>
            <a:ext cx="9750552" cy="4031873"/>
          </a:xfrm>
          <a:prstGeom prst="rect">
            <a:avLst/>
          </a:prstGeom>
          <a:noFill/>
        </p:spPr>
        <p:txBody>
          <a:bodyPr wrap="square" rtlCol="0">
            <a:spAutoFit/>
          </a:bodyPr>
          <a:lstStyle/>
          <a:p>
            <a:r>
              <a:rPr lang="en-US" sz="3200" dirty="0" smtClean="0"/>
              <a:t>Fields needed for Mass Load</a:t>
            </a:r>
          </a:p>
          <a:p>
            <a:r>
              <a:rPr lang="en-US" sz="3200" dirty="0" err="1" smtClean="0"/>
              <a:t>employee.number</a:t>
            </a:r>
            <a:endParaRPr lang="en-US" sz="3200" dirty="0" smtClean="0"/>
          </a:p>
          <a:p>
            <a:r>
              <a:rPr lang="en-US" sz="3200" dirty="0" err="1"/>
              <a:t>p</a:t>
            </a:r>
            <a:r>
              <a:rPr lang="en-US" sz="3200" dirty="0" err="1" smtClean="0"/>
              <a:t>ayrollitem.code</a:t>
            </a:r>
            <a:r>
              <a:rPr lang="en-US" sz="3200" dirty="0" smtClean="0"/>
              <a:t>   = 001</a:t>
            </a:r>
          </a:p>
          <a:p>
            <a:r>
              <a:rPr lang="en-US" sz="3200" dirty="0" smtClean="0"/>
              <a:t>amount = </a:t>
            </a:r>
            <a:r>
              <a:rPr lang="en-US" sz="3200" b="1" dirty="0" smtClean="0"/>
              <a:t>adjustment </a:t>
            </a:r>
            <a:r>
              <a:rPr lang="en-US" sz="3200" dirty="0" smtClean="0"/>
              <a:t>amount</a:t>
            </a:r>
          </a:p>
          <a:p>
            <a:r>
              <a:rPr lang="en-US" sz="3200" dirty="0" err="1" smtClean="0"/>
              <a:t>transactionDate</a:t>
            </a:r>
            <a:r>
              <a:rPr lang="en-US" sz="3200" dirty="0" smtClean="0"/>
              <a:t> </a:t>
            </a:r>
          </a:p>
          <a:p>
            <a:r>
              <a:rPr lang="en-US" sz="3200" dirty="0"/>
              <a:t>t</a:t>
            </a:r>
            <a:r>
              <a:rPr lang="en-US" sz="3200" dirty="0" smtClean="0"/>
              <a:t>ype  = </a:t>
            </a:r>
            <a:r>
              <a:rPr lang="en-US" sz="3200" dirty="0" err="1" smtClean="0"/>
              <a:t>Healthinsurance</a:t>
            </a:r>
            <a:endParaRPr lang="en-US" sz="3200" dirty="0" smtClean="0"/>
          </a:p>
          <a:p>
            <a:r>
              <a:rPr lang="en-US" sz="3200" dirty="0"/>
              <a:t>d</a:t>
            </a:r>
            <a:r>
              <a:rPr lang="en-US" sz="3200" dirty="0" smtClean="0"/>
              <a:t>escription </a:t>
            </a:r>
          </a:p>
          <a:p>
            <a:r>
              <a:rPr lang="en-US" sz="3200" dirty="0" smtClean="0"/>
              <a:t>The file needs to be saved as Excel then as CSV</a:t>
            </a:r>
          </a:p>
        </p:txBody>
      </p:sp>
    </p:spTree>
    <p:extLst>
      <p:ext uri="{BB962C8B-B14F-4D97-AF65-F5344CB8AC3E}">
        <p14:creationId xmlns:p14="http://schemas.microsoft.com/office/powerpoint/2010/main" val="242481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0"/>
        <p:cNvGrpSpPr/>
        <p:nvPr/>
      </p:nvGrpSpPr>
      <p:grpSpPr>
        <a:xfrm>
          <a:off x="0" y="0"/>
          <a:ext cx="0" cy="0"/>
          <a:chOff x="0" y="0"/>
          <a:chExt cx="0" cy="0"/>
        </a:xfrm>
      </p:grpSpPr>
      <p:sp>
        <p:nvSpPr>
          <p:cNvPr id="511" name="Google Shape;511;g977d2b8285_0_18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2" name="Google Shape;512;g977d2b8285_0_180"/>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513" name="Google Shape;513;g977d2b8285_0_180"/>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endParaRPr sz="2300">
              <a:latin typeface="Arial"/>
              <a:ea typeface="Arial"/>
              <a:cs typeface="Arial"/>
              <a:sym typeface="Arial"/>
            </a:endParaRPr>
          </a:p>
        </p:txBody>
      </p:sp>
      <p:pic>
        <p:nvPicPr>
          <p:cNvPr id="514" name="Google Shape;514;g977d2b8285_0_18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pic>
        <p:nvPicPr>
          <p:cNvPr id="515" name="Google Shape;515;g977d2b8285_0_180"/>
          <p:cNvPicPr preferRelativeResize="0"/>
          <p:nvPr/>
        </p:nvPicPr>
        <p:blipFill rotWithShape="1">
          <a:blip r:embed="rId4">
            <a:alphaModFix/>
          </a:blip>
          <a:srcRect/>
          <a:stretch/>
        </p:blipFill>
        <p:spPr>
          <a:xfrm>
            <a:off x="838200" y="2316650"/>
            <a:ext cx="10515600" cy="4136850"/>
          </a:xfrm>
          <a:prstGeom prst="rect">
            <a:avLst/>
          </a:prstGeom>
          <a:noFill/>
          <a:ln>
            <a:noFill/>
          </a:ln>
        </p:spPr>
      </p:pic>
      <p:sp>
        <p:nvSpPr>
          <p:cNvPr id="516" name="Google Shape;516;g977d2b8285_0_1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Google Shape;521;p32"/>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2" name="Google Shape;522;p32"/>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523" name="Google Shape;523;p32"/>
          <p:cNvSpPr txBox="1">
            <a:spLocks noGrp="1"/>
          </p:cNvSpPr>
          <p:nvPr>
            <p:ph type="body" idx="1"/>
          </p:nvPr>
        </p:nvSpPr>
        <p:spPr>
          <a:xfrm>
            <a:off x="838200" y="2704010"/>
            <a:ext cx="10515600" cy="3472951"/>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400"/>
              </a:spcBef>
              <a:spcAft>
                <a:spcPts val="0"/>
              </a:spcAft>
              <a:buClr>
                <a:schemeClr val="dk1"/>
              </a:buClr>
              <a:buSzPts val="1100"/>
              <a:buFont typeface="Arial"/>
              <a:buNone/>
            </a:pPr>
            <a:r>
              <a:rPr lang="en-US" sz="1600" dirty="0">
                <a:latin typeface="Arial"/>
                <a:ea typeface="Arial"/>
                <a:cs typeface="Arial"/>
                <a:sym typeface="Arial"/>
              </a:rPr>
              <a:t>•</a:t>
            </a:r>
            <a:r>
              <a:rPr lang="en-US" sz="2000" b="1" dirty="0"/>
              <a:t>If any employee </a:t>
            </a:r>
            <a:r>
              <a:rPr lang="en-US" sz="2000" dirty="0"/>
              <a:t>is paying for their insurance out of pocket, this amount may be added as follows:</a:t>
            </a:r>
            <a:endParaRPr sz="2000"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dirty="0"/>
              <a:t>Go to </a:t>
            </a:r>
            <a:r>
              <a:rPr lang="en-US" sz="2000" b="1" dirty="0"/>
              <a:t>Core/Adjustments</a:t>
            </a:r>
            <a:endParaRPr sz="2000" b="1"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dirty="0"/>
              <a:t>Click</a:t>
            </a:r>
            <a:r>
              <a:rPr lang="en-US" sz="2000" b="1" dirty="0"/>
              <a:t> Create</a:t>
            </a:r>
            <a:endParaRPr sz="2000" b="1"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b="1" dirty="0"/>
              <a:t>Employee</a:t>
            </a:r>
            <a:r>
              <a:rPr lang="en-US" sz="2000" dirty="0"/>
              <a:t>-Find Employee by typing in a few characters of first or last name. Choose employee</a:t>
            </a:r>
            <a:endParaRPr sz="2000"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b="1" dirty="0"/>
              <a:t>Payroll Item</a:t>
            </a:r>
            <a:r>
              <a:rPr lang="en-US" sz="2000" dirty="0"/>
              <a:t>-Use Drop Down        	Choose </a:t>
            </a:r>
            <a:r>
              <a:rPr lang="en-US" sz="2000" b="1" dirty="0"/>
              <a:t>Federal Tax 001</a:t>
            </a:r>
            <a:endParaRPr sz="2000" b="1"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b="1" dirty="0"/>
              <a:t>Type</a:t>
            </a:r>
            <a:r>
              <a:rPr lang="en-US" sz="2000" dirty="0"/>
              <a:t>-From Drop Down          Choose </a:t>
            </a:r>
            <a:r>
              <a:rPr lang="en-US" sz="2000" b="1" dirty="0"/>
              <a:t>Health Insurance</a:t>
            </a:r>
            <a:endParaRPr sz="2000" b="1"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b="1" dirty="0"/>
              <a:t>Transaction Date-</a:t>
            </a:r>
            <a:r>
              <a:rPr lang="en-US" sz="2000" dirty="0"/>
              <a:t>Enter in or choose a date from the calendar</a:t>
            </a:r>
            <a:endParaRPr sz="2000"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b="1" dirty="0"/>
              <a:t>Amount</a:t>
            </a:r>
            <a:r>
              <a:rPr lang="en-US" sz="2000" dirty="0"/>
              <a:t>-Enter in </a:t>
            </a:r>
            <a:r>
              <a:rPr lang="en-US" sz="2000" dirty="0" smtClean="0"/>
              <a:t>Amount   - No to date boxes checked</a:t>
            </a:r>
            <a:endParaRPr sz="2000"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dirty="0"/>
              <a:t>Description-Enter a Description (optional)</a:t>
            </a:r>
            <a:endParaRPr sz="2000" dirty="0"/>
          </a:p>
          <a:p>
            <a:pPr marL="0" lvl="0" indent="457200" algn="l" rtl="0">
              <a:lnSpc>
                <a:spcPct val="115000"/>
              </a:lnSpc>
              <a:spcBef>
                <a:spcPts val="300"/>
              </a:spcBef>
              <a:spcAft>
                <a:spcPts val="0"/>
              </a:spcAft>
              <a:buClr>
                <a:schemeClr val="dk1"/>
              </a:buClr>
              <a:buSzPts val="1100"/>
              <a:buFont typeface="Arial"/>
              <a:buNone/>
            </a:pPr>
            <a:r>
              <a:rPr lang="en-US" sz="2000" dirty="0">
                <a:latin typeface="Arial"/>
                <a:ea typeface="Arial"/>
                <a:cs typeface="Arial"/>
                <a:sym typeface="Arial"/>
              </a:rPr>
              <a:t>•</a:t>
            </a:r>
            <a:r>
              <a:rPr lang="en-US" sz="2000" dirty="0"/>
              <a:t>Click </a:t>
            </a:r>
            <a:endParaRPr sz="2000" dirty="0"/>
          </a:p>
          <a:p>
            <a:pPr marL="228600" lvl="0" indent="-76200" algn="l" rtl="0">
              <a:lnSpc>
                <a:spcPct val="90000"/>
              </a:lnSpc>
              <a:spcBef>
                <a:spcPts val="0"/>
              </a:spcBef>
              <a:spcAft>
                <a:spcPts val="0"/>
              </a:spcAft>
              <a:buClr>
                <a:schemeClr val="dk1"/>
              </a:buClr>
              <a:buSzPts val="2400"/>
              <a:buNone/>
            </a:pPr>
            <a:endParaRPr sz="2400" dirty="0"/>
          </a:p>
        </p:txBody>
      </p:sp>
      <p:pic>
        <p:nvPicPr>
          <p:cNvPr id="524" name="Google Shape;524;p32"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pic>
        <p:nvPicPr>
          <p:cNvPr id="525" name="Google Shape;525;p32"/>
          <p:cNvPicPr preferRelativeResize="0"/>
          <p:nvPr/>
        </p:nvPicPr>
        <p:blipFill rotWithShape="1">
          <a:blip r:embed="rId4">
            <a:alphaModFix/>
          </a:blip>
          <a:srcRect/>
          <a:stretch/>
        </p:blipFill>
        <p:spPr>
          <a:xfrm>
            <a:off x="4616564" y="3893662"/>
            <a:ext cx="333375" cy="266700"/>
          </a:xfrm>
          <a:prstGeom prst="rect">
            <a:avLst/>
          </a:prstGeom>
          <a:noFill/>
          <a:ln>
            <a:noFill/>
          </a:ln>
        </p:spPr>
      </p:pic>
      <p:pic>
        <p:nvPicPr>
          <p:cNvPr id="526" name="Google Shape;526;p32"/>
          <p:cNvPicPr preferRelativeResize="0"/>
          <p:nvPr/>
        </p:nvPicPr>
        <p:blipFill rotWithShape="1">
          <a:blip r:embed="rId4">
            <a:alphaModFix/>
          </a:blip>
          <a:srcRect/>
          <a:stretch/>
        </p:blipFill>
        <p:spPr>
          <a:xfrm>
            <a:off x="3943547" y="4307135"/>
            <a:ext cx="333375" cy="266700"/>
          </a:xfrm>
          <a:prstGeom prst="rect">
            <a:avLst/>
          </a:prstGeom>
          <a:noFill/>
          <a:ln>
            <a:noFill/>
          </a:ln>
        </p:spPr>
      </p:pic>
      <p:pic>
        <p:nvPicPr>
          <p:cNvPr id="527" name="Google Shape;527;p32"/>
          <p:cNvPicPr preferRelativeResize="0"/>
          <p:nvPr/>
        </p:nvPicPr>
        <p:blipFill rotWithShape="1">
          <a:blip r:embed="rId5">
            <a:alphaModFix/>
          </a:blip>
          <a:srcRect/>
          <a:stretch/>
        </p:blipFill>
        <p:spPr>
          <a:xfrm>
            <a:off x="2106152" y="5900736"/>
            <a:ext cx="742950" cy="276225"/>
          </a:xfrm>
          <a:prstGeom prst="rect">
            <a:avLst/>
          </a:prstGeom>
          <a:noFill/>
          <a:ln>
            <a:noFill/>
          </a:ln>
        </p:spPr>
      </p:pic>
      <p:sp>
        <p:nvSpPr>
          <p:cNvPr id="528" name="Google Shape;52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2"/>
        <p:cNvGrpSpPr/>
        <p:nvPr/>
      </p:nvGrpSpPr>
      <p:grpSpPr>
        <a:xfrm>
          <a:off x="0" y="0"/>
          <a:ext cx="0" cy="0"/>
          <a:chOff x="0" y="0"/>
          <a:chExt cx="0" cy="0"/>
        </a:xfrm>
      </p:grpSpPr>
      <p:sp>
        <p:nvSpPr>
          <p:cNvPr id="533" name="Google Shape;533;g977d2b8285_0_95"/>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4" name="Google Shape;534;g977d2b8285_0_95"/>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535" name="Google Shape;535;g977d2b8285_0_95"/>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400"/>
              </a:spcBef>
              <a:spcAft>
                <a:spcPts val="0"/>
              </a:spcAft>
              <a:buClr>
                <a:schemeClr val="dk1"/>
              </a:buClr>
              <a:buSzPts val="1100"/>
              <a:buNone/>
            </a:pPr>
            <a:endParaRPr sz="1800">
              <a:latin typeface="Arial"/>
              <a:ea typeface="Arial"/>
              <a:cs typeface="Arial"/>
              <a:sym typeface="Arial"/>
            </a:endParaRPr>
          </a:p>
          <a:p>
            <a:pPr marL="0" lvl="0" indent="0" algn="l" rtl="0">
              <a:lnSpc>
                <a:spcPct val="115000"/>
              </a:lnSpc>
              <a:spcBef>
                <a:spcPts val="400"/>
              </a:spcBef>
              <a:spcAft>
                <a:spcPts val="0"/>
              </a:spcAft>
              <a:buClr>
                <a:schemeClr val="dk1"/>
              </a:buClr>
              <a:buSzPts val="1100"/>
              <a:buNone/>
            </a:pPr>
            <a:r>
              <a:rPr lang="en-US" sz="2000" b="1" i="1"/>
              <a:t>If the employee insurance  </a:t>
            </a:r>
            <a:r>
              <a:rPr lang="en-US" sz="2000" i="1"/>
              <a:t>is paid half a year out of pocket and the other half through payroll, the amount paid by the employee will need to be added as follows:</a:t>
            </a:r>
            <a:endParaRPr sz="2200" b="1"/>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a:t>Go to </a:t>
            </a:r>
            <a:r>
              <a:rPr lang="en-US" sz="2000" b="1"/>
              <a:t>Core/Adjustments</a:t>
            </a:r>
            <a:endParaRPr sz="2000" b="1"/>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a:t>Click</a:t>
            </a:r>
            <a:r>
              <a:rPr lang="en-US" sz="2000" b="1"/>
              <a:t> Create</a:t>
            </a:r>
            <a:endParaRPr sz="2000" b="1"/>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b="1"/>
              <a:t>Employee</a:t>
            </a:r>
            <a:r>
              <a:rPr lang="en-US" sz="2000"/>
              <a:t>-Find Employee by typing in a few characters of first t last name. Choose employee</a:t>
            </a:r>
            <a:endParaRPr sz="2000"/>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b="1"/>
              <a:t>Payroll Item</a:t>
            </a:r>
            <a:r>
              <a:rPr lang="en-US" sz="2000"/>
              <a:t>-Use Drop Down        Choose </a:t>
            </a:r>
            <a:r>
              <a:rPr lang="en-US" sz="2000" b="1"/>
              <a:t>Federal Tax 001</a:t>
            </a:r>
            <a:endParaRPr sz="2000" b="1"/>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b="1"/>
              <a:t>Type</a:t>
            </a:r>
            <a:r>
              <a:rPr lang="en-US" sz="2000"/>
              <a:t>-From Drop Down         Choose </a:t>
            </a:r>
            <a:r>
              <a:rPr lang="en-US" sz="2000" b="1"/>
              <a:t>Health Insurance</a:t>
            </a:r>
            <a:endParaRPr sz="2000" b="1"/>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b="1"/>
              <a:t>Transaction Date-</a:t>
            </a:r>
            <a:r>
              <a:rPr lang="en-US" sz="2000"/>
              <a:t>Enter in or choose a date from the calendar</a:t>
            </a:r>
            <a:endParaRPr sz="2000"/>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b="1"/>
              <a:t>Amount</a:t>
            </a:r>
            <a:r>
              <a:rPr lang="en-US" sz="2000"/>
              <a:t>-Enter in Amount</a:t>
            </a:r>
            <a:endParaRPr sz="2000"/>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a:t>Description-Enter a Description (optional)</a:t>
            </a:r>
            <a:endParaRPr sz="2000"/>
          </a:p>
          <a:p>
            <a:pPr marL="0" lvl="0" indent="457200" algn="l" rtl="0">
              <a:lnSpc>
                <a:spcPct val="115000"/>
              </a:lnSpc>
              <a:spcBef>
                <a:spcPts val="300"/>
              </a:spcBef>
              <a:spcAft>
                <a:spcPts val="0"/>
              </a:spcAft>
              <a:buClr>
                <a:schemeClr val="dk1"/>
              </a:buClr>
              <a:buSzPts val="1100"/>
              <a:buNone/>
            </a:pPr>
            <a:r>
              <a:rPr lang="en-US" sz="2000">
                <a:latin typeface="Arial"/>
                <a:ea typeface="Arial"/>
                <a:cs typeface="Arial"/>
                <a:sym typeface="Arial"/>
              </a:rPr>
              <a:t>•</a:t>
            </a:r>
            <a:r>
              <a:rPr lang="en-US" sz="2000"/>
              <a:t>Click </a:t>
            </a:r>
            <a:endParaRPr sz="2000"/>
          </a:p>
          <a:p>
            <a:pPr marL="228600" lvl="0" indent="-76200" algn="l" rtl="0">
              <a:lnSpc>
                <a:spcPct val="90000"/>
              </a:lnSpc>
              <a:spcBef>
                <a:spcPts val="0"/>
              </a:spcBef>
              <a:spcAft>
                <a:spcPts val="0"/>
              </a:spcAft>
              <a:buClr>
                <a:schemeClr val="dk1"/>
              </a:buClr>
              <a:buSzPts val="2400"/>
              <a:buNone/>
            </a:pPr>
            <a:endParaRPr sz="2400"/>
          </a:p>
        </p:txBody>
      </p:sp>
      <p:pic>
        <p:nvPicPr>
          <p:cNvPr id="536" name="Google Shape;536;g977d2b8285_0_95"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pic>
        <p:nvPicPr>
          <p:cNvPr id="537" name="Google Shape;537;g977d2b8285_0_95"/>
          <p:cNvPicPr preferRelativeResize="0"/>
          <p:nvPr/>
        </p:nvPicPr>
        <p:blipFill rotWithShape="1">
          <a:blip r:embed="rId4">
            <a:alphaModFix/>
          </a:blip>
          <a:srcRect/>
          <a:stretch/>
        </p:blipFill>
        <p:spPr>
          <a:xfrm>
            <a:off x="4528275" y="4270062"/>
            <a:ext cx="333375" cy="266700"/>
          </a:xfrm>
          <a:prstGeom prst="rect">
            <a:avLst/>
          </a:prstGeom>
          <a:noFill/>
          <a:ln>
            <a:noFill/>
          </a:ln>
        </p:spPr>
      </p:pic>
      <p:pic>
        <p:nvPicPr>
          <p:cNvPr id="538" name="Google Shape;538;g977d2b8285_0_95"/>
          <p:cNvPicPr preferRelativeResize="0"/>
          <p:nvPr/>
        </p:nvPicPr>
        <p:blipFill rotWithShape="1">
          <a:blip r:embed="rId4">
            <a:alphaModFix/>
          </a:blip>
          <a:srcRect/>
          <a:stretch/>
        </p:blipFill>
        <p:spPr>
          <a:xfrm>
            <a:off x="3995125" y="4628937"/>
            <a:ext cx="333375" cy="266700"/>
          </a:xfrm>
          <a:prstGeom prst="rect">
            <a:avLst/>
          </a:prstGeom>
          <a:noFill/>
          <a:ln>
            <a:noFill/>
          </a:ln>
        </p:spPr>
      </p:pic>
      <p:pic>
        <p:nvPicPr>
          <p:cNvPr id="539" name="Google Shape;539;g977d2b8285_0_95"/>
          <p:cNvPicPr preferRelativeResize="0"/>
          <p:nvPr/>
        </p:nvPicPr>
        <p:blipFill rotWithShape="1">
          <a:blip r:embed="rId5">
            <a:alphaModFix/>
          </a:blip>
          <a:srcRect/>
          <a:stretch/>
        </p:blipFill>
        <p:spPr>
          <a:xfrm>
            <a:off x="2046200" y="6181300"/>
            <a:ext cx="742950" cy="276225"/>
          </a:xfrm>
          <a:prstGeom prst="rect">
            <a:avLst/>
          </a:prstGeom>
          <a:noFill/>
          <a:ln>
            <a:noFill/>
          </a:ln>
        </p:spPr>
      </p:pic>
      <p:sp>
        <p:nvSpPr>
          <p:cNvPr id="540" name="Google Shape;540;g977d2b8285_0_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4"/>
        <p:cNvGrpSpPr/>
        <p:nvPr/>
      </p:nvGrpSpPr>
      <p:grpSpPr>
        <a:xfrm>
          <a:off x="0" y="0"/>
          <a:ext cx="0" cy="0"/>
          <a:chOff x="0" y="0"/>
          <a:chExt cx="0" cy="0"/>
        </a:xfrm>
      </p:grpSpPr>
      <p:sp>
        <p:nvSpPr>
          <p:cNvPr id="545" name="Google Shape;545;g977d2b8285_0_12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6" name="Google Shape;546;g977d2b8285_0_120"/>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547" name="Google Shape;547;g977d2b8285_0_120"/>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r>
              <a:rPr lang="en-US" sz="2400">
                <a:latin typeface="Arial"/>
                <a:ea typeface="Arial"/>
                <a:cs typeface="Arial"/>
                <a:sym typeface="Arial"/>
              </a:rPr>
              <a:t>Manually enter </a:t>
            </a:r>
            <a:r>
              <a:rPr lang="en-US" sz="2400" b="1">
                <a:latin typeface="Arial"/>
                <a:ea typeface="Arial"/>
                <a:cs typeface="Arial"/>
                <a:sym typeface="Arial"/>
              </a:rPr>
              <a:t>only</a:t>
            </a:r>
            <a:r>
              <a:rPr lang="en-US" sz="2400">
                <a:latin typeface="Arial"/>
                <a:ea typeface="Arial"/>
                <a:cs typeface="Arial"/>
                <a:sym typeface="Arial"/>
              </a:rPr>
              <a:t> amount </a:t>
            </a:r>
            <a:r>
              <a:rPr lang="en-US" sz="2400" b="1">
                <a:latin typeface="Arial"/>
                <a:ea typeface="Arial"/>
                <a:cs typeface="Arial"/>
                <a:sym typeface="Arial"/>
              </a:rPr>
              <a:t>not</a:t>
            </a:r>
            <a:r>
              <a:rPr lang="en-US" sz="2400">
                <a:latin typeface="Arial"/>
                <a:ea typeface="Arial"/>
                <a:cs typeface="Arial"/>
                <a:sym typeface="Arial"/>
              </a:rPr>
              <a:t> tracked in USPS system.</a:t>
            </a:r>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p:txBody>
      </p:sp>
      <p:pic>
        <p:nvPicPr>
          <p:cNvPr id="548" name="Google Shape;548;g977d2b8285_0_120" descr="A picture containing text, map, drawing&#10;&#10;Description automatically generated"/>
          <p:cNvPicPr preferRelativeResize="0"/>
          <p:nvPr/>
        </p:nvPicPr>
        <p:blipFill rotWithShape="1">
          <a:blip r:embed="rId3">
            <a:alphaModFix/>
          </a:blip>
          <a:srcRect/>
          <a:stretch/>
        </p:blipFill>
        <p:spPr>
          <a:xfrm>
            <a:off x="11353800" y="5662925"/>
            <a:ext cx="923400" cy="1005325"/>
          </a:xfrm>
          <a:prstGeom prst="rect">
            <a:avLst/>
          </a:prstGeom>
          <a:noFill/>
          <a:ln>
            <a:noFill/>
          </a:ln>
        </p:spPr>
      </p:pic>
      <p:pic>
        <p:nvPicPr>
          <p:cNvPr id="549" name="Google Shape;549;g977d2b8285_0_120"/>
          <p:cNvPicPr preferRelativeResize="0"/>
          <p:nvPr/>
        </p:nvPicPr>
        <p:blipFill rotWithShape="1">
          <a:blip r:embed="rId4">
            <a:alphaModFix/>
          </a:blip>
          <a:srcRect/>
          <a:stretch/>
        </p:blipFill>
        <p:spPr>
          <a:xfrm>
            <a:off x="660657" y="2872584"/>
            <a:ext cx="10515601" cy="3645571"/>
          </a:xfrm>
          <a:prstGeom prst="rect">
            <a:avLst/>
          </a:prstGeom>
          <a:noFill/>
          <a:ln>
            <a:noFill/>
          </a:ln>
        </p:spPr>
      </p:pic>
      <p:sp>
        <p:nvSpPr>
          <p:cNvPr id="550" name="Google Shape;550;g977d2b8285_0_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4"/>
        <p:cNvGrpSpPr/>
        <p:nvPr/>
      </p:nvGrpSpPr>
      <p:grpSpPr>
        <a:xfrm>
          <a:off x="0" y="0"/>
          <a:ext cx="0" cy="0"/>
          <a:chOff x="0" y="0"/>
          <a:chExt cx="0" cy="0"/>
        </a:xfrm>
      </p:grpSpPr>
      <p:sp>
        <p:nvSpPr>
          <p:cNvPr id="555" name="Google Shape;555;g977d2b8285_0_12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6" name="Google Shape;556;g977d2b8285_0_128"/>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557" name="Google Shape;557;g977d2b8285_0_128"/>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a:latin typeface="Arial"/>
                <a:ea typeface="Arial"/>
                <a:cs typeface="Arial"/>
                <a:sym typeface="Arial"/>
              </a:rPr>
              <a:t>•</a:t>
            </a:r>
            <a:r>
              <a:rPr lang="en-US" sz="3500">
                <a:latin typeface="Arial"/>
                <a:ea typeface="Arial"/>
                <a:cs typeface="Arial"/>
                <a:sym typeface="Arial"/>
              </a:rPr>
              <a:t>When the Save button is clicked this will update the total </a:t>
            </a:r>
            <a:r>
              <a:rPr lang="en-US" sz="3500" b="1">
                <a:latin typeface="Arial"/>
                <a:ea typeface="Arial"/>
                <a:cs typeface="Arial"/>
                <a:sym typeface="Arial"/>
              </a:rPr>
              <a:t>Employer Health Coverage</a:t>
            </a:r>
            <a:r>
              <a:rPr lang="en-US" sz="3500">
                <a:latin typeface="Arial"/>
                <a:ea typeface="Arial"/>
                <a:cs typeface="Arial"/>
                <a:sym typeface="Arial"/>
              </a:rPr>
              <a:t>-Code DD withheld for W2 reporting purposes.</a:t>
            </a:r>
            <a:endParaRPr sz="3500">
              <a:latin typeface="Arial"/>
              <a:ea typeface="Arial"/>
              <a:cs typeface="Arial"/>
              <a:sym typeface="Arial"/>
            </a:endParaRPr>
          </a:p>
          <a:p>
            <a:pPr marL="0" lvl="0" indent="0" algn="l" rtl="0">
              <a:lnSpc>
                <a:spcPct val="115000"/>
              </a:lnSpc>
              <a:spcBef>
                <a:spcPts val="600"/>
              </a:spcBef>
              <a:spcAft>
                <a:spcPts val="0"/>
              </a:spcAft>
              <a:buSzPts val="1800"/>
              <a:buNone/>
            </a:pPr>
            <a:endParaRPr sz="2400">
              <a:latin typeface="Arial"/>
              <a:ea typeface="Arial"/>
              <a:cs typeface="Arial"/>
              <a:sym typeface="Arial"/>
            </a:endParaRPr>
          </a:p>
        </p:txBody>
      </p:sp>
      <p:pic>
        <p:nvPicPr>
          <p:cNvPr id="558" name="Google Shape;558;g977d2b8285_0_128" descr="A picture containing text, map, drawing&#10;&#10;Description automatically generated"/>
          <p:cNvPicPr preferRelativeResize="0"/>
          <p:nvPr/>
        </p:nvPicPr>
        <p:blipFill rotWithShape="1">
          <a:blip r:embed="rId3">
            <a:alphaModFix/>
          </a:blip>
          <a:srcRect/>
          <a:stretch/>
        </p:blipFill>
        <p:spPr>
          <a:xfrm>
            <a:off x="11059625" y="5558375"/>
            <a:ext cx="923400" cy="1005325"/>
          </a:xfrm>
          <a:prstGeom prst="rect">
            <a:avLst/>
          </a:prstGeom>
          <a:noFill/>
          <a:ln>
            <a:noFill/>
          </a:ln>
        </p:spPr>
      </p:pic>
      <p:sp>
        <p:nvSpPr>
          <p:cNvPr id="559" name="Google Shape;559;g977d2b8285_0_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5"/>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5"/>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Processing-City</a:t>
            </a:r>
            <a:endParaRPr sz="4600">
              <a:solidFill>
                <a:srgbClr val="FFFFFF"/>
              </a:solidFill>
            </a:endParaRPr>
          </a:p>
        </p:txBody>
      </p:sp>
      <p:sp>
        <p:nvSpPr>
          <p:cNvPr id="145" name="Google Shape;145;p5"/>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Clr>
                <a:schemeClr val="dk1"/>
              </a:buClr>
              <a:buSzPts val="1100"/>
              <a:buFont typeface="Arial"/>
              <a:buNone/>
            </a:pPr>
            <a:r>
              <a:rPr lang="en-US" sz="3200">
                <a:latin typeface="Arial"/>
                <a:ea typeface="Arial"/>
                <a:cs typeface="Arial"/>
                <a:sym typeface="Arial"/>
              </a:rPr>
              <a:t>•Verify ‘Entity code’ in </a:t>
            </a:r>
            <a:r>
              <a:rPr lang="en-US" sz="3200" b="1">
                <a:latin typeface="Arial"/>
                <a:ea typeface="Arial"/>
                <a:cs typeface="Arial"/>
                <a:sym typeface="Arial"/>
              </a:rPr>
              <a:t>Payroll Item Configuration</a:t>
            </a:r>
            <a:r>
              <a:rPr lang="en-US" sz="3200">
                <a:latin typeface="Arial"/>
                <a:ea typeface="Arial"/>
                <a:cs typeface="Arial"/>
                <a:sym typeface="Arial"/>
              </a:rPr>
              <a:t> is completed for any electronic reporting to any city. </a:t>
            </a:r>
            <a:endParaRPr sz="3200">
              <a:latin typeface="Arial"/>
              <a:ea typeface="Arial"/>
              <a:cs typeface="Arial"/>
              <a:sym typeface="Arial"/>
            </a:endParaRPr>
          </a:p>
          <a:p>
            <a:pPr marL="228600" lvl="0" indent="-76200" algn="l" rtl="0">
              <a:lnSpc>
                <a:spcPct val="90000"/>
              </a:lnSpc>
              <a:spcBef>
                <a:spcPts val="0"/>
              </a:spcBef>
              <a:spcAft>
                <a:spcPts val="0"/>
              </a:spcAft>
              <a:buClr>
                <a:schemeClr val="dk1"/>
              </a:buClr>
              <a:buSzPts val="2400"/>
              <a:buNone/>
            </a:pPr>
            <a:endParaRPr sz="2400"/>
          </a:p>
        </p:txBody>
      </p:sp>
      <p:pic>
        <p:nvPicPr>
          <p:cNvPr id="146" name="Google Shape;146;p5"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147" name="Google Shape;14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sp>
        <p:nvSpPr>
          <p:cNvPr id="564" name="Google Shape;564;p5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5" name="Google Shape;565;p50"/>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Pre-W2 Processing-Employer Sponsored Health Care Cost (continued)</a:t>
            </a:r>
            <a:endParaRPr sz="4600">
              <a:solidFill>
                <a:srgbClr val="FFFFFF"/>
              </a:solidFill>
            </a:endParaRPr>
          </a:p>
        </p:txBody>
      </p:sp>
      <p:sp>
        <p:nvSpPr>
          <p:cNvPr id="566" name="Google Shape;566;p50"/>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2400" b="1">
                <a:latin typeface="Arial"/>
                <a:ea typeface="Arial"/>
                <a:cs typeface="Arial"/>
                <a:sym typeface="Arial"/>
              </a:rPr>
              <a:t>*Note</a:t>
            </a:r>
            <a:r>
              <a:rPr lang="en-US" sz="2400">
                <a:latin typeface="Arial"/>
                <a:ea typeface="Arial"/>
                <a:cs typeface="Arial"/>
                <a:sym typeface="Arial"/>
              </a:rPr>
              <a:t>- A spreadsheet can be uploaded with the appropriately formatted data-see </a:t>
            </a:r>
            <a:r>
              <a:rPr lang="en-US" sz="2400" u="sng">
                <a:solidFill>
                  <a:schemeClr val="hlink"/>
                </a:solidFill>
                <a:latin typeface="Arial"/>
                <a:ea typeface="Arial"/>
                <a:cs typeface="Arial"/>
                <a:sym typeface="Arial"/>
                <a:hlinkClick r:id="rId3"/>
              </a:rPr>
              <a:t>https://wiki.ssdt-ohio.org/display/uspsrdoc/Mass+Load</a:t>
            </a:r>
            <a:r>
              <a:rPr lang="en-US" sz="2400">
                <a:latin typeface="Arial"/>
                <a:ea typeface="Arial"/>
                <a:cs typeface="Arial"/>
                <a:sym typeface="Arial"/>
              </a:rPr>
              <a:t> using </a:t>
            </a:r>
            <a:r>
              <a:rPr lang="en-US" sz="2400" b="1">
                <a:latin typeface="Arial"/>
                <a:ea typeface="Arial"/>
                <a:cs typeface="Arial"/>
                <a:sym typeface="Arial"/>
              </a:rPr>
              <a:t>Utilities:Mass Load/Adjustment Journal </a:t>
            </a:r>
            <a:r>
              <a:rPr lang="en-US" sz="2400">
                <a:latin typeface="Arial"/>
                <a:ea typeface="Arial"/>
                <a:cs typeface="Arial"/>
                <a:sym typeface="Arial"/>
              </a:rPr>
              <a:t>with Federal </a:t>
            </a:r>
            <a:r>
              <a:rPr lang="en-US" sz="2400" b="1">
                <a:latin typeface="Arial"/>
                <a:ea typeface="Arial"/>
                <a:cs typeface="Arial"/>
                <a:sym typeface="Arial"/>
              </a:rPr>
              <a:t>Payroll Item </a:t>
            </a:r>
            <a:r>
              <a:rPr lang="en-US" sz="2400">
                <a:latin typeface="Arial"/>
                <a:ea typeface="Arial"/>
                <a:cs typeface="Arial"/>
                <a:sym typeface="Arial"/>
              </a:rPr>
              <a:t>Code defined as well as the </a:t>
            </a:r>
            <a:r>
              <a:rPr lang="en-US" sz="2400" b="1">
                <a:latin typeface="Arial"/>
                <a:ea typeface="Arial"/>
                <a:cs typeface="Arial"/>
                <a:sym typeface="Arial"/>
              </a:rPr>
              <a:t>Type</a:t>
            </a:r>
            <a:r>
              <a:rPr lang="en-US" sz="2400">
                <a:latin typeface="Arial"/>
                <a:ea typeface="Arial"/>
                <a:cs typeface="Arial"/>
                <a:sym typeface="Arial"/>
              </a:rPr>
              <a:t>-</a:t>
            </a:r>
            <a:r>
              <a:rPr lang="en-US" sz="2400" b="1">
                <a:latin typeface="Arial"/>
                <a:ea typeface="Arial"/>
                <a:cs typeface="Arial"/>
                <a:sym typeface="Arial"/>
              </a:rPr>
              <a:t>Health Insurance </a:t>
            </a:r>
            <a:r>
              <a:rPr lang="en-US" sz="2400">
                <a:latin typeface="Arial"/>
                <a:ea typeface="Arial"/>
                <a:cs typeface="Arial"/>
                <a:sym typeface="Arial"/>
              </a:rPr>
              <a:t>information.</a:t>
            </a:r>
            <a:endParaRPr/>
          </a:p>
          <a:p>
            <a:pPr marL="0" lvl="0" indent="0" algn="l" rtl="0">
              <a:lnSpc>
                <a:spcPct val="115000"/>
              </a:lnSpc>
              <a:spcBef>
                <a:spcPts val="800"/>
              </a:spcBef>
              <a:spcAft>
                <a:spcPts val="0"/>
              </a:spcAft>
              <a:buSzPts val="1800"/>
              <a:buNone/>
            </a:pPr>
            <a:endParaRPr sz="2400">
              <a:latin typeface="Arial"/>
              <a:ea typeface="Arial"/>
              <a:cs typeface="Arial"/>
              <a:sym typeface="Arial"/>
            </a:endParaRPr>
          </a:p>
          <a:p>
            <a:pPr marL="0" lvl="0" indent="0" algn="l" rtl="0">
              <a:lnSpc>
                <a:spcPct val="115000"/>
              </a:lnSpc>
              <a:spcBef>
                <a:spcPts val="800"/>
              </a:spcBef>
              <a:spcAft>
                <a:spcPts val="0"/>
              </a:spcAft>
              <a:buSzPts val="1800"/>
              <a:buNone/>
            </a:pPr>
            <a:endParaRPr sz="2400">
              <a:latin typeface="Arial"/>
              <a:ea typeface="Arial"/>
              <a:cs typeface="Arial"/>
              <a:sym typeface="Arial"/>
            </a:endParaRPr>
          </a:p>
          <a:p>
            <a:pPr marL="0" lvl="0" indent="0" algn="l" rtl="0">
              <a:lnSpc>
                <a:spcPct val="115000"/>
              </a:lnSpc>
              <a:spcBef>
                <a:spcPts val="800"/>
              </a:spcBef>
              <a:spcAft>
                <a:spcPts val="0"/>
              </a:spcAft>
              <a:buSzPts val="1800"/>
              <a:buNone/>
            </a:pPr>
            <a:endParaRPr sz="2400">
              <a:latin typeface="Arial"/>
              <a:ea typeface="Arial"/>
              <a:cs typeface="Arial"/>
              <a:sym typeface="Arial"/>
            </a:endParaRPr>
          </a:p>
          <a:p>
            <a:pPr marL="0" lvl="0" indent="0" algn="l" rtl="0">
              <a:lnSpc>
                <a:spcPct val="115000"/>
              </a:lnSpc>
              <a:spcBef>
                <a:spcPts val="800"/>
              </a:spcBef>
              <a:spcAft>
                <a:spcPts val="0"/>
              </a:spcAft>
              <a:buSzPts val="1800"/>
              <a:buNone/>
            </a:pPr>
            <a:endParaRPr sz="2400">
              <a:latin typeface="Arial"/>
              <a:ea typeface="Arial"/>
              <a:cs typeface="Arial"/>
              <a:sym typeface="Arial"/>
            </a:endParaRPr>
          </a:p>
        </p:txBody>
      </p:sp>
      <p:pic>
        <p:nvPicPr>
          <p:cNvPr id="567" name="Google Shape;567;p50" descr="A picture containing text, map, drawing&#10;&#10;Description automatically generated"/>
          <p:cNvPicPr preferRelativeResize="0"/>
          <p:nvPr/>
        </p:nvPicPr>
        <p:blipFill rotWithShape="1">
          <a:blip r:embed="rId4">
            <a:alphaModFix/>
          </a:blip>
          <a:srcRect/>
          <a:stretch/>
        </p:blipFill>
        <p:spPr>
          <a:xfrm>
            <a:off x="11059625" y="5558375"/>
            <a:ext cx="923400" cy="1005325"/>
          </a:xfrm>
          <a:prstGeom prst="rect">
            <a:avLst/>
          </a:prstGeom>
          <a:noFill/>
          <a:ln>
            <a:noFill/>
          </a:ln>
        </p:spPr>
      </p:pic>
      <p:sp>
        <p:nvSpPr>
          <p:cNvPr id="568" name="Google Shape;56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1"/>
        <p:cNvGrpSpPr/>
        <p:nvPr/>
      </p:nvGrpSpPr>
      <p:grpSpPr>
        <a:xfrm>
          <a:off x="0" y="0"/>
          <a:ext cx="0" cy="0"/>
          <a:chOff x="0" y="0"/>
          <a:chExt cx="0" cy="0"/>
        </a:xfrm>
      </p:grpSpPr>
      <p:sp>
        <p:nvSpPr>
          <p:cNvPr id="592" name="Google Shape;592;g977d2b8285_0_22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g977d2b8285_0_222"/>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Report and Submission Features</a:t>
            </a:r>
            <a:endParaRPr sz="4000" b="1">
              <a:latin typeface="Arial"/>
              <a:ea typeface="Arial"/>
              <a:cs typeface="Arial"/>
              <a:sym typeface="Arial"/>
            </a:endParaRPr>
          </a:p>
        </p:txBody>
      </p:sp>
      <p:sp>
        <p:nvSpPr>
          <p:cNvPr id="594" name="Google Shape;594;g977d2b8285_0_222"/>
          <p:cNvSpPr txBox="1">
            <a:spLocks noGrp="1"/>
          </p:cNvSpPr>
          <p:nvPr>
            <p:ph type="body" idx="1"/>
          </p:nvPr>
        </p:nvSpPr>
        <p:spPr>
          <a:xfrm>
            <a:off x="838200" y="2243100"/>
            <a:ext cx="10515600" cy="432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Clr>
                <a:schemeClr val="dk1"/>
              </a:buClr>
              <a:buSzPts val="1100"/>
              <a:buFont typeface="Arial"/>
              <a:buNone/>
            </a:pPr>
            <a:r>
              <a:rPr lang="en-US" sz="3800" dirty="0">
                <a:latin typeface="Arial"/>
                <a:ea typeface="Arial"/>
                <a:cs typeface="Arial"/>
                <a:sym typeface="Arial"/>
              </a:rPr>
              <a:t>Program used to generate</a:t>
            </a:r>
            <a:endParaRPr sz="3800" dirty="0">
              <a:latin typeface="Arial"/>
              <a:ea typeface="Arial"/>
              <a:cs typeface="Arial"/>
              <a:sym typeface="Arial"/>
            </a:endParaRPr>
          </a:p>
          <a:p>
            <a:pPr marL="457200" lvl="0" indent="0" algn="l" rtl="0">
              <a:lnSpc>
                <a:spcPct val="115000"/>
              </a:lnSpc>
              <a:spcBef>
                <a:spcPts val="600"/>
              </a:spcBef>
              <a:spcAft>
                <a:spcPts val="0"/>
              </a:spcAft>
              <a:buClr>
                <a:schemeClr val="dk1"/>
              </a:buClr>
              <a:buSzPts val="1100"/>
              <a:buFont typeface="Arial"/>
              <a:buNone/>
            </a:pPr>
            <a:r>
              <a:rPr lang="en-US" sz="3800" dirty="0">
                <a:latin typeface="Arial"/>
                <a:ea typeface="Arial"/>
                <a:cs typeface="Arial"/>
                <a:sym typeface="Arial"/>
              </a:rPr>
              <a:t>-   </a:t>
            </a:r>
            <a:r>
              <a:rPr lang="en-US" sz="3200" dirty="0">
                <a:latin typeface="Arial"/>
                <a:ea typeface="Arial"/>
                <a:cs typeface="Arial"/>
                <a:sym typeface="Arial"/>
              </a:rPr>
              <a:t>W2 </a:t>
            </a:r>
            <a:r>
              <a:rPr lang="en-US" sz="3200" dirty="0" smtClean="0">
                <a:latin typeface="Arial"/>
                <a:ea typeface="Arial"/>
                <a:cs typeface="Arial"/>
                <a:sym typeface="Arial"/>
              </a:rPr>
              <a:t>Report-2023.PDF </a:t>
            </a:r>
            <a:r>
              <a:rPr lang="en-US" sz="3200" dirty="0">
                <a:latin typeface="Arial"/>
                <a:ea typeface="Arial"/>
                <a:cs typeface="Arial"/>
                <a:sym typeface="Arial"/>
              </a:rPr>
              <a:t>use as a  Balancing report</a:t>
            </a:r>
            <a:endParaRPr sz="3200" dirty="0">
              <a:latin typeface="Arial"/>
              <a:ea typeface="Arial"/>
              <a:cs typeface="Arial"/>
              <a:sym typeface="Arial"/>
            </a:endParaRPr>
          </a:p>
          <a:p>
            <a:pPr marL="457200" lvl="0" indent="0" algn="l" rtl="0">
              <a:lnSpc>
                <a:spcPct val="115000"/>
              </a:lnSpc>
              <a:spcBef>
                <a:spcPts val="600"/>
              </a:spcBef>
              <a:spcAft>
                <a:spcPts val="0"/>
              </a:spcAft>
              <a:buClr>
                <a:schemeClr val="dk1"/>
              </a:buClr>
              <a:buSzPts val="1100"/>
              <a:buFont typeface="Arial"/>
              <a:buNone/>
            </a:pPr>
            <a:r>
              <a:rPr lang="en-US" sz="3800" dirty="0" smtClean="0">
                <a:latin typeface="Arial"/>
                <a:ea typeface="Arial"/>
                <a:cs typeface="Arial"/>
                <a:sym typeface="Arial"/>
              </a:rPr>
              <a:t>-   </a:t>
            </a:r>
            <a:r>
              <a:rPr lang="en-US" sz="3200" dirty="0" smtClean="0">
                <a:latin typeface="Arial"/>
                <a:ea typeface="Arial"/>
                <a:cs typeface="Arial"/>
                <a:sym typeface="Arial"/>
              </a:rPr>
              <a:t>W2 Tape.TXT </a:t>
            </a:r>
            <a:r>
              <a:rPr lang="en-US" sz="3200" dirty="0">
                <a:latin typeface="Arial"/>
                <a:ea typeface="Arial"/>
                <a:cs typeface="Arial"/>
                <a:sym typeface="Arial"/>
              </a:rPr>
              <a:t>Submission file for </a:t>
            </a:r>
            <a:r>
              <a:rPr lang="en-US" sz="3200" dirty="0" smtClean="0">
                <a:latin typeface="Arial"/>
                <a:ea typeface="Arial"/>
                <a:cs typeface="Arial"/>
                <a:sym typeface="Arial"/>
              </a:rPr>
              <a:t>reporting</a:t>
            </a:r>
          </a:p>
          <a:p>
            <a:pPr lvl="0" indent="0" algn="l" rtl="0">
              <a:lnSpc>
                <a:spcPct val="115000"/>
              </a:lnSpc>
              <a:spcBef>
                <a:spcPts val="600"/>
              </a:spcBef>
              <a:spcAft>
                <a:spcPts val="0"/>
              </a:spcAft>
              <a:buClr>
                <a:schemeClr val="dk1"/>
              </a:buClr>
              <a:buSzPts val="1100"/>
              <a:buNone/>
            </a:pPr>
            <a:r>
              <a:rPr lang="en-US" sz="3200" dirty="0" smtClean="0">
                <a:latin typeface="Arial"/>
                <a:ea typeface="Arial"/>
                <a:cs typeface="Arial"/>
                <a:sym typeface="Arial"/>
              </a:rPr>
              <a:t>- 	W2 Forms in pdf format</a:t>
            </a:r>
            <a:endParaRPr sz="3200" dirty="0">
              <a:latin typeface="Arial"/>
              <a:ea typeface="Arial"/>
              <a:cs typeface="Arial"/>
              <a:sym typeface="Arial"/>
            </a:endParaRPr>
          </a:p>
        </p:txBody>
      </p:sp>
      <p:pic>
        <p:nvPicPr>
          <p:cNvPr id="595" name="Google Shape;595;g977d2b8285_0_22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596" name="Google Shape;596;g977d2b8285_0_2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0"/>
        <p:cNvGrpSpPr/>
        <p:nvPr/>
      </p:nvGrpSpPr>
      <p:grpSpPr>
        <a:xfrm>
          <a:off x="0" y="0"/>
          <a:ext cx="0" cy="0"/>
          <a:chOff x="0" y="0"/>
          <a:chExt cx="0" cy="0"/>
        </a:xfrm>
      </p:grpSpPr>
      <p:sp>
        <p:nvSpPr>
          <p:cNvPr id="601" name="Google Shape;601;g977d2b8285_0_231"/>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g977d2b8285_0_231"/>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 W-2 Report  Processing</a:t>
            </a:r>
            <a:endParaRPr sz="4000" b="1" dirty="0">
              <a:latin typeface="Arial"/>
              <a:ea typeface="Arial"/>
              <a:cs typeface="Arial"/>
              <a:sym typeface="Arial"/>
            </a:endParaRPr>
          </a:p>
        </p:txBody>
      </p:sp>
      <p:sp>
        <p:nvSpPr>
          <p:cNvPr id="603" name="Google Shape;603;g977d2b8285_0_231"/>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endParaRPr sz="27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600" dirty="0">
                <a:latin typeface="Arial"/>
                <a:ea typeface="Arial"/>
                <a:cs typeface="Arial"/>
                <a:sym typeface="Arial"/>
              </a:rPr>
              <a:t>•</a:t>
            </a:r>
            <a:r>
              <a:rPr lang="en-US" sz="2700" dirty="0">
                <a:latin typeface="Arial"/>
                <a:ea typeface="Arial"/>
                <a:cs typeface="Arial"/>
                <a:sym typeface="Arial"/>
              </a:rPr>
              <a:t>Go to </a:t>
            </a:r>
            <a:r>
              <a:rPr lang="en-US" sz="2700" b="1" dirty="0">
                <a:latin typeface="Arial"/>
                <a:ea typeface="Arial"/>
                <a:cs typeface="Arial"/>
                <a:sym typeface="Arial"/>
              </a:rPr>
              <a:t>Reports/W2 Report and Submission </a:t>
            </a:r>
            <a:r>
              <a:rPr lang="en-US" sz="2700" dirty="0">
                <a:latin typeface="Arial"/>
                <a:ea typeface="Arial"/>
                <a:cs typeface="Arial"/>
                <a:sym typeface="Arial"/>
              </a:rPr>
              <a:t>before last pay of </a:t>
            </a:r>
            <a:r>
              <a:rPr lang="en-US" sz="2700" dirty="0" smtClean="0">
                <a:latin typeface="Arial"/>
                <a:ea typeface="Arial"/>
                <a:cs typeface="Arial"/>
                <a:sym typeface="Arial"/>
              </a:rPr>
              <a:t>2023 </a:t>
            </a:r>
            <a:r>
              <a:rPr lang="en-US" sz="2700" dirty="0">
                <a:latin typeface="Arial"/>
                <a:ea typeface="Arial"/>
                <a:cs typeface="Arial"/>
                <a:sym typeface="Arial"/>
              </a:rPr>
              <a:t>has been completed. </a:t>
            </a:r>
            <a:endParaRPr lang="en-US" sz="2700" dirty="0" smtClean="0">
              <a:latin typeface="Arial"/>
              <a:ea typeface="Arial"/>
              <a:cs typeface="Arial"/>
              <a:sym typeface="Arial"/>
            </a:endParaRPr>
          </a:p>
          <a:p>
            <a:pPr marL="0" lvl="0" indent="0" algn="l" rtl="0">
              <a:lnSpc>
                <a:spcPct val="115000"/>
              </a:lnSpc>
              <a:spcBef>
                <a:spcPts val="600"/>
              </a:spcBef>
              <a:spcAft>
                <a:spcPts val="0"/>
              </a:spcAft>
              <a:buSzPts val="1800"/>
              <a:buNone/>
            </a:pPr>
            <a:r>
              <a:rPr lang="en-US" sz="2700" dirty="0" smtClean="0">
                <a:latin typeface="Arial"/>
                <a:ea typeface="Arial"/>
                <a:cs typeface="Arial"/>
                <a:sym typeface="Arial"/>
              </a:rPr>
              <a:t>Run the report for Employees with errors only</a:t>
            </a:r>
          </a:p>
          <a:p>
            <a:pPr marL="0" lvl="0" indent="0" algn="l" rtl="0">
              <a:lnSpc>
                <a:spcPct val="115000"/>
              </a:lnSpc>
              <a:spcBef>
                <a:spcPts val="600"/>
              </a:spcBef>
              <a:spcAft>
                <a:spcPts val="0"/>
              </a:spcAft>
              <a:buSzPts val="1800"/>
              <a:buNone/>
            </a:pPr>
            <a:endParaRPr lang="en-US" sz="2700" dirty="0" smtClean="0">
              <a:latin typeface="Arial"/>
              <a:ea typeface="Arial"/>
              <a:cs typeface="Arial"/>
              <a:sym typeface="Arial"/>
            </a:endParaRPr>
          </a:p>
          <a:p>
            <a:pPr marL="0" indent="0">
              <a:lnSpc>
                <a:spcPct val="115000"/>
              </a:lnSpc>
              <a:spcBef>
                <a:spcPts val="600"/>
              </a:spcBef>
              <a:buNone/>
            </a:pPr>
            <a:endParaRPr lang="en-US" sz="4000" dirty="0">
              <a:latin typeface="Arial"/>
              <a:ea typeface="Arial"/>
              <a:cs typeface="Arial"/>
              <a:sym typeface="Arial"/>
            </a:endParaRPr>
          </a:p>
          <a:p>
            <a:pPr marL="0" lvl="0" indent="0" algn="l" rtl="0">
              <a:lnSpc>
                <a:spcPct val="115000"/>
              </a:lnSpc>
              <a:spcBef>
                <a:spcPts val="600"/>
              </a:spcBef>
              <a:spcAft>
                <a:spcPts val="0"/>
              </a:spcAft>
              <a:buSzPts val="1800"/>
              <a:buNone/>
            </a:pPr>
            <a:endParaRPr sz="3800" dirty="0">
              <a:latin typeface="Arial"/>
              <a:ea typeface="Arial"/>
              <a:cs typeface="Arial"/>
              <a:sym typeface="Arial"/>
            </a:endParaRPr>
          </a:p>
        </p:txBody>
      </p:sp>
      <p:pic>
        <p:nvPicPr>
          <p:cNvPr id="604" name="Google Shape;604;g977d2b8285_0_23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05" name="Google Shape;605;g977d2b8285_0_2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3" name="Picture 2"/>
          <p:cNvPicPr>
            <a:picLocks noChangeAspect="1"/>
          </p:cNvPicPr>
          <p:nvPr/>
        </p:nvPicPr>
        <p:blipFill>
          <a:blip r:embed="rId4"/>
          <a:stretch>
            <a:fillRect/>
          </a:stretch>
        </p:blipFill>
        <p:spPr>
          <a:xfrm>
            <a:off x="1094076" y="4803197"/>
            <a:ext cx="8191016" cy="141662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977d2b8285_0_231"/>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g977d2b8285_0_231"/>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 W-2 Report  Processing</a:t>
            </a:r>
            <a:endParaRPr sz="4000" b="1" dirty="0">
              <a:latin typeface="Arial"/>
              <a:ea typeface="Arial"/>
              <a:cs typeface="Arial"/>
              <a:sym typeface="Arial"/>
            </a:endParaRPr>
          </a:p>
        </p:txBody>
      </p:sp>
      <p:sp>
        <p:nvSpPr>
          <p:cNvPr id="603" name="Google Shape;603;g977d2b8285_0_231"/>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endParaRPr sz="27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600" dirty="0">
                <a:latin typeface="Arial"/>
                <a:ea typeface="Arial"/>
                <a:cs typeface="Arial"/>
                <a:sym typeface="Arial"/>
              </a:rPr>
              <a:t>•</a:t>
            </a:r>
            <a:r>
              <a:rPr lang="en-US" sz="2700" dirty="0">
                <a:latin typeface="Arial"/>
                <a:ea typeface="Arial"/>
                <a:cs typeface="Arial"/>
                <a:sym typeface="Arial"/>
              </a:rPr>
              <a:t>Go to </a:t>
            </a:r>
            <a:r>
              <a:rPr lang="en-US" sz="2700" b="1" dirty="0">
                <a:latin typeface="Arial"/>
                <a:ea typeface="Arial"/>
                <a:cs typeface="Arial"/>
                <a:sym typeface="Arial"/>
              </a:rPr>
              <a:t>Reports/W2 Report and Submission </a:t>
            </a:r>
            <a:r>
              <a:rPr lang="en-US" sz="2700" dirty="0">
                <a:latin typeface="Arial"/>
                <a:ea typeface="Arial"/>
                <a:cs typeface="Arial"/>
                <a:sym typeface="Arial"/>
              </a:rPr>
              <a:t>before last pay of </a:t>
            </a:r>
            <a:r>
              <a:rPr lang="en-US" sz="2700" dirty="0" smtClean="0">
                <a:latin typeface="Arial"/>
                <a:ea typeface="Arial"/>
                <a:cs typeface="Arial"/>
                <a:sym typeface="Arial"/>
              </a:rPr>
              <a:t>2023 </a:t>
            </a:r>
            <a:r>
              <a:rPr lang="en-US" sz="2700" dirty="0">
                <a:latin typeface="Arial"/>
                <a:ea typeface="Arial"/>
                <a:cs typeface="Arial"/>
                <a:sym typeface="Arial"/>
              </a:rPr>
              <a:t>has been completed. Can be ran as many times as necessary.</a:t>
            </a:r>
            <a:endParaRPr sz="27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700" dirty="0">
                <a:latin typeface="Arial"/>
                <a:ea typeface="Arial"/>
                <a:cs typeface="Arial"/>
                <a:sym typeface="Arial"/>
              </a:rPr>
              <a:t>•</a:t>
            </a:r>
            <a:r>
              <a:rPr lang="en-US" sz="2700" b="1" dirty="0">
                <a:latin typeface="Arial"/>
                <a:ea typeface="Arial"/>
                <a:cs typeface="Arial"/>
                <a:sym typeface="Arial"/>
              </a:rPr>
              <a:t>Output Type</a:t>
            </a:r>
            <a:r>
              <a:rPr lang="en-US" sz="2700" dirty="0">
                <a:latin typeface="Arial"/>
                <a:ea typeface="Arial"/>
                <a:cs typeface="Arial"/>
                <a:sym typeface="Arial"/>
              </a:rPr>
              <a:t>-</a:t>
            </a:r>
            <a:r>
              <a:rPr lang="en-US" sz="2700" b="1" dirty="0">
                <a:latin typeface="Arial"/>
                <a:ea typeface="Arial"/>
                <a:cs typeface="Arial"/>
                <a:sym typeface="Arial"/>
              </a:rPr>
              <a:t>Report</a:t>
            </a:r>
            <a:endParaRPr sz="2700" b="1" dirty="0">
              <a:latin typeface="Arial"/>
              <a:ea typeface="Arial"/>
              <a:cs typeface="Arial"/>
              <a:sym typeface="Arial"/>
            </a:endParaRPr>
          </a:p>
          <a:p>
            <a:pPr marL="0" lvl="0" indent="457200" algn="l" rtl="0">
              <a:lnSpc>
                <a:spcPct val="115000"/>
              </a:lnSpc>
              <a:spcBef>
                <a:spcPts val="600"/>
              </a:spcBef>
              <a:spcAft>
                <a:spcPts val="0"/>
              </a:spcAft>
              <a:buSzPts val="1800"/>
              <a:buNone/>
            </a:pPr>
            <a:r>
              <a:rPr lang="en-US" sz="2700" dirty="0" smtClean="0">
                <a:latin typeface="Arial"/>
                <a:ea typeface="Arial"/>
                <a:cs typeface="Arial"/>
                <a:sym typeface="Arial"/>
              </a:rPr>
              <a:t>–</a:t>
            </a:r>
            <a:r>
              <a:rPr lang="en-US" sz="2700" b="1" dirty="0" smtClean="0">
                <a:latin typeface="Arial"/>
                <a:ea typeface="Arial"/>
                <a:cs typeface="Arial"/>
                <a:sym typeface="Arial"/>
              </a:rPr>
              <a:t>Format</a:t>
            </a:r>
            <a:r>
              <a:rPr lang="en-US" sz="2700" dirty="0" smtClean="0">
                <a:latin typeface="Arial"/>
                <a:ea typeface="Arial"/>
                <a:cs typeface="Arial"/>
                <a:sym typeface="Arial"/>
              </a:rPr>
              <a:t>-Choose format type desired from drop </a:t>
            </a:r>
            <a:r>
              <a:rPr lang="en-US" sz="2700" dirty="0" smtClean="0">
                <a:latin typeface="Arial"/>
                <a:ea typeface="Arial"/>
                <a:cs typeface="Arial"/>
                <a:sym typeface="Arial"/>
              </a:rPr>
              <a:t>down (PDF)</a:t>
            </a:r>
            <a:endParaRPr sz="2700" dirty="0" smtClean="0">
              <a:latin typeface="Arial"/>
              <a:ea typeface="Arial"/>
              <a:cs typeface="Arial"/>
              <a:sym typeface="Arial"/>
            </a:endParaRPr>
          </a:p>
          <a:p>
            <a:pPr lvl="0" indent="0">
              <a:lnSpc>
                <a:spcPct val="115000"/>
              </a:lnSpc>
              <a:spcBef>
                <a:spcPts val="600"/>
              </a:spcBef>
              <a:buNone/>
            </a:pPr>
            <a:r>
              <a:rPr lang="en-US" sz="2700" dirty="0">
                <a:latin typeface="Arial"/>
                <a:ea typeface="Arial"/>
                <a:cs typeface="Arial"/>
                <a:sym typeface="Arial"/>
              </a:rPr>
              <a:t>–</a:t>
            </a:r>
            <a:r>
              <a:rPr lang="en-US" sz="2700" b="1" dirty="0">
                <a:latin typeface="Arial"/>
                <a:ea typeface="Arial"/>
                <a:cs typeface="Arial"/>
                <a:sym typeface="Arial"/>
              </a:rPr>
              <a:t>Report Title</a:t>
            </a:r>
            <a:r>
              <a:rPr lang="en-US" sz="2700" dirty="0">
                <a:latin typeface="Arial"/>
                <a:ea typeface="Arial"/>
                <a:cs typeface="Arial"/>
                <a:sym typeface="Arial"/>
              </a:rPr>
              <a:t>-Default is W2 Report. Can be changed if desired</a:t>
            </a:r>
          </a:p>
          <a:p>
            <a:pPr marL="0" lvl="0" indent="457200">
              <a:lnSpc>
                <a:spcPct val="115000"/>
              </a:lnSpc>
              <a:spcBef>
                <a:spcPts val="600"/>
              </a:spcBef>
              <a:buNone/>
            </a:pPr>
            <a:r>
              <a:rPr lang="en-US" sz="2700" dirty="0">
                <a:latin typeface="Arial"/>
                <a:ea typeface="Arial"/>
                <a:cs typeface="Arial"/>
                <a:sym typeface="Arial"/>
              </a:rPr>
              <a:t>–</a:t>
            </a:r>
            <a:r>
              <a:rPr lang="en-US" sz="2700" b="1" dirty="0">
                <a:latin typeface="Arial"/>
                <a:ea typeface="Arial"/>
                <a:cs typeface="Arial"/>
                <a:sym typeface="Arial"/>
              </a:rPr>
              <a:t>Federal ID Number-</a:t>
            </a:r>
            <a:r>
              <a:rPr lang="en-US" sz="2700" dirty="0">
                <a:latin typeface="Arial"/>
                <a:ea typeface="Arial"/>
                <a:cs typeface="Arial"/>
                <a:sym typeface="Arial"/>
              </a:rPr>
              <a:t>Defaults</a:t>
            </a:r>
            <a:r>
              <a:rPr lang="en-US" sz="2700" b="1" dirty="0">
                <a:latin typeface="Arial"/>
                <a:ea typeface="Arial"/>
                <a:cs typeface="Arial"/>
                <a:sym typeface="Arial"/>
              </a:rPr>
              <a:t> </a:t>
            </a:r>
            <a:r>
              <a:rPr lang="en-US" sz="2700" dirty="0">
                <a:latin typeface="Arial"/>
                <a:ea typeface="Arial"/>
                <a:cs typeface="Arial"/>
                <a:sym typeface="Arial"/>
              </a:rPr>
              <a:t>from </a:t>
            </a:r>
            <a:r>
              <a:rPr lang="en-US" sz="2700" b="1" dirty="0">
                <a:latin typeface="Arial"/>
                <a:ea typeface="Arial"/>
                <a:cs typeface="Arial"/>
                <a:sym typeface="Arial"/>
              </a:rPr>
              <a:t>Core/Organization</a:t>
            </a:r>
          </a:p>
          <a:p>
            <a:pPr marL="0" lvl="0" indent="457200">
              <a:lnSpc>
                <a:spcPct val="115000"/>
              </a:lnSpc>
              <a:spcBef>
                <a:spcPts val="600"/>
              </a:spcBef>
              <a:buNone/>
            </a:pPr>
            <a:r>
              <a:rPr lang="en-US" sz="2700" dirty="0">
                <a:latin typeface="Arial"/>
                <a:ea typeface="Arial"/>
                <a:cs typeface="Arial"/>
                <a:sym typeface="Arial"/>
              </a:rPr>
              <a:t>–</a:t>
            </a:r>
            <a:r>
              <a:rPr lang="en-US" sz="2700" b="1" dirty="0">
                <a:latin typeface="Arial"/>
                <a:ea typeface="Arial"/>
                <a:cs typeface="Arial"/>
                <a:sym typeface="Arial"/>
              </a:rPr>
              <a:t>State ID Number-Defaults from Core/Organization</a:t>
            </a:r>
          </a:p>
          <a:p>
            <a:pPr marL="457200" lvl="0" indent="0" algn="l" rtl="0">
              <a:lnSpc>
                <a:spcPct val="115000"/>
              </a:lnSpc>
              <a:spcBef>
                <a:spcPts val="600"/>
              </a:spcBef>
              <a:spcAft>
                <a:spcPts val="0"/>
              </a:spcAft>
              <a:buSzPts val="1800"/>
              <a:buNone/>
            </a:pPr>
            <a:endParaRPr sz="2700" b="1" dirty="0">
              <a:latin typeface="Arial"/>
              <a:ea typeface="Arial"/>
              <a:cs typeface="Arial"/>
              <a:sym typeface="Arial"/>
            </a:endParaRPr>
          </a:p>
          <a:p>
            <a:pPr marL="0" lvl="0" indent="0" algn="l" rtl="0">
              <a:lnSpc>
                <a:spcPct val="115000"/>
              </a:lnSpc>
              <a:spcBef>
                <a:spcPts val="600"/>
              </a:spcBef>
              <a:spcAft>
                <a:spcPts val="0"/>
              </a:spcAft>
              <a:buSzPts val="1800"/>
              <a:buNone/>
            </a:pPr>
            <a:endParaRPr sz="3800" dirty="0">
              <a:latin typeface="Arial"/>
              <a:ea typeface="Arial"/>
              <a:cs typeface="Arial"/>
              <a:sym typeface="Arial"/>
            </a:endParaRPr>
          </a:p>
        </p:txBody>
      </p:sp>
      <p:pic>
        <p:nvPicPr>
          <p:cNvPr id="604" name="Google Shape;604;g977d2b8285_0_23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05" name="Google Shape;605;g977d2b8285_0_2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Tree>
    <p:extLst>
      <p:ext uri="{BB962C8B-B14F-4D97-AF65-F5344CB8AC3E}">
        <p14:creationId xmlns:p14="http://schemas.microsoft.com/office/powerpoint/2010/main" val="2213623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9"/>
        <p:cNvGrpSpPr/>
        <p:nvPr/>
      </p:nvGrpSpPr>
      <p:grpSpPr>
        <a:xfrm>
          <a:off x="0" y="0"/>
          <a:ext cx="0" cy="0"/>
          <a:chOff x="0" y="0"/>
          <a:chExt cx="0" cy="0"/>
        </a:xfrm>
      </p:grpSpPr>
      <p:sp>
        <p:nvSpPr>
          <p:cNvPr id="610" name="Google Shape;610;g977d2b8285_0_239"/>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1" name="Google Shape;611;g977d2b8285_0_239"/>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Report Processing (continued)</a:t>
            </a:r>
            <a:endParaRPr sz="4000" b="1">
              <a:latin typeface="Arial"/>
              <a:ea typeface="Arial"/>
              <a:cs typeface="Arial"/>
              <a:sym typeface="Arial"/>
            </a:endParaRPr>
          </a:p>
        </p:txBody>
      </p:sp>
      <p:sp>
        <p:nvSpPr>
          <p:cNvPr id="612" name="Google Shape;612;g977d2b8285_0_239"/>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endParaRPr sz="2700" dirty="0">
              <a:latin typeface="Arial"/>
              <a:ea typeface="Arial"/>
              <a:cs typeface="Arial"/>
              <a:sym typeface="Arial"/>
            </a:endParaRPr>
          </a:p>
          <a:p>
            <a:pPr marL="457200" lvl="0" indent="0" algn="l" rtl="0">
              <a:lnSpc>
                <a:spcPct val="115000"/>
              </a:lnSpc>
              <a:spcBef>
                <a:spcPts val="600"/>
              </a:spcBef>
              <a:spcAft>
                <a:spcPts val="0"/>
              </a:spcAft>
              <a:buSzPts val="1800"/>
              <a:buNone/>
            </a:pPr>
            <a:r>
              <a:rPr lang="en-US" sz="2400" dirty="0">
                <a:latin typeface="Arial"/>
                <a:ea typeface="Arial"/>
                <a:cs typeface="Arial"/>
                <a:sym typeface="Arial"/>
              </a:rPr>
              <a:t>–</a:t>
            </a:r>
            <a:r>
              <a:rPr lang="en-US" sz="2500" b="1" dirty="0">
                <a:latin typeface="Arial"/>
                <a:ea typeface="Arial"/>
                <a:cs typeface="Arial"/>
                <a:sym typeface="Arial"/>
              </a:rPr>
              <a:t>Kind of Employer</a:t>
            </a:r>
            <a:r>
              <a:rPr lang="en-US" sz="2500" dirty="0">
                <a:latin typeface="Arial"/>
                <a:ea typeface="Arial"/>
                <a:cs typeface="Arial"/>
                <a:sym typeface="Arial"/>
              </a:rPr>
              <a:t>-S-State</a:t>
            </a:r>
            <a:r>
              <a:rPr lang="en-US" sz="2500" b="1" dirty="0">
                <a:latin typeface="Arial"/>
                <a:ea typeface="Arial"/>
                <a:cs typeface="Arial"/>
                <a:sym typeface="Arial"/>
              </a:rPr>
              <a:t> </a:t>
            </a:r>
            <a:r>
              <a:rPr lang="en-US" sz="2500" dirty="0">
                <a:latin typeface="Arial"/>
                <a:ea typeface="Arial"/>
                <a:cs typeface="Arial"/>
                <a:sym typeface="Arial"/>
              </a:rPr>
              <a:t>and Local Government Employer (	non501c) automatically populates. Can be changed by using drop down</a:t>
            </a:r>
            <a:endParaRPr sz="2500" dirty="0">
              <a:latin typeface="Arial"/>
              <a:ea typeface="Arial"/>
              <a:cs typeface="Arial"/>
              <a:sym typeface="Arial"/>
            </a:endParaRPr>
          </a:p>
          <a:p>
            <a:pPr marL="0" lvl="0" indent="457200" algn="l" rtl="0">
              <a:lnSpc>
                <a:spcPct val="115000"/>
              </a:lnSpc>
              <a:spcBef>
                <a:spcPts val="600"/>
              </a:spcBef>
              <a:spcAft>
                <a:spcPts val="0"/>
              </a:spcAft>
              <a:buSzPts val="1800"/>
              <a:buNone/>
            </a:pPr>
            <a:r>
              <a:rPr lang="en-US" sz="2500" dirty="0">
                <a:latin typeface="Arial"/>
                <a:ea typeface="Arial"/>
                <a:cs typeface="Arial"/>
                <a:sym typeface="Arial"/>
              </a:rPr>
              <a:t>–</a:t>
            </a:r>
            <a:r>
              <a:rPr lang="en-US" sz="2500" b="1" dirty="0">
                <a:latin typeface="Arial"/>
                <a:ea typeface="Arial"/>
                <a:cs typeface="Arial"/>
                <a:sym typeface="Arial"/>
              </a:rPr>
              <a:t>Sort Options</a:t>
            </a:r>
            <a:r>
              <a:rPr lang="en-US" sz="2500" dirty="0">
                <a:latin typeface="Arial"/>
                <a:ea typeface="Arial"/>
                <a:cs typeface="Arial"/>
                <a:sym typeface="Arial"/>
              </a:rPr>
              <a:t>-Choose</a:t>
            </a:r>
            <a:r>
              <a:rPr lang="en-US" sz="2500" b="1" dirty="0">
                <a:latin typeface="Arial"/>
                <a:ea typeface="Arial"/>
                <a:cs typeface="Arial"/>
                <a:sym typeface="Arial"/>
              </a:rPr>
              <a:t> </a:t>
            </a:r>
            <a:r>
              <a:rPr lang="en-US" sz="2500" dirty="0">
                <a:latin typeface="Arial"/>
                <a:ea typeface="Arial"/>
                <a:cs typeface="Arial"/>
                <a:sym typeface="Arial"/>
              </a:rPr>
              <a:t>from drop down</a:t>
            </a:r>
            <a:endParaRPr sz="2500" dirty="0">
              <a:latin typeface="Arial"/>
              <a:ea typeface="Arial"/>
              <a:cs typeface="Arial"/>
              <a:sym typeface="Arial"/>
            </a:endParaRPr>
          </a:p>
          <a:p>
            <a:pPr marL="457200" lvl="0" indent="0" algn="l" rtl="0">
              <a:lnSpc>
                <a:spcPct val="115000"/>
              </a:lnSpc>
              <a:spcBef>
                <a:spcPts val="600"/>
              </a:spcBef>
              <a:spcAft>
                <a:spcPts val="0"/>
              </a:spcAft>
              <a:buSzPts val="1800"/>
              <a:buNone/>
            </a:pPr>
            <a:r>
              <a:rPr lang="en-US" sz="2500" dirty="0">
                <a:latin typeface="Arial"/>
                <a:ea typeface="Arial"/>
                <a:cs typeface="Arial"/>
                <a:sym typeface="Arial"/>
              </a:rPr>
              <a:t>–</a:t>
            </a:r>
            <a:r>
              <a:rPr lang="en-US" sz="2500" b="1" dirty="0">
                <a:latin typeface="Arial"/>
                <a:ea typeface="Arial"/>
                <a:cs typeface="Arial"/>
                <a:sym typeface="Arial"/>
              </a:rPr>
              <a:t>Report for Year</a:t>
            </a:r>
            <a:r>
              <a:rPr lang="en-US" sz="2500" dirty="0">
                <a:latin typeface="Arial"/>
                <a:ea typeface="Arial"/>
                <a:cs typeface="Arial"/>
                <a:sym typeface="Arial"/>
              </a:rPr>
              <a:t>-Current year defaults. Choose from drop down if change needed.</a:t>
            </a:r>
            <a:endParaRPr sz="2500" dirty="0">
              <a:latin typeface="Arial"/>
              <a:ea typeface="Arial"/>
              <a:cs typeface="Arial"/>
              <a:sym typeface="Arial"/>
            </a:endParaRPr>
          </a:p>
          <a:p>
            <a:pPr marL="0" lvl="0" indent="0" algn="l" rtl="0">
              <a:lnSpc>
                <a:spcPct val="115000"/>
              </a:lnSpc>
              <a:spcBef>
                <a:spcPts val="600"/>
              </a:spcBef>
              <a:spcAft>
                <a:spcPts val="0"/>
              </a:spcAft>
              <a:buSzPts val="1800"/>
              <a:buNone/>
            </a:pPr>
            <a:endParaRPr sz="3800" dirty="0">
              <a:latin typeface="Arial"/>
              <a:ea typeface="Arial"/>
              <a:cs typeface="Arial"/>
              <a:sym typeface="Arial"/>
            </a:endParaRPr>
          </a:p>
        </p:txBody>
      </p:sp>
      <p:pic>
        <p:nvPicPr>
          <p:cNvPr id="613" name="Google Shape;613;g977d2b8285_0_239"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14" name="Google Shape;614;g977d2b8285_0_2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8"/>
        <p:cNvGrpSpPr/>
        <p:nvPr/>
      </p:nvGrpSpPr>
      <p:grpSpPr>
        <a:xfrm>
          <a:off x="0" y="0"/>
          <a:ext cx="0" cy="0"/>
          <a:chOff x="0" y="0"/>
          <a:chExt cx="0" cy="0"/>
        </a:xfrm>
      </p:grpSpPr>
      <p:sp>
        <p:nvSpPr>
          <p:cNvPr id="619" name="Google Shape;619;g977d2b8285_0_33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g977d2b8285_0_330"/>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Report Processing</a:t>
            </a:r>
            <a:endParaRPr sz="4000" b="1">
              <a:latin typeface="Arial"/>
              <a:ea typeface="Arial"/>
              <a:cs typeface="Arial"/>
              <a:sym typeface="Arial"/>
            </a:endParaRPr>
          </a:p>
        </p:txBody>
      </p:sp>
      <p:sp>
        <p:nvSpPr>
          <p:cNvPr id="621" name="Google Shape;621;g977d2b8285_0_330"/>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endParaRPr sz="27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smtClean="0">
                <a:latin typeface="Arial"/>
                <a:ea typeface="Arial"/>
                <a:cs typeface="Arial"/>
                <a:sym typeface="Arial"/>
              </a:rPr>
              <a:t>–Additional </a:t>
            </a:r>
            <a:r>
              <a:rPr lang="en-US" dirty="0">
                <a:latin typeface="Arial"/>
                <a:ea typeface="Arial"/>
                <a:cs typeface="Arial"/>
                <a:sym typeface="Arial"/>
              </a:rPr>
              <a:t>deduction codes</a:t>
            </a:r>
            <a:endParaRPr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•Allows districts to print additional information in box 14, “Other”</a:t>
            </a: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•Six can be </a:t>
            </a:r>
            <a:r>
              <a:rPr lang="en-US" sz="2400" dirty="0" smtClean="0">
                <a:latin typeface="Arial"/>
                <a:ea typeface="Arial"/>
                <a:cs typeface="Arial"/>
                <a:sym typeface="Arial"/>
              </a:rPr>
              <a:t>entered</a:t>
            </a:r>
            <a:endParaRPr sz="2400"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000" dirty="0">
                <a:latin typeface="Arial"/>
                <a:ea typeface="Arial"/>
                <a:cs typeface="Arial"/>
                <a:sym typeface="Arial"/>
              </a:rPr>
              <a:t>–Leased vehicle value is always </a:t>
            </a:r>
            <a:r>
              <a:rPr lang="en-US" sz="2000" dirty="0" smtClean="0">
                <a:latin typeface="Arial"/>
                <a:ea typeface="Arial"/>
                <a:cs typeface="Arial"/>
                <a:sym typeface="Arial"/>
              </a:rPr>
              <a:t>included</a:t>
            </a:r>
            <a:endParaRPr sz="2000"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000" dirty="0">
                <a:latin typeface="Arial"/>
                <a:ea typeface="Arial"/>
                <a:cs typeface="Arial"/>
                <a:sym typeface="Arial"/>
              </a:rPr>
              <a:t>–Other user values are secondary (Fringe Benefits, SERS, Union Dues)</a:t>
            </a:r>
            <a:endParaRPr sz="2000"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000" dirty="0">
                <a:latin typeface="Arial"/>
                <a:ea typeface="Arial"/>
                <a:cs typeface="Arial"/>
                <a:sym typeface="Arial"/>
              </a:rPr>
              <a:t>–Prints the first 3 for each employee in the order </a:t>
            </a:r>
            <a:r>
              <a:rPr lang="en-US" sz="2000" dirty="0" smtClean="0">
                <a:latin typeface="Arial"/>
                <a:ea typeface="Arial"/>
                <a:cs typeface="Arial"/>
                <a:sym typeface="Arial"/>
              </a:rPr>
              <a:t>entered</a:t>
            </a:r>
          </a:p>
          <a:p>
            <a:pPr marL="0" lvl="0" indent="457200">
              <a:lnSpc>
                <a:spcPct val="115000"/>
              </a:lnSpc>
              <a:spcBef>
                <a:spcPts val="600"/>
              </a:spcBef>
              <a:buNone/>
            </a:pPr>
            <a:r>
              <a:rPr lang="en-US" dirty="0">
                <a:latin typeface="Arial"/>
                <a:ea typeface="Arial"/>
                <a:cs typeface="Arial"/>
                <a:sym typeface="Arial"/>
              </a:rPr>
              <a:t>–Click the Generate Report button</a:t>
            </a:r>
          </a:p>
          <a:p>
            <a:pPr lvl="0" indent="457200">
              <a:lnSpc>
                <a:spcPct val="115000"/>
              </a:lnSpc>
              <a:spcBef>
                <a:spcPts val="600"/>
              </a:spcBef>
              <a:buNone/>
            </a:pPr>
            <a:r>
              <a:rPr lang="en-US" dirty="0">
                <a:latin typeface="Arial"/>
                <a:ea typeface="Arial"/>
                <a:cs typeface="Arial"/>
                <a:sym typeface="Arial"/>
              </a:rPr>
              <a:t>•Balance to-date data</a:t>
            </a:r>
          </a:p>
          <a:p>
            <a:pPr lvl="0" indent="457200">
              <a:lnSpc>
                <a:spcPct val="115000"/>
              </a:lnSpc>
              <a:spcBef>
                <a:spcPts val="600"/>
              </a:spcBef>
              <a:buNone/>
            </a:pPr>
            <a:r>
              <a:rPr lang="en-US" dirty="0">
                <a:latin typeface="Arial"/>
                <a:ea typeface="Arial"/>
                <a:cs typeface="Arial"/>
                <a:sym typeface="Arial"/>
              </a:rPr>
              <a:t>•Review and correct warnings and errors</a:t>
            </a:r>
          </a:p>
          <a:p>
            <a:pPr marL="457200" lvl="0" indent="457200" algn="l" rtl="0">
              <a:lnSpc>
                <a:spcPct val="115000"/>
              </a:lnSpc>
              <a:spcBef>
                <a:spcPts val="600"/>
              </a:spcBef>
              <a:spcAft>
                <a:spcPts val="0"/>
              </a:spcAft>
              <a:buSzPts val="1800"/>
              <a:buNone/>
            </a:pP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endParaRPr sz="3800" dirty="0">
              <a:latin typeface="Arial"/>
              <a:ea typeface="Arial"/>
              <a:cs typeface="Arial"/>
              <a:sym typeface="Arial"/>
            </a:endParaRPr>
          </a:p>
        </p:txBody>
      </p:sp>
      <p:pic>
        <p:nvPicPr>
          <p:cNvPr id="622" name="Google Shape;622;g977d2b8285_0_33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23" name="Google Shape;623;g977d2b8285_0_3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6"/>
        <p:cNvGrpSpPr/>
        <p:nvPr/>
      </p:nvGrpSpPr>
      <p:grpSpPr>
        <a:xfrm>
          <a:off x="0" y="0"/>
          <a:ext cx="0" cy="0"/>
          <a:chOff x="0" y="0"/>
          <a:chExt cx="0" cy="0"/>
        </a:xfrm>
      </p:grpSpPr>
      <p:sp>
        <p:nvSpPr>
          <p:cNvPr id="677" name="Google Shape;677;g977d2b8285_0_403"/>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8" name="Google Shape;678;g977d2b8285_0_403"/>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W2 Report</a:t>
            </a:r>
            <a:endParaRPr sz="4000" b="1">
              <a:latin typeface="Arial"/>
              <a:ea typeface="Arial"/>
              <a:cs typeface="Arial"/>
              <a:sym typeface="Arial"/>
            </a:endParaRPr>
          </a:p>
        </p:txBody>
      </p:sp>
      <p:sp>
        <p:nvSpPr>
          <p:cNvPr id="679" name="Google Shape;679;g977d2b8285_0_403"/>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p:txBody>
      </p:sp>
      <p:pic>
        <p:nvPicPr>
          <p:cNvPr id="680" name="Google Shape;680;g977d2b8285_0_403"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81" name="Google Shape;681;g977d2b8285_0_403"/>
          <p:cNvSpPr txBox="1"/>
          <p:nvPr/>
        </p:nvSpPr>
        <p:spPr>
          <a:xfrm>
            <a:off x="8322200" y="365882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82" name="Google Shape;682;g977d2b8285_0_403"/>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83" name="Google Shape;683;g977d2b8285_0_403"/>
          <p:cNvPicPr preferRelativeResize="0"/>
          <p:nvPr/>
        </p:nvPicPr>
        <p:blipFill rotWithShape="1">
          <a:blip r:embed="rId4">
            <a:alphaModFix/>
          </a:blip>
          <a:srcRect/>
          <a:stretch/>
        </p:blipFill>
        <p:spPr>
          <a:xfrm>
            <a:off x="691975" y="2290375"/>
            <a:ext cx="10351351" cy="4273325"/>
          </a:xfrm>
          <a:prstGeom prst="rect">
            <a:avLst/>
          </a:prstGeom>
          <a:noFill/>
          <a:ln>
            <a:noFill/>
          </a:ln>
        </p:spPr>
      </p:pic>
      <p:pic>
        <p:nvPicPr>
          <p:cNvPr id="684" name="Google Shape;684;g977d2b8285_0_403"/>
          <p:cNvPicPr preferRelativeResize="0"/>
          <p:nvPr/>
        </p:nvPicPr>
        <p:blipFill rotWithShape="1">
          <a:blip r:embed="rId5">
            <a:alphaModFix/>
          </a:blip>
          <a:srcRect/>
          <a:stretch/>
        </p:blipFill>
        <p:spPr>
          <a:xfrm>
            <a:off x="2254700" y="5485825"/>
            <a:ext cx="3390900" cy="971550"/>
          </a:xfrm>
          <a:prstGeom prst="rect">
            <a:avLst/>
          </a:prstGeom>
          <a:noFill/>
          <a:ln>
            <a:noFill/>
          </a:ln>
        </p:spPr>
      </p:pic>
      <p:sp>
        <p:nvSpPr>
          <p:cNvPr id="685" name="Google Shape;685;g977d2b8285_0_4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6"/>
        <p:cNvGrpSpPr/>
        <p:nvPr/>
      </p:nvGrpSpPr>
      <p:grpSpPr>
        <a:xfrm>
          <a:off x="0" y="0"/>
          <a:ext cx="0" cy="0"/>
          <a:chOff x="0" y="0"/>
          <a:chExt cx="0" cy="0"/>
        </a:xfrm>
      </p:grpSpPr>
      <p:sp>
        <p:nvSpPr>
          <p:cNvPr id="637" name="Google Shape;637;g977d2b8285_0_346"/>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8" name="Google Shape;638;g977d2b8285_0_346"/>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(continued)</a:t>
            </a:r>
            <a:endParaRPr sz="4000" b="1">
              <a:latin typeface="Arial"/>
              <a:ea typeface="Arial"/>
              <a:cs typeface="Arial"/>
              <a:sym typeface="Arial"/>
            </a:endParaRPr>
          </a:p>
        </p:txBody>
      </p:sp>
      <p:sp>
        <p:nvSpPr>
          <p:cNvPr id="639" name="Google Shape;639;g977d2b8285_0_346"/>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Clr>
                <a:schemeClr val="dk1"/>
              </a:buClr>
              <a:buSzPts val="1100"/>
              <a:buFont typeface="Arial"/>
              <a:buNone/>
            </a:pPr>
            <a:r>
              <a:rPr lang="en-US" sz="2000">
                <a:latin typeface="Arial"/>
                <a:ea typeface="Arial"/>
                <a:cs typeface="Arial"/>
                <a:sym typeface="Arial"/>
              </a:rPr>
              <a:t>   </a:t>
            </a:r>
            <a:endParaRPr sz="2000">
              <a:latin typeface="Arial"/>
              <a:ea typeface="Arial"/>
              <a:cs typeface="Arial"/>
              <a:sym typeface="Arial"/>
            </a:endParaRPr>
          </a:p>
        </p:txBody>
      </p:sp>
      <p:pic>
        <p:nvPicPr>
          <p:cNvPr id="640" name="Google Shape;640;g977d2b8285_0_346"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pic>
        <p:nvPicPr>
          <p:cNvPr id="641" name="Google Shape;641;g977d2b8285_0_346"/>
          <p:cNvPicPr preferRelativeResize="0"/>
          <p:nvPr/>
        </p:nvPicPr>
        <p:blipFill rotWithShape="1">
          <a:blip r:embed="rId4">
            <a:alphaModFix/>
          </a:blip>
          <a:srcRect/>
          <a:stretch/>
        </p:blipFill>
        <p:spPr>
          <a:xfrm>
            <a:off x="954088" y="2327675"/>
            <a:ext cx="4657725" cy="4114800"/>
          </a:xfrm>
          <a:prstGeom prst="rect">
            <a:avLst/>
          </a:prstGeom>
          <a:noFill/>
          <a:ln>
            <a:noFill/>
          </a:ln>
        </p:spPr>
      </p:pic>
      <p:pic>
        <p:nvPicPr>
          <p:cNvPr id="642" name="Google Shape;642;g977d2b8285_0_346"/>
          <p:cNvPicPr preferRelativeResize="0"/>
          <p:nvPr/>
        </p:nvPicPr>
        <p:blipFill rotWithShape="1">
          <a:blip r:embed="rId5">
            <a:alphaModFix/>
          </a:blip>
          <a:srcRect/>
          <a:stretch/>
        </p:blipFill>
        <p:spPr>
          <a:xfrm>
            <a:off x="5282100" y="5454200"/>
            <a:ext cx="685750" cy="772100"/>
          </a:xfrm>
          <a:prstGeom prst="rect">
            <a:avLst/>
          </a:prstGeom>
          <a:noFill/>
          <a:ln>
            <a:noFill/>
          </a:ln>
        </p:spPr>
      </p:pic>
      <p:sp>
        <p:nvSpPr>
          <p:cNvPr id="643" name="Google Shape;643;g977d2b8285_0_346"/>
          <p:cNvSpPr txBox="1"/>
          <p:nvPr/>
        </p:nvSpPr>
        <p:spPr>
          <a:xfrm>
            <a:off x="8322200" y="365882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44" name="Google Shape;644;g977d2b8285_0_346"/>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45" name="Google Shape;645;g977d2b8285_0_346"/>
          <p:cNvPicPr preferRelativeResize="0"/>
          <p:nvPr/>
        </p:nvPicPr>
        <p:blipFill rotWithShape="1">
          <a:blip r:embed="rId6">
            <a:alphaModFix/>
          </a:blip>
          <a:srcRect/>
          <a:stretch/>
        </p:blipFill>
        <p:spPr>
          <a:xfrm>
            <a:off x="6148954" y="4679975"/>
            <a:ext cx="2613159" cy="1325700"/>
          </a:xfrm>
          <a:prstGeom prst="rect">
            <a:avLst/>
          </a:prstGeom>
          <a:noFill/>
          <a:ln>
            <a:noFill/>
          </a:ln>
        </p:spPr>
      </p:pic>
      <p:sp>
        <p:nvSpPr>
          <p:cNvPr id="646" name="Google Shape;646;g977d2b8285_0_3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7"/>
        <p:cNvGrpSpPr/>
        <p:nvPr/>
      </p:nvGrpSpPr>
      <p:grpSpPr>
        <a:xfrm>
          <a:off x="0" y="0"/>
          <a:ext cx="0" cy="0"/>
          <a:chOff x="0" y="0"/>
          <a:chExt cx="0" cy="0"/>
        </a:xfrm>
      </p:grpSpPr>
      <p:sp>
        <p:nvSpPr>
          <p:cNvPr id="628" name="Google Shape;628;g977d2b8285_0_33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g977d2b8285_0_338"/>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a:t>
            </a:r>
            <a:endParaRPr sz="4000" b="1">
              <a:latin typeface="Arial"/>
              <a:ea typeface="Arial"/>
              <a:cs typeface="Arial"/>
              <a:sym typeface="Arial"/>
            </a:endParaRPr>
          </a:p>
        </p:txBody>
      </p:sp>
      <p:sp>
        <p:nvSpPr>
          <p:cNvPr id="630" name="Google Shape;630;g977d2b8285_0_338"/>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800"/>
              </a:spcBef>
              <a:spcAft>
                <a:spcPts val="0"/>
              </a:spcAft>
              <a:buSzPts val="1800"/>
              <a:buNone/>
            </a:pPr>
            <a:endParaRPr sz="3200" dirty="0">
              <a:latin typeface="Arial"/>
              <a:ea typeface="Arial"/>
              <a:cs typeface="Arial"/>
              <a:sym typeface="Arial"/>
            </a:endParaRPr>
          </a:p>
          <a:p>
            <a:pPr marL="0" lvl="0" indent="0" algn="l" rtl="0">
              <a:lnSpc>
                <a:spcPct val="90000"/>
              </a:lnSpc>
              <a:spcBef>
                <a:spcPts val="800"/>
              </a:spcBef>
              <a:spcAft>
                <a:spcPts val="0"/>
              </a:spcAft>
              <a:buSzPts val="1800"/>
              <a:buNone/>
            </a:pPr>
            <a:endParaRPr sz="3200" dirty="0">
              <a:latin typeface="Arial"/>
              <a:ea typeface="Arial"/>
              <a:cs typeface="Arial"/>
              <a:sym typeface="Arial"/>
            </a:endParaRPr>
          </a:p>
          <a:p>
            <a:pPr marL="0" lvl="0" indent="0" algn="l" rtl="0">
              <a:lnSpc>
                <a:spcPct val="90000"/>
              </a:lnSpc>
              <a:spcBef>
                <a:spcPts val="800"/>
              </a:spcBef>
              <a:spcAft>
                <a:spcPts val="0"/>
              </a:spcAft>
              <a:buSzPts val="1800"/>
              <a:buNone/>
            </a:pPr>
            <a:r>
              <a:rPr lang="en-US" sz="3200" dirty="0">
                <a:latin typeface="Arial"/>
                <a:ea typeface="Arial"/>
                <a:cs typeface="Arial"/>
                <a:sym typeface="Arial"/>
              </a:rPr>
              <a:t>•Information on W2 Report should balance to:</a:t>
            </a:r>
            <a:endParaRPr sz="3200" dirty="0">
              <a:latin typeface="Arial"/>
              <a:ea typeface="Arial"/>
              <a:cs typeface="Arial"/>
              <a:sym typeface="Arial"/>
            </a:endParaRPr>
          </a:p>
          <a:p>
            <a:pPr marL="0" lvl="0" indent="457200" algn="l" rtl="0">
              <a:lnSpc>
                <a:spcPct val="90000"/>
              </a:lnSpc>
              <a:spcBef>
                <a:spcPts val="700"/>
              </a:spcBef>
              <a:spcAft>
                <a:spcPts val="0"/>
              </a:spcAft>
              <a:buSzPts val="1800"/>
              <a:buNone/>
            </a:pPr>
            <a:r>
              <a:rPr lang="en-US" dirty="0">
                <a:latin typeface="Arial"/>
                <a:ea typeface="Arial"/>
                <a:cs typeface="Arial"/>
                <a:sym typeface="Arial"/>
              </a:rPr>
              <a:t>–941 totals as reported</a:t>
            </a:r>
            <a:endParaRPr dirty="0">
              <a:latin typeface="Arial"/>
              <a:ea typeface="Arial"/>
              <a:cs typeface="Arial"/>
              <a:sym typeface="Arial"/>
            </a:endParaRPr>
          </a:p>
          <a:p>
            <a:pPr marL="0" lvl="0" indent="457200" algn="l" rtl="0">
              <a:lnSpc>
                <a:spcPct val="90000"/>
              </a:lnSpc>
              <a:spcBef>
                <a:spcPts val="700"/>
              </a:spcBef>
              <a:spcAft>
                <a:spcPts val="0"/>
              </a:spcAft>
              <a:buSzPts val="1800"/>
              <a:buNone/>
            </a:pPr>
            <a:r>
              <a:rPr lang="en-US" dirty="0">
                <a:latin typeface="Arial"/>
                <a:ea typeface="Arial"/>
                <a:cs typeface="Arial"/>
                <a:sym typeface="Arial"/>
              </a:rPr>
              <a:t>–Run </a:t>
            </a:r>
            <a:r>
              <a:rPr lang="en-US" b="1" dirty="0">
                <a:latin typeface="Arial"/>
                <a:ea typeface="Arial"/>
                <a:cs typeface="Arial"/>
                <a:sym typeface="Arial"/>
              </a:rPr>
              <a:t>Reports/Employee Earnings Register</a:t>
            </a:r>
            <a:endParaRPr b="1" dirty="0">
              <a:latin typeface="Arial"/>
              <a:ea typeface="Arial"/>
              <a:cs typeface="Arial"/>
              <a:sym typeface="Arial"/>
            </a:endParaRPr>
          </a:p>
          <a:p>
            <a:pPr marL="914400" lvl="0" indent="0" algn="l" rtl="0">
              <a:lnSpc>
                <a:spcPct val="90000"/>
              </a:lnSpc>
              <a:spcBef>
                <a:spcPts val="600"/>
              </a:spcBef>
              <a:spcAft>
                <a:spcPts val="0"/>
              </a:spcAft>
              <a:buSzPts val="1800"/>
              <a:buNone/>
            </a:pPr>
            <a:r>
              <a:rPr lang="en-US" sz="2400" dirty="0">
                <a:latin typeface="Arial"/>
                <a:ea typeface="Arial"/>
                <a:cs typeface="Arial"/>
                <a:sym typeface="Arial"/>
              </a:rPr>
              <a:t>•Payroll Items represents amounts withheld from employees for the calendar </a:t>
            </a:r>
            <a:r>
              <a:rPr lang="en-US" sz="2400" dirty="0" smtClean="0">
                <a:latin typeface="Arial"/>
                <a:ea typeface="Arial"/>
                <a:cs typeface="Arial"/>
                <a:sym typeface="Arial"/>
              </a:rPr>
              <a:t>year</a:t>
            </a:r>
          </a:p>
          <a:p>
            <a:pPr marL="914400" lvl="0" indent="0" algn="l" rtl="0">
              <a:lnSpc>
                <a:spcPct val="90000"/>
              </a:lnSpc>
              <a:spcBef>
                <a:spcPts val="600"/>
              </a:spcBef>
              <a:spcAft>
                <a:spcPts val="0"/>
              </a:spcAft>
              <a:buSzPts val="1800"/>
              <a:buNone/>
            </a:pPr>
            <a:r>
              <a:rPr lang="en-US" sz="2400" dirty="0" smtClean="0">
                <a:latin typeface="Arial"/>
                <a:ea typeface="Arial"/>
                <a:cs typeface="Arial"/>
                <a:sym typeface="Arial"/>
              </a:rPr>
              <a:t>* Include Archived Employees &amp; Include Employer Paid Amounts</a:t>
            </a:r>
            <a:endParaRPr sz="2400" dirty="0">
              <a:latin typeface="Arial"/>
              <a:ea typeface="Arial"/>
              <a:cs typeface="Arial"/>
              <a:sym typeface="Arial"/>
            </a:endParaRPr>
          </a:p>
          <a:p>
            <a:pPr marL="0" lvl="0" indent="457200" algn="l" rtl="0">
              <a:lnSpc>
                <a:spcPct val="90000"/>
              </a:lnSpc>
              <a:spcBef>
                <a:spcPts val="700"/>
              </a:spcBef>
              <a:spcAft>
                <a:spcPts val="0"/>
              </a:spcAft>
              <a:buSzPts val="1800"/>
              <a:buNone/>
            </a:pPr>
            <a:r>
              <a:rPr lang="en-US" dirty="0">
                <a:latin typeface="Arial"/>
                <a:ea typeface="Arial"/>
                <a:cs typeface="Arial"/>
                <a:sym typeface="Arial"/>
              </a:rPr>
              <a:t>–Run </a:t>
            </a:r>
            <a:r>
              <a:rPr lang="en-US" b="1" dirty="0">
                <a:latin typeface="Arial"/>
                <a:ea typeface="Arial"/>
                <a:cs typeface="Arial"/>
                <a:sym typeface="Arial"/>
              </a:rPr>
              <a:t>Reports-Quarter Report</a:t>
            </a:r>
            <a:endParaRPr b="1" dirty="0">
              <a:latin typeface="Arial"/>
              <a:ea typeface="Arial"/>
              <a:cs typeface="Arial"/>
              <a:sym typeface="Arial"/>
            </a:endParaRPr>
          </a:p>
          <a:p>
            <a:pPr marL="457200" lvl="0" indent="457200" algn="l" rtl="0">
              <a:lnSpc>
                <a:spcPct val="90000"/>
              </a:lnSpc>
              <a:spcBef>
                <a:spcPts val="600"/>
              </a:spcBef>
              <a:spcAft>
                <a:spcPts val="0"/>
              </a:spcAft>
              <a:buSzPts val="1800"/>
              <a:buNone/>
            </a:pPr>
            <a:r>
              <a:rPr lang="en-US" sz="2400" dirty="0">
                <a:latin typeface="Arial"/>
                <a:ea typeface="Arial"/>
                <a:cs typeface="Arial"/>
                <a:sym typeface="Arial"/>
              </a:rPr>
              <a:t>•Represents amounts as current in the YTD figures</a:t>
            </a:r>
            <a:endParaRPr sz="2400" dirty="0">
              <a:latin typeface="Arial"/>
              <a:ea typeface="Arial"/>
              <a:cs typeface="Arial"/>
              <a:sym typeface="Arial"/>
            </a:endParaRPr>
          </a:p>
          <a:p>
            <a:pPr marL="0" lvl="0" indent="457200" algn="l" rtl="0">
              <a:lnSpc>
                <a:spcPct val="90000"/>
              </a:lnSpc>
              <a:spcBef>
                <a:spcPts val="700"/>
              </a:spcBef>
              <a:spcAft>
                <a:spcPts val="0"/>
              </a:spcAft>
              <a:buSzPts val="1800"/>
              <a:buNone/>
            </a:pPr>
            <a:r>
              <a:rPr lang="en-US" dirty="0">
                <a:latin typeface="Arial"/>
                <a:ea typeface="Arial"/>
                <a:cs typeface="Arial"/>
                <a:sym typeface="Arial"/>
              </a:rPr>
              <a:t>–Balance Federal, Ohio, and City taxes and gross amounts</a:t>
            </a:r>
            <a:endParaRPr dirty="0">
              <a:latin typeface="Arial"/>
              <a:ea typeface="Arial"/>
              <a:cs typeface="Arial"/>
              <a:sym typeface="Arial"/>
            </a:endParaRPr>
          </a:p>
          <a:p>
            <a:pPr marL="0" lvl="0" indent="457200" algn="l" rtl="0">
              <a:lnSpc>
                <a:spcPct val="115000"/>
              </a:lnSpc>
              <a:spcBef>
                <a:spcPts val="500"/>
              </a:spcBef>
              <a:spcAft>
                <a:spcPts val="0"/>
              </a:spcAft>
              <a:buSzPts val="1800"/>
              <a:buNone/>
            </a:pPr>
            <a:endParaRPr sz="2700" dirty="0">
              <a:latin typeface="Arial"/>
              <a:ea typeface="Arial"/>
              <a:cs typeface="Arial"/>
              <a:sym typeface="Arial"/>
            </a:endParaRPr>
          </a:p>
          <a:p>
            <a:pPr marL="457200" lvl="0" indent="457200" algn="l" rtl="0">
              <a:lnSpc>
                <a:spcPct val="115000"/>
              </a:lnSpc>
              <a:spcBef>
                <a:spcPts val="600"/>
              </a:spcBef>
              <a:spcAft>
                <a:spcPts val="0"/>
              </a:spcAft>
              <a:buSzPts val="1800"/>
              <a:buNone/>
            </a:pP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endParaRPr sz="3800" dirty="0">
              <a:latin typeface="Arial"/>
              <a:ea typeface="Arial"/>
              <a:cs typeface="Arial"/>
              <a:sym typeface="Arial"/>
            </a:endParaRPr>
          </a:p>
        </p:txBody>
      </p:sp>
      <p:pic>
        <p:nvPicPr>
          <p:cNvPr id="631" name="Google Shape;631;g977d2b8285_0_33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32" name="Google Shape;632;g977d2b8285_0_3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977d2b8285_0_33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g977d2b8285_0_338"/>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W2 </a:t>
            </a:r>
            <a:r>
              <a:rPr lang="en-US" sz="4000" b="1" dirty="0" smtClean="0">
                <a:latin typeface="Arial"/>
                <a:ea typeface="Arial"/>
                <a:cs typeface="Arial"/>
                <a:sym typeface="Arial"/>
              </a:rPr>
              <a:t>Balancing – </a:t>
            </a:r>
            <a:br>
              <a:rPr lang="en-US" sz="4000" b="1" dirty="0" smtClean="0">
                <a:latin typeface="Arial"/>
                <a:ea typeface="Arial"/>
                <a:cs typeface="Arial"/>
                <a:sym typeface="Arial"/>
              </a:rPr>
            </a:br>
            <a:r>
              <a:rPr lang="en-US" sz="4000" b="1" dirty="0" smtClean="0">
                <a:latin typeface="Arial"/>
                <a:ea typeface="Arial"/>
                <a:cs typeface="Arial"/>
                <a:sym typeface="Arial"/>
              </a:rPr>
              <a:t>Payroll Items and Payables checks</a:t>
            </a:r>
            <a:endParaRPr sz="4000" b="1" dirty="0">
              <a:latin typeface="Arial"/>
              <a:ea typeface="Arial"/>
              <a:cs typeface="Arial"/>
              <a:sym typeface="Arial"/>
            </a:endParaRPr>
          </a:p>
        </p:txBody>
      </p:sp>
      <p:sp>
        <p:nvSpPr>
          <p:cNvPr id="630" name="Google Shape;630;g977d2b8285_0_338"/>
          <p:cNvSpPr txBox="1">
            <a:spLocks noGrp="1"/>
          </p:cNvSpPr>
          <p:nvPr>
            <p:ph type="body" idx="1"/>
          </p:nvPr>
        </p:nvSpPr>
        <p:spPr>
          <a:xfrm>
            <a:off x="838200" y="2243100"/>
            <a:ext cx="10515600" cy="477880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800"/>
              </a:spcBef>
              <a:spcAft>
                <a:spcPts val="0"/>
              </a:spcAft>
              <a:buSzPts val="1800"/>
              <a:buNone/>
            </a:pPr>
            <a:r>
              <a:rPr lang="en-US" sz="3200" dirty="0" smtClean="0">
                <a:latin typeface="Arial"/>
                <a:ea typeface="Arial"/>
                <a:cs typeface="Arial"/>
                <a:sym typeface="Arial"/>
              </a:rPr>
              <a:t>Go to Reports&gt;Payment Transaction Status Report</a:t>
            </a:r>
          </a:p>
          <a:p>
            <a:pPr marL="0" lvl="0" indent="0" algn="l" rtl="0">
              <a:lnSpc>
                <a:spcPct val="90000"/>
              </a:lnSpc>
              <a:spcBef>
                <a:spcPts val="800"/>
              </a:spcBef>
              <a:spcAft>
                <a:spcPts val="0"/>
              </a:spcAft>
              <a:buSzPts val="1800"/>
              <a:buNone/>
            </a:pPr>
            <a:r>
              <a:rPr lang="en-US" sz="3200" dirty="0" smtClean="0">
                <a:latin typeface="Arial"/>
                <a:ea typeface="Arial"/>
                <a:cs typeface="Arial"/>
                <a:sym typeface="Arial"/>
              </a:rPr>
              <a:t>Report Format: Excel-Data</a:t>
            </a:r>
          </a:p>
          <a:p>
            <a:pPr marL="0" lvl="0" indent="0" algn="l" rtl="0">
              <a:lnSpc>
                <a:spcPct val="90000"/>
              </a:lnSpc>
              <a:spcBef>
                <a:spcPts val="800"/>
              </a:spcBef>
              <a:spcAft>
                <a:spcPts val="0"/>
              </a:spcAft>
              <a:buSzPts val="1800"/>
              <a:buNone/>
            </a:pPr>
            <a:r>
              <a:rPr lang="en-US" sz="3200" dirty="0" smtClean="0">
                <a:latin typeface="Arial"/>
                <a:ea typeface="Arial"/>
                <a:cs typeface="Arial"/>
                <a:sym typeface="Arial"/>
              </a:rPr>
              <a:t>Sort Options: Check Number or Payroll Item Code</a:t>
            </a:r>
          </a:p>
          <a:p>
            <a:pPr marL="0" lvl="0" indent="0" algn="l" rtl="0">
              <a:lnSpc>
                <a:spcPct val="90000"/>
              </a:lnSpc>
              <a:spcBef>
                <a:spcPts val="800"/>
              </a:spcBef>
              <a:spcAft>
                <a:spcPts val="0"/>
              </a:spcAft>
              <a:buSzPts val="1800"/>
              <a:buNone/>
            </a:pPr>
            <a:r>
              <a:rPr lang="en-US" sz="3200" dirty="0" smtClean="0">
                <a:latin typeface="Arial"/>
                <a:ea typeface="Arial"/>
                <a:cs typeface="Arial"/>
                <a:sym typeface="Arial"/>
              </a:rPr>
              <a:t>Transaction Type : Deduction Checks </a:t>
            </a:r>
          </a:p>
          <a:p>
            <a:pPr marL="0" lvl="0" indent="0" algn="l" rtl="0">
              <a:lnSpc>
                <a:spcPct val="90000"/>
              </a:lnSpc>
              <a:spcBef>
                <a:spcPts val="800"/>
              </a:spcBef>
              <a:spcAft>
                <a:spcPts val="0"/>
              </a:spcAft>
              <a:buSzPts val="1800"/>
              <a:buNone/>
            </a:pPr>
            <a:r>
              <a:rPr lang="en-US" sz="3200" dirty="0" smtClean="0">
                <a:latin typeface="Arial"/>
                <a:ea typeface="Arial"/>
                <a:cs typeface="Arial"/>
                <a:sym typeface="Arial"/>
              </a:rPr>
              <a:t>Transaction Status Option: All Status</a:t>
            </a:r>
          </a:p>
          <a:p>
            <a:pPr marL="0" lvl="0" indent="0" algn="l" rtl="0">
              <a:lnSpc>
                <a:spcPct val="90000"/>
              </a:lnSpc>
              <a:spcBef>
                <a:spcPts val="800"/>
              </a:spcBef>
              <a:spcAft>
                <a:spcPts val="0"/>
              </a:spcAft>
              <a:buSzPts val="1800"/>
              <a:buNone/>
            </a:pPr>
            <a:r>
              <a:rPr lang="en-US" sz="3200" dirty="0" smtClean="0">
                <a:latin typeface="Arial"/>
                <a:ea typeface="Arial"/>
                <a:cs typeface="Arial"/>
                <a:sym typeface="Arial"/>
              </a:rPr>
              <a:t>Issue Start Date: 1/1/2023</a:t>
            </a:r>
          </a:p>
          <a:p>
            <a:pPr marL="0" lvl="0" indent="0" algn="l" rtl="0">
              <a:lnSpc>
                <a:spcPct val="90000"/>
              </a:lnSpc>
              <a:spcBef>
                <a:spcPts val="800"/>
              </a:spcBef>
              <a:spcAft>
                <a:spcPts val="0"/>
              </a:spcAft>
              <a:buSzPts val="1800"/>
              <a:buNone/>
            </a:pPr>
            <a:r>
              <a:rPr lang="en-US" sz="3200" dirty="0" smtClean="0">
                <a:latin typeface="Arial"/>
                <a:ea typeface="Arial"/>
                <a:cs typeface="Arial"/>
                <a:sym typeface="Arial"/>
              </a:rPr>
              <a:t>Issue Stop Date: 12/31/2023</a:t>
            </a:r>
            <a:endParaRPr sz="3200" dirty="0">
              <a:latin typeface="Arial"/>
              <a:ea typeface="Arial"/>
              <a:cs typeface="Arial"/>
              <a:sym typeface="Arial"/>
            </a:endParaRPr>
          </a:p>
        </p:txBody>
      </p:sp>
      <p:pic>
        <p:nvPicPr>
          <p:cNvPr id="631" name="Google Shape;631;g977d2b8285_0_33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32" name="Google Shape;632;g977d2b8285_0_3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spTree>
    <p:extLst>
      <p:ext uri="{BB962C8B-B14F-4D97-AF65-F5344CB8AC3E}">
        <p14:creationId xmlns:p14="http://schemas.microsoft.com/office/powerpoint/2010/main" val="263454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6"/>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6"/>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Processing-City (continued)</a:t>
            </a:r>
            <a:endParaRPr sz="4600">
              <a:solidFill>
                <a:srgbClr val="FFFFFF"/>
              </a:solidFill>
            </a:endParaRPr>
          </a:p>
        </p:txBody>
      </p:sp>
      <p:sp>
        <p:nvSpPr>
          <p:cNvPr id="154" name="Google Shape;154;p6"/>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endParaRPr sz="2400"/>
          </a:p>
        </p:txBody>
      </p:sp>
      <p:pic>
        <p:nvPicPr>
          <p:cNvPr id="155" name="Google Shape;155;p6" descr="A picture containing text, map, drawing&#10;&#10;Description automatically generated"/>
          <p:cNvPicPr preferRelativeResize="0"/>
          <p:nvPr/>
        </p:nvPicPr>
        <p:blipFill rotWithShape="1">
          <a:blip r:embed="rId3">
            <a:alphaModFix/>
          </a:blip>
          <a:srcRect/>
          <a:stretch/>
        </p:blipFill>
        <p:spPr>
          <a:xfrm>
            <a:off x="11353801" y="5773741"/>
            <a:ext cx="889150" cy="968035"/>
          </a:xfrm>
          <a:prstGeom prst="rect">
            <a:avLst/>
          </a:prstGeom>
          <a:noFill/>
          <a:ln>
            <a:noFill/>
          </a:ln>
        </p:spPr>
      </p:pic>
      <p:pic>
        <p:nvPicPr>
          <p:cNvPr id="156" name="Google Shape;156;p6"/>
          <p:cNvPicPr preferRelativeResize="0"/>
          <p:nvPr/>
        </p:nvPicPr>
        <p:blipFill rotWithShape="1">
          <a:blip r:embed="rId4">
            <a:alphaModFix/>
          </a:blip>
          <a:srcRect/>
          <a:stretch/>
        </p:blipFill>
        <p:spPr>
          <a:xfrm>
            <a:off x="838200" y="2391575"/>
            <a:ext cx="10515600" cy="3785375"/>
          </a:xfrm>
          <a:prstGeom prst="rect">
            <a:avLst/>
          </a:prstGeom>
          <a:noFill/>
          <a:ln>
            <a:noFill/>
          </a:ln>
        </p:spPr>
      </p:pic>
      <p:pic>
        <p:nvPicPr>
          <p:cNvPr id="157" name="Google Shape;157;p6"/>
          <p:cNvPicPr preferRelativeResize="0"/>
          <p:nvPr/>
        </p:nvPicPr>
        <p:blipFill rotWithShape="1">
          <a:blip r:embed="rId5">
            <a:alphaModFix/>
          </a:blip>
          <a:srcRect/>
          <a:stretch/>
        </p:blipFill>
        <p:spPr>
          <a:xfrm>
            <a:off x="1728293" y="2719481"/>
            <a:ext cx="405175" cy="603094"/>
          </a:xfrm>
          <a:prstGeom prst="rect">
            <a:avLst/>
          </a:prstGeom>
          <a:noFill/>
          <a:ln>
            <a:noFill/>
          </a:ln>
        </p:spPr>
      </p:pic>
      <p:sp>
        <p:nvSpPr>
          <p:cNvPr id="158" name="Google Shape;15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Open Payment Transaction Status Report in Excel</a:t>
            </a:r>
          </a:p>
          <a:p>
            <a:r>
              <a:rPr lang="en-US" dirty="0" smtClean="0"/>
              <a:t>Delete any deduction checks with Status of V-Voided</a:t>
            </a:r>
          </a:p>
          <a:p>
            <a:r>
              <a:rPr lang="en-US" dirty="0" smtClean="0"/>
              <a:t>Sort and subtotal by Payroll Item Code</a:t>
            </a:r>
          </a:p>
          <a:p>
            <a:r>
              <a:rPr lang="en-US" dirty="0" smtClean="0"/>
              <a:t>Compare these totals to Quarter Report YTD totals</a:t>
            </a:r>
          </a:p>
          <a:p>
            <a:r>
              <a:rPr lang="en-US" dirty="0" smtClean="0"/>
              <a:t>Investigate any differences.</a:t>
            </a:r>
          </a:p>
          <a:p>
            <a:pPr lvl="1"/>
            <a:r>
              <a:rPr lang="en-US" dirty="0" smtClean="0"/>
              <a:t>Money received from deduction vendors and returned to employees will make the Quarter Report less than the Payment Transaction Report</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
        <p:nvSpPr>
          <p:cNvPr id="5" name="Google Shape;628;g977d2b8285_0_338"/>
          <p:cNvSpPr>
            <a:spLocks noGrp="1"/>
          </p:cNvSpPr>
          <p:nvPr>
            <p:ph type="title"/>
          </p:nvPr>
        </p:nvSpPr>
        <p:spPr>
          <a:prstGeom prst="rect">
            <a:avLst/>
          </a:prstGeom>
          <a:solidFill>
            <a:schemeClr val="accent5"/>
          </a:solidFill>
          <a:ln>
            <a:noFill/>
          </a:ln>
        </p:spPr>
        <p:txBody>
          <a:bodyPr spcFirstLastPara="1" wrap="square" lIns="91425" tIns="45700" rIns="91425" bIns="45700" anchor="ctr" anchorCtr="0">
            <a:noAutofit/>
          </a:bodyPr>
          <a:lstStyle/>
          <a:p>
            <a:pPr algn="ctr"/>
            <a:r>
              <a:rPr lang="en-US" b="1" dirty="0">
                <a:latin typeface="Arial"/>
                <a:ea typeface="Arial"/>
                <a:cs typeface="Arial"/>
                <a:sym typeface="Arial"/>
              </a:rPr>
              <a:t>W2 Balancing – </a:t>
            </a:r>
            <a:br>
              <a:rPr lang="en-US" b="1" dirty="0">
                <a:latin typeface="Arial"/>
                <a:ea typeface="Arial"/>
                <a:cs typeface="Arial"/>
                <a:sym typeface="Arial"/>
              </a:rPr>
            </a:br>
            <a:r>
              <a:rPr lang="en-US" b="1" dirty="0">
                <a:latin typeface="Arial"/>
                <a:ea typeface="Arial"/>
                <a:cs typeface="Arial"/>
                <a:sym typeface="Arial"/>
              </a:rPr>
              <a:t>Payroll Items and Payables checks</a:t>
            </a:r>
            <a:endParaRPr lang="en-US" dirty="0"/>
          </a:p>
        </p:txBody>
      </p:sp>
    </p:spTree>
    <p:extLst>
      <p:ext uri="{BB962C8B-B14F-4D97-AF65-F5344CB8AC3E}">
        <p14:creationId xmlns:p14="http://schemas.microsoft.com/office/powerpoint/2010/main" val="2494103676"/>
      </p:ext>
    </p:extLst>
  </p:cSld>
  <p:clrMapOvr>
    <a:overrideClrMapping bg1="lt1" tx1="dk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0"/>
        <p:cNvGrpSpPr/>
        <p:nvPr/>
      </p:nvGrpSpPr>
      <p:grpSpPr>
        <a:xfrm>
          <a:off x="0" y="0"/>
          <a:ext cx="0" cy="0"/>
          <a:chOff x="0" y="0"/>
          <a:chExt cx="0" cy="0"/>
        </a:xfrm>
      </p:grpSpPr>
      <p:sp>
        <p:nvSpPr>
          <p:cNvPr id="651" name="Google Shape;651;g977d2b8285_0_365"/>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2" name="Google Shape;652;g977d2b8285_0_365"/>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W2 </a:t>
            </a:r>
            <a:r>
              <a:rPr lang="en-US" sz="4000" b="1" dirty="0" smtClean="0">
                <a:latin typeface="Arial"/>
                <a:ea typeface="Arial"/>
                <a:cs typeface="Arial"/>
                <a:sym typeface="Arial"/>
              </a:rPr>
              <a:t>Balancing- </a:t>
            </a:r>
            <a:r>
              <a:rPr lang="en-US" sz="4000" b="1" dirty="0">
                <a:latin typeface="Arial"/>
                <a:ea typeface="Arial"/>
                <a:cs typeface="Arial"/>
                <a:sym typeface="Arial"/>
              </a:rPr>
              <a:t>Earnings Register</a:t>
            </a:r>
            <a:endParaRPr sz="4000" b="1" dirty="0">
              <a:latin typeface="Arial"/>
              <a:ea typeface="Arial"/>
              <a:cs typeface="Arial"/>
              <a:sym typeface="Arial"/>
            </a:endParaRPr>
          </a:p>
        </p:txBody>
      </p:sp>
      <p:sp>
        <p:nvSpPr>
          <p:cNvPr id="653" name="Google Shape;653;g977d2b8285_0_365"/>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p:txBody>
      </p:sp>
      <p:pic>
        <p:nvPicPr>
          <p:cNvPr id="654" name="Google Shape;654;g977d2b8285_0_365"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55" name="Google Shape;655;g977d2b8285_0_365"/>
          <p:cNvSpPr txBox="1"/>
          <p:nvPr/>
        </p:nvSpPr>
        <p:spPr>
          <a:xfrm>
            <a:off x="8322200" y="365882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56" name="Google Shape;656;g977d2b8285_0_365"/>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57" name="Google Shape;657;g977d2b8285_0_365"/>
          <p:cNvPicPr preferRelativeResize="0"/>
          <p:nvPr/>
        </p:nvPicPr>
        <p:blipFill rotWithShape="1">
          <a:blip r:embed="rId4">
            <a:alphaModFix/>
          </a:blip>
          <a:srcRect/>
          <a:stretch/>
        </p:blipFill>
        <p:spPr>
          <a:xfrm>
            <a:off x="2082776" y="2491600"/>
            <a:ext cx="8960551" cy="3676650"/>
          </a:xfrm>
          <a:prstGeom prst="rect">
            <a:avLst/>
          </a:prstGeom>
          <a:noFill/>
          <a:ln>
            <a:noFill/>
          </a:ln>
        </p:spPr>
      </p:pic>
      <p:pic>
        <p:nvPicPr>
          <p:cNvPr id="658" name="Google Shape;658;g977d2b8285_0_365"/>
          <p:cNvPicPr preferRelativeResize="0"/>
          <p:nvPr/>
        </p:nvPicPr>
        <p:blipFill rotWithShape="1">
          <a:blip r:embed="rId5">
            <a:alphaModFix/>
          </a:blip>
          <a:srcRect/>
          <a:stretch/>
        </p:blipFill>
        <p:spPr>
          <a:xfrm>
            <a:off x="1839800" y="5558525"/>
            <a:ext cx="2933700" cy="1238250"/>
          </a:xfrm>
          <a:prstGeom prst="rect">
            <a:avLst/>
          </a:prstGeom>
          <a:noFill/>
          <a:ln>
            <a:noFill/>
          </a:ln>
        </p:spPr>
      </p:pic>
      <p:sp>
        <p:nvSpPr>
          <p:cNvPr id="659" name="Google Shape;659;g977d2b8285_0_3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3"/>
        <p:cNvGrpSpPr/>
        <p:nvPr/>
      </p:nvGrpSpPr>
      <p:grpSpPr>
        <a:xfrm>
          <a:off x="0" y="0"/>
          <a:ext cx="0" cy="0"/>
          <a:chOff x="0" y="0"/>
          <a:chExt cx="0" cy="0"/>
        </a:xfrm>
      </p:grpSpPr>
      <p:sp>
        <p:nvSpPr>
          <p:cNvPr id="664" name="Google Shape;664;g977d2b8285_0_39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5" name="Google Shape;665;g977d2b8285_0_390"/>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Quarter Report</a:t>
            </a:r>
            <a:endParaRPr sz="4000" b="1">
              <a:latin typeface="Arial"/>
              <a:ea typeface="Arial"/>
              <a:cs typeface="Arial"/>
              <a:sym typeface="Arial"/>
            </a:endParaRPr>
          </a:p>
        </p:txBody>
      </p:sp>
      <p:sp>
        <p:nvSpPr>
          <p:cNvPr id="666" name="Google Shape;666;g977d2b8285_0_390"/>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p:txBody>
      </p:sp>
      <p:pic>
        <p:nvPicPr>
          <p:cNvPr id="667" name="Google Shape;667;g977d2b8285_0_39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68" name="Google Shape;668;g977d2b8285_0_390"/>
          <p:cNvSpPr txBox="1"/>
          <p:nvPr/>
        </p:nvSpPr>
        <p:spPr>
          <a:xfrm>
            <a:off x="8322200" y="365882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69" name="Google Shape;669;g977d2b8285_0_390"/>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70" name="Google Shape;670;g977d2b8285_0_390"/>
          <p:cNvPicPr preferRelativeResize="0"/>
          <p:nvPr/>
        </p:nvPicPr>
        <p:blipFill rotWithShape="1">
          <a:blip r:embed="rId4">
            <a:alphaModFix/>
          </a:blip>
          <a:srcRect/>
          <a:stretch/>
        </p:blipFill>
        <p:spPr>
          <a:xfrm>
            <a:off x="1656450" y="2243100"/>
            <a:ext cx="9607525" cy="4382150"/>
          </a:xfrm>
          <a:prstGeom prst="rect">
            <a:avLst/>
          </a:prstGeom>
          <a:noFill/>
          <a:ln>
            <a:noFill/>
          </a:ln>
        </p:spPr>
      </p:pic>
      <p:pic>
        <p:nvPicPr>
          <p:cNvPr id="671" name="Google Shape;671;g977d2b8285_0_390"/>
          <p:cNvPicPr preferRelativeResize="0"/>
          <p:nvPr/>
        </p:nvPicPr>
        <p:blipFill rotWithShape="1">
          <a:blip r:embed="rId5">
            <a:alphaModFix/>
          </a:blip>
          <a:srcRect/>
          <a:stretch/>
        </p:blipFill>
        <p:spPr>
          <a:xfrm>
            <a:off x="3687250" y="5325450"/>
            <a:ext cx="2952750" cy="1238250"/>
          </a:xfrm>
          <a:prstGeom prst="rect">
            <a:avLst/>
          </a:prstGeom>
          <a:noFill/>
          <a:ln>
            <a:noFill/>
          </a:ln>
        </p:spPr>
      </p:pic>
      <p:sp>
        <p:nvSpPr>
          <p:cNvPr id="672" name="Google Shape;672;g977d2b8285_0_3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4"/>
        <p:cNvGrpSpPr/>
        <p:nvPr/>
      </p:nvGrpSpPr>
      <p:grpSpPr>
        <a:xfrm>
          <a:off x="0" y="0"/>
          <a:ext cx="0" cy="0"/>
          <a:chOff x="0" y="0"/>
          <a:chExt cx="0" cy="0"/>
        </a:xfrm>
      </p:grpSpPr>
      <p:sp>
        <p:nvSpPr>
          <p:cNvPr id="965" name="Google Shape;965;g977d2b8285_0_611"/>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6" name="Google Shape;966;g977d2b8285_0_611"/>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Report Diagram</a:t>
            </a:r>
            <a:endParaRPr sz="4000" b="1">
              <a:latin typeface="Arial"/>
              <a:ea typeface="Arial"/>
              <a:cs typeface="Arial"/>
              <a:sym typeface="Arial"/>
            </a:endParaRPr>
          </a:p>
        </p:txBody>
      </p:sp>
      <p:pic>
        <p:nvPicPr>
          <p:cNvPr id="967" name="Google Shape;967;g977d2b8285_0_61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968" name="Google Shape;968;g977d2b8285_0_611"/>
          <p:cNvSpPr txBox="1"/>
          <p:nvPr/>
        </p:nvSpPr>
        <p:spPr>
          <a:xfrm>
            <a:off x="838200" y="2372350"/>
            <a:ext cx="10515600" cy="4191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0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pic>
        <p:nvPicPr>
          <p:cNvPr id="969" name="Google Shape;969;g977d2b8285_0_611"/>
          <p:cNvPicPr preferRelativeResize="0"/>
          <p:nvPr/>
        </p:nvPicPr>
        <p:blipFill rotWithShape="1">
          <a:blip r:embed="rId4">
            <a:alphaModFix/>
          </a:blip>
          <a:srcRect/>
          <a:stretch/>
        </p:blipFill>
        <p:spPr>
          <a:xfrm rot="10800000">
            <a:off x="2961096" y="6160600"/>
            <a:ext cx="494075" cy="403050"/>
          </a:xfrm>
          <a:prstGeom prst="rect">
            <a:avLst/>
          </a:prstGeom>
          <a:noFill/>
          <a:ln>
            <a:noFill/>
          </a:ln>
        </p:spPr>
      </p:pic>
      <p:pic>
        <p:nvPicPr>
          <p:cNvPr id="970" name="Google Shape;970;g977d2b8285_0_611"/>
          <p:cNvPicPr preferRelativeResize="0"/>
          <p:nvPr/>
        </p:nvPicPr>
        <p:blipFill rotWithShape="1">
          <a:blip r:embed="rId5">
            <a:alphaModFix/>
          </a:blip>
          <a:srcRect/>
          <a:stretch/>
        </p:blipFill>
        <p:spPr>
          <a:xfrm>
            <a:off x="649475" y="2223800"/>
            <a:ext cx="10704274" cy="4339899"/>
          </a:xfrm>
          <a:prstGeom prst="rect">
            <a:avLst/>
          </a:prstGeom>
          <a:noFill/>
          <a:ln>
            <a:noFill/>
          </a:ln>
        </p:spPr>
      </p:pic>
      <p:pic>
        <p:nvPicPr>
          <p:cNvPr id="971" name="Google Shape;971;g977d2b8285_0_611"/>
          <p:cNvPicPr preferRelativeResize="0"/>
          <p:nvPr/>
        </p:nvPicPr>
        <p:blipFill rotWithShape="1">
          <a:blip r:embed="rId6">
            <a:alphaModFix/>
          </a:blip>
          <a:srcRect/>
          <a:stretch/>
        </p:blipFill>
        <p:spPr>
          <a:xfrm>
            <a:off x="474800" y="3853988"/>
            <a:ext cx="1866900" cy="600075"/>
          </a:xfrm>
          <a:prstGeom prst="rect">
            <a:avLst/>
          </a:prstGeom>
          <a:noFill/>
          <a:ln>
            <a:noFill/>
          </a:ln>
        </p:spPr>
      </p:pic>
      <p:pic>
        <p:nvPicPr>
          <p:cNvPr id="972" name="Google Shape;972;g977d2b8285_0_611"/>
          <p:cNvPicPr preferRelativeResize="0"/>
          <p:nvPr/>
        </p:nvPicPr>
        <p:blipFill rotWithShape="1">
          <a:blip r:embed="rId7">
            <a:alphaModFix/>
          </a:blip>
          <a:srcRect/>
          <a:stretch/>
        </p:blipFill>
        <p:spPr>
          <a:xfrm>
            <a:off x="4834463" y="5768075"/>
            <a:ext cx="923925" cy="819150"/>
          </a:xfrm>
          <a:prstGeom prst="rect">
            <a:avLst/>
          </a:prstGeom>
          <a:noFill/>
          <a:ln>
            <a:noFill/>
          </a:ln>
        </p:spPr>
      </p:pic>
      <p:pic>
        <p:nvPicPr>
          <p:cNvPr id="973" name="Google Shape;973;g977d2b8285_0_611"/>
          <p:cNvPicPr preferRelativeResize="0"/>
          <p:nvPr/>
        </p:nvPicPr>
        <p:blipFill rotWithShape="1">
          <a:blip r:embed="rId8">
            <a:alphaModFix/>
          </a:blip>
          <a:srcRect/>
          <a:stretch/>
        </p:blipFill>
        <p:spPr>
          <a:xfrm>
            <a:off x="5436000" y="5006175"/>
            <a:ext cx="322400" cy="699845"/>
          </a:xfrm>
          <a:prstGeom prst="rect">
            <a:avLst/>
          </a:prstGeom>
          <a:noFill/>
          <a:ln>
            <a:noFill/>
          </a:ln>
        </p:spPr>
      </p:pic>
      <p:pic>
        <p:nvPicPr>
          <p:cNvPr id="974" name="Google Shape;974;g977d2b8285_0_611"/>
          <p:cNvPicPr preferRelativeResize="0"/>
          <p:nvPr/>
        </p:nvPicPr>
        <p:blipFill rotWithShape="1">
          <a:blip r:embed="rId9">
            <a:alphaModFix/>
          </a:blip>
          <a:srcRect/>
          <a:stretch/>
        </p:blipFill>
        <p:spPr>
          <a:xfrm>
            <a:off x="5911203" y="5006178"/>
            <a:ext cx="1459950" cy="1073875"/>
          </a:xfrm>
          <a:prstGeom prst="rect">
            <a:avLst/>
          </a:prstGeom>
          <a:noFill/>
          <a:ln>
            <a:noFill/>
          </a:ln>
        </p:spPr>
      </p:pic>
      <p:pic>
        <p:nvPicPr>
          <p:cNvPr id="975" name="Google Shape;975;g977d2b8285_0_611"/>
          <p:cNvPicPr preferRelativeResize="0"/>
          <p:nvPr/>
        </p:nvPicPr>
        <p:blipFill rotWithShape="1">
          <a:blip r:embed="rId10">
            <a:alphaModFix/>
          </a:blip>
          <a:srcRect/>
          <a:stretch/>
        </p:blipFill>
        <p:spPr>
          <a:xfrm>
            <a:off x="5815753" y="6019688"/>
            <a:ext cx="3014250" cy="466725"/>
          </a:xfrm>
          <a:prstGeom prst="rect">
            <a:avLst/>
          </a:prstGeom>
          <a:noFill/>
          <a:ln>
            <a:noFill/>
          </a:ln>
        </p:spPr>
      </p:pic>
      <p:pic>
        <p:nvPicPr>
          <p:cNvPr id="976" name="Google Shape;976;g977d2b8285_0_611"/>
          <p:cNvPicPr preferRelativeResize="0"/>
          <p:nvPr/>
        </p:nvPicPr>
        <p:blipFill rotWithShape="1">
          <a:blip r:embed="rId11">
            <a:alphaModFix/>
          </a:blip>
          <a:srcRect/>
          <a:stretch/>
        </p:blipFill>
        <p:spPr>
          <a:xfrm>
            <a:off x="9705963" y="5706013"/>
            <a:ext cx="1647825" cy="790575"/>
          </a:xfrm>
          <a:prstGeom prst="rect">
            <a:avLst/>
          </a:prstGeom>
          <a:noFill/>
          <a:ln>
            <a:noFill/>
          </a:ln>
        </p:spPr>
      </p:pic>
      <p:sp>
        <p:nvSpPr>
          <p:cNvPr id="977" name="Google Shape;977;g977d2b8285_0_6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9"/>
        <p:cNvGrpSpPr/>
        <p:nvPr/>
      </p:nvGrpSpPr>
      <p:grpSpPr>
        <a:xfrm>
          <a:off x="0" y="0"/>
          <a:ext cx="0" cy="0"/>
          <a:chOff x="0" y="0"/>
          <a:chExt cx="0" cy="0"/>
        </a:xfrm>
      </p:grpSpPr>
      <p:sp>
        <p:nvSpPr>
          <p:cNvPr id="690" name="Google Shape;690;g977d2b8285_0_416"/>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1" name="Google Shape;691;g977d2b8285_0_416"/>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(continued)</a:t>
            </a:r>
            <a:endParaRPr sz="4000" b="1">
              <a:latin typeface="Arial"/>
              <a:ea typeface="Arial"/>
              <a:cs typeface="Arial"/>
              <a:sym typeface="Arial"/>
            </a:endParaRPr>
          </a:p>
        </p:txBody>
      </p:sp>
      <p:sp>
        <p:nvSpPr>
          <p:cNvPr id="692" name="Google Shape;692;g977d2b8285_0_416"/>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457200" algn="l" rtl="0">
              <a:lnSpc>
                <a:spcPct val="90000"/>
              </a:lnSpc>
              <a:spcBef>
                <a:spcPts val="800"/>
              </a:spcBef>
              <a:spcAft>
                <a:spcPts val="0"/>
              </a:spcAft>
              <a:buSzPts val="1800"/>
              <a:buNone/>
            </a:pP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dirty="0">
              <a:latin typeface="Arial"/>
              <a:ea typeface="Arial"/>
              <a:cs typeface="Arial"/>
              <a:sym typeface="Arial"/>
            </a:endParaRPr>
          </a:p>
          <a:p>
            <a:pPr marL="0" lvl="0" indent="0" algn="l" rtl="0">
              <a:lnSpc>
                <a:spcPct val="115000"/>
              </a:lnSpc>
              <a:spcBef>
                <a:spcPts val="700"/>
              </a:spcBef>
              <a:spcAft>
                <a:spcPts val="0"/>
              </a:spcAft>
              <a:buSzPts val="1800"/>
              <a:buNone/>
            </a:pPr>
            <a:endParaRPr dirty="0">
              <a:latin typeface="Arial"/>
              <a:ea typeface="Arial"/>
              <a:cs typeface="Arial"/>
              <a:sym typeface="Arial"/>
            </a:endParaRPr>
          </a:p>
          <a:p>
            <a:pPr marL="0" lvl="0" indent="0" algn="l" rtl="0">
              <a:lnSpc>
                <a:spcPct val="115000"/>
              </a:lnSpc>
              <a:spcBef>
                <a:spcPts val="700"/>
              </a:spcBef>
              <a:spcAft>
                <a:spcPts val="0"/>
              </a:spcAft>
              <a:buSzPts val="1800"/>
              <a:buNone/>
            </a:pPr>
            <a:endParaRPr dirty="0">
              <a:latin typeface="Arial"/>
              <a:ea typeface="Arial"/>
              <a:cs typeface="Arial"/>
              <a:sym typeface="Arial"/>
            </a:endParaRPr>
          </a:p>
          <a:p>
            <a:pPr marL="0" lvl="0" indent="0" algn="l" rtl="0">
              <a:lnSpc>
                <a:spcPct val="115000"/>
              </a:lnSpc>
              <a:spcBef>
                <a:spcPts val="700"/>
              </a:spcBef>
              <a:spcAft>
                <a:spcPts val="0"/>
              </a:spcAft>
              <a:buSzPts val="1800"/>
              <a:buNone/>
            </a:pPr>
            <a:r>
              <a:rPr lang="en-US" sz="3000" dirty="0">
                <a:latin typeface="Arial"/>
                <a:ea typeface="Arial"/>
                <a:cs typeface="Arial"/>
                <a:sym typeface="Arial"/>
              </a:rPr>
              <a:t>•</a:t>
            </a:r>
            <a:r>
              <a:rPr lang="en-US" sz="2200" dirty="0">
                <a:latin typeface="Arial"/>
                <a:ea typeface="Arial"/>
                <a:cs typeface="Arial"/>
                <a:sym typeface="Arial"/>
              </a:rPr>
              <a:t>Items that affect balancing between W2 Report and Quarter (See Specific Affects documentation)</a:t>
            </a:r>
            <a:endParaRPr sz="2200" dirty="0">
              <a:latin typeface="Arial"/>
              <a:ea typeface="Arial"/>
              <a:cs typeface="Arial"/>
              <a:sym typeface="Arial"/>
            </a:endParaRPr>
          </a:p>
          <a:p>
            <a:pPr marL="800100" lvl="1" indent="-342900" algn="l" rtl="0">
              <a:lnSpc>
                <a:spcPct val="115000"/>
              </a:lnSpc>
              <a:spcBef>
                <a:spcPts val="600"/>
              </a:spcBef>
              <a:spcAft>
                <a:spcPts val="0"/>
              </a:spcAft>
              <a:buSzPts val="1800"/>
              <a:buChar char="•"/>
            </a:pPr>
            <a:r>
              <a:rPr lang="en-US" sz="2200" dirty="0">
                <a:latin typeface="Arial"/>
                <a:ea typeface="Arial"/>
                <a:cs typeface="Arial"/>
                <a:sym typeface="Arial"/>
              </a:rPr>
              <a:t>Dependent care benefits over limit ($10,5000.00/or married filing separate-$2500.00)</a:t>
            </a:r>
            <a:endParaRPr dirty="0"/>
          </a:p>
          <a:p>
            <a:pPr marL="800100" lvl="1" indent="-342900" algn="l" rtl="0">
              <a:lnSpc>
                <a:spcPct val="115000"/>
              </a:lnSpc>
              <a:spcBef>
                <a:spcPts val="600"/>
              </a:spcBef>
              <a:spcAft>
                <a:spcPts val="0"/>
              </a:spcAft>
              <a:buSzPts val="1800"/>
              <a:buChar char="•"/>
            </a:pPr>
            <a:r>
              <a:rPr lang="en-US" sz="2200" dirty="0">
                <a:latin typeface="Arial"/>
                <a:ea typeface="Arial"/>
                <a:cs typeface="Arial"/>
                <a:sym typeface="Arial"/>
              </a:rPr>
              <a:t>Fringe Benefits</a:t>
            </a:r>
            <a:endParaRPr dirty="0"/>
          </a:p>
          <a:p>
            <a:pPr marL="800100" lvl="1" indent="-342900" algn="l" rtl="0">
              <a:lnSpc>
                <a:spcPct val="115000"/>
              </a:lnSpc>
              <a:spcBef>
                <a:spcPts val="600"/>
              </a:spcBef>
              <a:spcAft>
                <a:spcPts val="0"/>
              </a:spcAft>
              <a:buSzPts val="1800"/>
              <a:buChar char="•"/>
            </a:pPr>
            <a:r>
              <a:rPr lang="en-US" sz="2200" dirty="0">
                <a:solidFill>
                  <a:srgbClr val="FF0000"/>
                </a:solidFill>
                <a:latin typeface="Arial"/>
                <a:ea typeface="Arial"/>
                <a:cs typeface="Arial"/>
                <a:sym typeface="Arial"/>
              </a:rPr>
              <a:t>Medicare pickup amounts</a:t>
            </a:r>
            <a:endParaRPr dirty="0">
              <a:solidFill>
                <a:srgbClr val="FF0000"/>
              </a:solidFill>
            </a:endParaRPr>
          </a:p>
          <a:p>
            <a:pPr marL="800100" lvl="1" indent="-342900" algn="l" rtl="0">
              <a:lnSpc>
                <a:spcPct val="115000"/>
              </a:lnSpc>
              <a:spcBef>
                <a:spcPts val="600"/>
              </a:spcBef>
              <a:spcAft>
                <a:spcPts val="0"/>
              </a:spcAft>
              <a:buSzPts val="1800"/>
              <a:buChar char="•"/>
            </a:pPr>
            <a:r>
              <a:rPr lang="en-US" sz="2200" dirty="0">
                <a:latin typeface="Arial"/>
                <a:ea typeface="Arial"/>
                <a:cs typeface="Arial"/>
                <a:sym typeface="Arial"/>
              </a:rPr>
              <a:t>Taxable third party sick pay</a:t>
            </a:r>
            <a:endParaRPr dirty="0"/>
          </a:p>
          <a:p>
            <a:pPr marL="800100" lvl="1" indent="-342900" algn="l" rtl="0">
              <a:lnSpc>
                <a:spcPct val="115000"/>
              </a:lnSpc>
              <a:spcBef>
                <a:spcPts val="600"/>
              </a:spcBef>
              <a:spcAft>
                <a:spcPts val="0"/>
              </a:spcAft>
              <a:buSzPts val="1800"/>
              <a:buChar char="•"/>
            </a:pPr>
            <a:r>
              <a:rPr lang="en-US" sz="2200" dirty="0">
                <a:latin typeface="Arial"/>
                <a:ea typeface="Arial"/>
                <a:cs typeface="Arial"/>
                <a:sym typeface="Arial"/>
              </a:rPr>
              <a:t>Use of company </a:t>
            </a:r>
            <a:r>
              <a:rPr lang="en-US" sz="2200" dirty="0" smtClean="0">
                <a:latin typeface="Arial"/>
                <a:ea typeface="Arial"/>
                <a:cs typeface="Arial"/>
                <a:sym typeface="Arial"/>
              </a:rPr>
              <a:t>vehicle</a:t>
            </a:r>
            <a:endParaRPr dirty="0"/>
          </a:p>
          <a:p>
            <a:pPr marL="800100" lvl="1" indent="-342900" algn="l" rtl="0">
              <a:lnSpc>
                <a:spcPct val="115000"/>
              </a:lnSpc>
              <a:spcBef>
                <a:spcPts val="600"/>
              </a:spcBef>
              <a:spcAft>
                <a:spcPts val="0"/>
              </a:spcAft>
              <a:buSzPts val="1800"/>
              <a:buChar char="•"/>
            </a:pPr>
            <a:r>
              <a:rPr lang="en-US" sz="2200" dirty="0">
                <a:latin typeface="Arial"/>
                <a:ea typeface="Arial"/>
                <a:cs typeface="Arial"/>
                <a:sym typeface="Arial"/>
              </a:rPr>
              <a:t>Employee expense reimbursements paid through warrant</a:t>
            </a:r>
            <a:endParaRPr dirty="0"/>
          </a:p>
          <a:p>
            <a:pPr marL="457200" lvl="1" indent="0" algn="l" rtl="0">
              <a:lnSpc>
                <a:spcPct val="115000"/>
              </a:lnSpc>
              <a:spcBef>
                <a:spcPts val="600"/>
              </a:spcBef>
              <a:spcAft>
                <a:spcPts val="0"/>
              </a:spcAft>
              <a:buSzPts val="1800"/>
              <a:buNone/>
            </a:pPr>
            <a:endParaRPr sz="2200" dirty="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dirty="0">
                <a:latin typeface="Arial"/>
                <a:ea typeface="Arial"/>
                <a:cs typeface="Arial"/>
                <a:sym typeface="Arial"/>
              </a:rPr>
              <a:t>   </a:t>
            </a: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dirty="0">
                <a:latin typeface="Arial"/>
                <a:ea typeface="Arial"/>
                <a:cs typeface="Arial"/>
                <a:sym typeface="Arial"/>
              </a:rPr>
              <a:t>   </a:t>
            </a: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dirty="0">
                <a:latin typeface="Arial"/>
                <a:ea typeface="Arial"/>
                <a:cs typeface="Arial"/>
                <a:sym typeface="Arial"/>
              </a:rPr>
              <a:t>   </a:t>
            </a:r>
            <a:endParaRPr sz="2000" dirty="0">
              <a:latin typeface="Arial"/>
              <a:ea typeface="Arial"/>
              <a:cs typeface="Arial"/>
              <a:sym typeface="Arial"/>
            </a:endParaRPr>
          </a:p>
        </p:txBody>
      </p:sp>
      <p:pic>
        <p:nvPicPr>
          <p:cNvPr id="693" name="Google Shape;693;g977d2b8285_0_416"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94" name="Google Shape;694;g977d2b8285_0_416"/>
          <p:cNvSpPr txBox="1"/>
          <p:nvPr/>
        </p:nvSpPr>
        <p:spPr>
          <a:xfrm>
            <a:off x="8322200" y="365882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95" name="Google Shape;695;g977d2b8285_0_416"/>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96" name="Google Shape;696;g977d2b8285_0_4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0"/>
        <p:cNvGrpSpPr/>
        <p:nvPr/>
      </p:nvGrpSpPr>
      <p:grpSpPr>
        <a:xfrm>
          <a:off x="0" y="0"/>
          <a:ext cx="0" cy="0"/>
          <a:chOff x="0" y="0"/>
          <a:chExt cx="0" cy="0"/>
        </a:xfrm>
      </p:grpSpPr>
      <p:sp>
        <p:nvSpPr>
          <p:cNvPr id="701" name="Google Shape;701;g977d2b8285_0_42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2" name="Google Shape;702;g977d2b8285_0_428"/>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(continued)</a:t>
            </a:r>
            <a:endParaRPr sz="4000" b="1">
              <a:latin typeface="Arial"/>
              <a:ea typeface="Arial"/>
              <a:cs typeface="Arial"/>
              <a:sym typeface="Arial"/>
            </a:endParaRPr>
          </a:p>
        </p:txBody>
      </p:sp>
      <p:sp>
        <p:nvSpPr>
          <p:cNvPr id="703" name="Google Shape;703;g977d2b8285_0_428"/>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457200" algn="l" rtl="0">
              <a:lnSpc>
                <a:spcPct val="90000"/>
              </a:lnSpc>
              <a:spcBef>
                <a:spcPts val="800"/>
              </a:spcBef>
              <a:spcAft>
                <a:spcPts val="0"/>
              </a:spcAft>
              <a:buSzPts val="1800"/>
              <a:buNone/>
            </a:pPr>
            <a:endParaRPr sz="2000" dirty="0">
              <a:latin typeface="Arial"/>
              <a:ea typeface="Arial"/>
              <a:cs typeface="Arial"/>
              <a:sym typeface="Arial"/>
            </a:endParaRPr>
          </a:p>
          <a:p>
            <a:pPr marL="0" lvl="0" indent="0" algn="l" rtl="0">
              <a:lnSpc>
                <a:spcPct val="115000"/>
              </a:lnSpc>
              <a:spcBef>
                <a:spcPts val="800"/>
              </a:spcBef>
              <a:spcAft>
                <a:spcPts val="0"/>
              </a:spcAft>
              <a:buSzPts val="1800"/>
              <a:buNone/>
            </a:pP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•Dependent care benefits</a:t>
            </a:r>
            <a:endParaRPr sz="3200" dirty="0">
              <a:latin typeface="Arial"/>
              <a:ea typeface="Arial"/>
              <a:cs typeface="Arial"/>
              <a:sym typeface="Arial"/>
            </a:endParaRPr>
          </a:p>
          <a:p>
            <a:pPr marL="457200" lvl="0" indent="0" algn="l" rtl="0">
              <a:lnSpc>
                <a:spcPct val="115000"/>
              </a:lnSpc>
              <a:spcBef>
                <a:spcPts val="700"/>
              </a:spcBef>
              <a:spcAft>
                <a:spcPts val="0"/>
              </a:spcAft>
              <a:buSzPts val="1800"/>
              <a:buNone/>
            </a:pPr>
            <a:r>
              <a:rPr lang="en-US" dirty="0">
                <a:latin typeface="Arial"/>
                <a:ea typeface="Arial"/>
                <a:cs typeface="Arial"/>
                <a:sym typeface="Arial"/>
              </a:rPr>
              <a:t>–Amounts over limit ($10,5000.00) are added to total and taxable gross amounts on Federal, Ohio and City total and taxable gross fields on the W2REPT</a:t>
            </a:r>
            <a:endParaRPr dirty="0">
              <a:latin typeface="Arial"/>
              <a:ea typeface="Arial"/>
              <a:cs typeface="Arial"/>
              <a:sym typeface="Arial"/>
            </a:endParaRPr>
          </a:p>
          <a:p>
            <a:pPr marL="457200" lvl="0" indent="0" algn="l" rtl="0">
              <a:lnSpc>
                <a:spcPct val="115000"/>
              </a:lnSpc>
              <a:spcBef>
                <a:spcPts val="700"/>
              </a:spcBef>
              <a:spcAft>
                <a:spcPts val="0"/>
              </a:spcAft>
              <a:buSzPts val="1800"/>
              <a:buNone/>
            </a:pPr>
            <a:r>
              <a:rPr lang="en-US" dirty="0">
                <a:latin typeface="Arial"/>
                <a:ea typeface="Arial"/>
                <a:cs typeface="Arial"/>
                <a:sym typeface="Arial"/>
              </a:rPr>
              <a:t>–Ex-If $16,000.00 is added to Adjustments/Dependent Care on the 001 record $5,500.00 will be added to total and taxable gross fields as stated above.</a:t>
            </a:r>
            <a:endParaRPr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dirty="0">
                <a:latin typeface="Arial"/>
                <a:ea typeface="Arial"/>
                <a:cs typeface="Arial"/>
                <a:sym typeface="Arial"/>
              </a:rPr>
              <a:t>–This will cause gross amounts on W2 Report to be higher.</a:t>
            </a:r>
            <a:endParaRPr dirty="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dirty="0">
              <a:latin typeface="Arial"/>
              <a:ea typeface="Arial"/>
              <a:cs typeface="Arial"/>
              <a:sym typeface="Arial"/>
            </a:endParaRPr>
          </a:p>
          <a:p>
            <a:pPr marL="0" lvl="0" indent="0" algn="l" rtl="0">
              <a:lnSpc>
                <a:spcPct val="115000"/>
              </a:lnSpc>
              <a:spcBef>
                <a:spcPts val="700"/>
              </a:spcBef>
              <a:spcAft>
                <a:spcPts val="0"/>
              </a:spcAft>
              <a:buSzPts val="1800"/>
              <a:buNone/>
            </a:pPr>
            <a:endParaRPr dirty="0">
              <a:latin typeface="Arial"/>
              <a:ea typeface="Arial"/>
              <a:cs typeface="Arial"/>
              <a:sym typeface="Arial"/>
            </a:endParaRPr>
          </a:p>
          <a:p>
            <a:pPr marL="0" lvl="0" indent="0" algn="l" rtl="0">
              <a:lnSpc>
                <a:spcPct val="115000"/>
              </a:lnSpc>
              <a:spcBef>
                <a:spcPts val="700"/>
              </a:spcBef>
              <a:spcAft>
                <a:spcPts val="0"/>
              </a:spcAft>
              <a:buSzPts val="1800"/>
              <a:buNone/>
            </a:pPr>
            <a:endParaRPr dirty="0">
              <a:latin typeface="Arial"/>
              <a:ea typeface="Arial"/>
              <a:cs typeface="Arial"/>
              <a:sym typeface="Arial"/>
            </a:endParaRPr>
          </a:p>
          <a:p>
            <a:pPr marL="0" lvl="0" indent="0" algn="l" rtl="0">
              <a:lnSpc>
                <a:spcPct val="115000"/>
              </a:lnSpc>
              <a:spcBef>
                <a:spcPts val="700"/>
              </a:spcBef>
              <a:spcAft>
                <a:spcPts val="0"/>
              </a:spcAft>
              <a:buSzPts val="1800"/>
              <a:buNone/>
            </a:pP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dirty="0">
                <a:latin typeface="Arial"/>
                <a:ea typeface="Arial"/>
                <a:cs typeface="Arial"/>
                <a:sym typeface="Arial"/>
              </a:rPr>
              <a:t>   </a:t>
            </a: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dirty="0">
                <a:latin typeface="Arial"/>
                <a:ea typeface="Arial"/>
                <a:cs typeface="Arial"/>
                <a:sym typeface="Arial"/>
              </a:rPr>
              <a:t>   </a:t>
            </a:r>
            <a:endParaRPr sz="2000" dirty="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dirty="0">
                <a:latin typeface="Arial"/>
                <a:ea typeface="Arial"/>
                <a:cs typeface="Arial"/>
                <a:sym typeface="Arial"/>
              </a:rPr>
              <a:t>   </a:t>
            </a:r>
            <a:endParaRPr sz="2000" dirty="0">
              <a:latin typeface="Arial"/>
              <a:ea typeface="Arial"/>
              <a:cs typeface="Arial"/>
              <a:sym typeface="Arial"/>
            </a:endParaRPr>
          </a:p>
        </p:txBody>
      </p:sp>
      <p:pic>
        <p:nvPicPr>
          <p:cNvPr id="704" name="Google Shape;704;g977d2b8285_0_42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705" name="Google Shape;705;g977d2b8285_0_428"/>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6" name="Google Shape;706;g977d2b8285_0_4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g977d2b8285_0_43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2" name="Google Shape;712;g977d2b8285_0_438"/>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Adjustments/Dependent Care</a:t>
            </a:r>
            <a:endParaRPr sz="4000" b="1">
              <a:latin typeface="Arial"/>
              <a:ea typeface="Arial"/>
              <a:cs typeface="Arial"/>
              <a:sym typeface="Arial"/>
            </a:endParaRPr>
          </a:p>
        </p:txBody>
      </p:sp>
      <p:sp>
        <p:nvSpPr>
          <p:cNvPr id="713" name="Google Shape;713;g977d2b8285_0_438"/>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457200" algn="l" rtl="0">
              <a:lnSpc>
                <a:spcPct val="90000"/>
              </a:lnSpc>
              <a:spcBef>
                <a:spcPts val="800"/>
              </a:spcBef>
              <a:spcAft>
                <a:spcPts val="0"/>
              </a:spcAft>
              <a:buSzPts val="1800"/>
              <a:buNone/>
            </a:pPr>
            <a:endParaRPr sz="20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2000">
              <a:latin typeface="Arial"/>
              <a:ea typeface="Arial"/>
              <a:cs typeface="Arial"/>
              <a:sym typeface="Arial"/>
            </a:endParaRPr>
          </a:p>
          <a:p>
            <a:pPr marL="0" lvl="0" indent="0" algn="l" rtl="0">
              <a:lnSpc>
                <a:spcPct val="115000"/>
              </a:lnSpc>
              <a:spcBef>
                <a:spcPts val="700"/>
              </a:spcBef>
              <a:spcAft>
                <a:spcPts val="0"/>
              </a:spcAft>
              <a:buSzPts val="1800"/>
              <a:buNone/>
            </a:pPr>
            <a:endParaRPr>
              <a:latin typeface="Arial"/>
              <a:ea typeface="Arial"/>
              <a:cs typeface="Arial"/>
              <a:sym typeface="Arial"/>
            </a:endParaRPr>
          </a:p>
          <a:p>
            <a:pPr marL="0" lvl="0" indent="0" algn="l" rtl="0">
              <a:lnSpc>
                <a:spcPct val="115000"/>
              </a:lnSpc>
              <a:spcBef>
                <a:spcPts val="700"/>
              </a:spcBef>
              <a:spcAft>
                <a:spcPts val="0"/>
              </a:spcAft>
              <a:buSzPts val="1800"/>
              <a:buNone/>
            </a:pPr>
            <a:endParaRPr>
              <a:latin typeface="Arial"/>
              <a:ea typeface="Arial"/>
              <a:cs typeface="Arial"/>
              <a:sym typeface="Arial"/>
            </a:endParaRPr>
          </a:p>
          <a:p>
            <a:pPr marL="0" lvl="0" indent="0" algn="l" rtl="0">
              <a:lnSpc>
                <a:spcPct val="115000"/>
              </a:lnSpc>
              <a:spcBef>
                <a:spcPts val="7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p:txBody>
      </p:sp>
      <p:pic>
        <p:nvPicPr>
          <p:cNvPr id="714" name="Google Shape;714;g977d2b8285_0_43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715" name="Google Shape;715;g977d2b8285_0_438"/>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716" name="Google Shape;716;g977d2b8285_0_438"/>
          <p:cNvPicPr preferRelativeResize="0"/>
          <p:nvPr/>
        </p:nvPicPr>
        <p:blipFill rotWithShape="1">
          <a:blip r:embed="rId4">
            <a:alphaModFix/>
          </a:blip>
          <a:srcRect/>
          <a:stretch/>
        </p:blipFill>
        <p:spPr>
          <a:xfrm>
            <a:off x="2652900" y="5322125"/>
            <a:ext cx="797000" cy="469481"/>
          </a:xfrm>
          <a:prstGeom prst="rect">
            <a:avLst/>
          </a:prstGeom>
          <a:noFill/>
          <a:ln>
            <a:noFill/>
          </a:ln>
        </p:spPr>
      </p:pic>
      <p:pic>
        <p:nvPicPr>
          <p:cNvPr id="717" name="Google Shape;717;g977d2b8285_0_438"/>
          <p:cNvPicPr preferRelativeResize="0"/>
          <p:nvPr/>
        </p:nvPicPr>
        <p:blipFill rotWithShape="1">
          <a:blip r:embed="rId4">
            <a:alphaModFix/>
          </a:blip>
          <a:srcRect/>
          <a:stretch/>
        </p:blipFill>
        <p:spPr>
          <a:xfrm>
            <a:off x="8210800" y="5322125"/>
            <a:ext cx="797000" cy="469481"/>
          </a:xfrm>
          <a:prstGeom prst="rect">
            <a:avLst/>
          </a:prstGeom>
          <a:noFill/>
          <a:ln>
            <a:noFill/>
          </a:ln>
        </p:spPr>
      </p:pic>
      <p:sp>
        <p:nvSpPr>
          <p:cNvPr id="718" name="Google Shape;718;g977d2b8285_0_4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719" name="Google Shape;719;g977d2b8285_0_438"/>
          <p:cNvPicPr preferRelativeResize="0"/>
          <p:nvPr/>
        </p:nvPicPr>
        <p:blipFill>
          <a:blip r:embed="rId5">
            <a:alphaModFix/>
          </a:blip>
          <a:stretch>
            <a:fillRect/>
          </a:stretch>
        </p:blipFill>
        <p:spPr>
          <a:xfrm>
            <a:off x="678525" y="2346012"/>
            <a:ext cx="10967276" cy="35780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sp>
        <p:nvSpPr>
          <p:cNvPr id="724" name="Google Shape;724;g977d2b8285_0_449"/>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5" name="Google Shape;725;g977d2b8285_0_449"/>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a:t>
            </a:r>
            <a:endParaRPr sz="4000" b="1">
              <a:latin typeface="Arial"/>
              <a:ea typeface="Arial"/>
              <a:cs typeface="Arial"/>
              <a:sym typeface="Arial"/>
            </a:endParaRPr>
          </a:p>
        </p:txBody>
      </p:sp>
      <p:sp>
        <p:nvSpPr>
          <p:cNvPr id="726" name="Google Shape;726;g977d2b8285_0_449"/>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457200" algn="l" rtl="0">
              <a:lnSpc>
                <a:spcPct val="90000"/>
              </a:lnSpc>
              <a:spcBef>
                <a:spcPts val="800"/>
              </a:spcBef>
              <a:spcAft>
                <a:spcPts val="0"/>
              </a:spcAft>
              <a:buSzPts val="1800"/>
              <a:buNone/>
            </a:pPr>
            <a:endParaRPr sz="20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2000">
              <a:latin typeface="Arial"/>
              <a:ea typeface="Arial"/>
              <a:cs typeface="Arial"/>
              <a:sym typeface="Arial"/>
            </a:endParaRPr>
          </a:p>
          <a:p>
            <a:pPr marL="0" lvl="0" indent="0" algn="l" rtl="0">
              <a:lnSpc>
                <a:spcPct val="115000"/>
              </a:lnSpc>
              <a:spcBef>
                <a:spcPts val="800"/>
              </a:spcBef>
              <a:spcAft>
                <a:spcPts val="0"/>
              </a:spcAft>
              <a:buSzPts val="1800"/>
              <a:buNone/>
            </a:pPr>
            <a:r>
              <a:rPr lang="en-US" sz="3200">
                <a:latin typeface="Arial"/>
                <a:ea typeface="Arial"/>
                <a:cs typeface="Arial"/>
                <a:sym typeface="Arial"/>
              </a:rPr>
              <a:t>•</a:t>
            </a:r>
            <a:r>
              <a:rPr lang="en-US" sz="3800">
                <a:latin typeface="Arial"/>
                <a:ea typeface="Arial"/>
                <a:cs typeface="Arial"/>
                <a:sym typeface="Arial"/>
              </a:rPr>
              <a:t>Fringe Benefits</a:t>
            </a:r>
            <a:endParaRPr sz="3800">
              <a:latin typeface="Arial"/>
              <a:ea typeface="Arial"/>
              <a:cs typeface="Arial"/>
              <a:sym typeface="Arial"/>
            </a:endParaRPr>
          </a:p>
          <a:p>
            <a:pPr marL="457200" lvl="0" indent="0" algn="l" rtl="0">
              <a:lnSpc>
                <a:spcPct val="115000"/>
              </a:lnSpc>
              <a:spcBef>
                <a:spcPts val="700"/>
              </a:spcBef>
              <a:spcAft>
                <a:spcPts val="0"/>
              </a:spcAft>
              <a:buSzPts val="1800"/>
              <a:buNone/>
            </a:pPr>
            <a:r>
              <a:rPr lang="en-US" sz="3400">
                <a:latin typeface="Arial"/>
                <a:ea typeface="Arial"/>
                <a:cs typeface="Arial"/>
                <a:sym typeface="Arial"/>
              </a:rPr>
              <a:t>–An Adjustments/Fringe Benefits entry on the 001 record adds all fringe benefit amounts to total and taxable gross amounts on Federal and Ohio records</a:t>
            </a:r>
            <a:endParaRPr sz="3400">
              <a:latin typeface="Arial"/>
              <a:ea typeface="Arial"/>
              <a:cs typeface="Arial"/>
              <a:sym typeface="Arial"/>
            </a:endParaRPr>
          </a:p>
          <a:p>
            <a:pPr marL="457200" lvl="0" indent="0" algn="l" rtl="0">
              <a:lnSpc>
                <a:spcPct val="115000"/>
              </a:lnSpc>
              <a:spcBef>
                <a:spcPts val="700"/>
              </a:spcBef>
              <a:spcAft>
                <a:spcPts val="0"/>
              </a:spcAft>
              <a:buSzPts val="1800"/>
              <a:buNone/>
            </a:pPr>
            <a:r>
              <a:rPr lang="en-US" sz="3400">
                <a:latin typeface="Arial"/>
                <a:ea typeface="Arial"/>
                <a:cs typeface="Arial"/>
                <a:sym typeface="Arial"/>
              </a:rPr>
              <a:t>–Will cause gross amounts on W2 Report to be higher</a:t>
            </a:r>
            <a:endParaRPr/>
          </a:p>
          <a:p>
            <a:pPr marL="457200" lvl="0" indent="0" algn="l" rtl="0">
              <a:lnSpc>
                <a:spcPct val="115000"/>
              </a:lnSpc>
              <a:spcBef>
                <a:spcPts val="700"/>
              </a:spcBef>
              <a:spcAft>
                <a:spcPts val="0"/>
              </a:spcAft>
              <a:buSzPts val="1800"/>
              <a:buNone/>
            </a:pPr>
            <a:endParaRPr sz="3400">
              <a:latin typeface="Arial"/>
              <a:ea typeface="Arial"/>
              <a:cs typeface="Arial"/>
              <a:sym typeface="Arial"/>
            </a:endParaRPr>
          </a:p>
          <a:p>
            <a:pPr marL="0" lvl="0" indent="0" algn="l" rtl="0">
              <a:lnSpc>
                <a:spcPct val="115000"/>
              </a:lnSpc>
              <a:spcBef>
                <a:spcPts val="700"/>
              </a:spcBef>
              <a:spcAft>
                <a:spcPts val="0"/>
              </a:spcAft>
              <a:buSzPts val="1800"/>
              <a:buNone/>
            </a:pPr>
            <a:endParaRPr>
              <a:latin typeface="Arial"/>
              <a:ea typeface="Arial"/>
              <a:cs typeface="Arial"/>
              <a:sym typeface="Arial"/>
            </a:endParaRPr>
          </a:p>
          <a:p>
            <a:pPr marL="0" lvl="0" indent="0" algn="l" rtl="0">
              <a:lnSpc>
                <a:spcPct val="115000"/>
              </a:lnSpc>
              <a:spcBef>
                <a:spcPts val="700"/>
              </a:spcBef>
              <a:spcAft>
                <a:spcPts val="0"/>
              </a:spcAft>
              <a:buSzPts val="1800"/>
              <a:buNone/>
            </a:pPr>
            <a:endParaRPr>
              <a:latin typeface="Arial"/>
              <a:ea typeface="Arial"/>
              <a:cs typeface="Arial"/>
              <a:sym typeface="Arial"/>
            </a:endParaRPr>
          </a:p>
          <a:p>
            <a:pPr marL="0" lvl="0" indent="0" algn="l" rtl="0">
              <a:lnSpc>
                <a:spcPct val="115000"/>
              </a:lnSpc>
              <a:spcBef>
                <a:spcPts val="7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a:p>
            <a:pPr marL="4572000" lvl="0" indent="457200" algn="l" rtl="0">
              <a:lnSpc>
                <a:spcPct val="90000"/>
              </a:lnSpc>
              <a:spcBef>
                <a:spcPts val="800"/>
              </a:spcBef>
              <a:spcAft>
                <a:spcPts val="0"/>
              </a:spcAft>
              <a:buSzPts val="1800"/>
              <a:buNone/>
            </a:pPr>
            <a:r>
              <a:rPr lang="en-US" sz="2000">
                <a:latin typeface="Arial"/>
                <a:ea typeface="Arial"/>
                <a:cs typeface="Arial"/>
                <a:sym typeface="Arial"/>
              </a:rPr>
              <a:t>   </a:t>
            </a:r>
            <a:endParaRPr sz="2000">
              <a:latin typeface="Arial"/>
              <a:ea typeface="Arial"/>
              <a:cs typeface="Arial"/>
              <a:sym typeface="Arial"/>
            </a:endParaRPr>
          </a:p>
        </p:txBody>
      </p:sp>
      <p:pic>
        <p:nvPicPr>
          <p:cNvPr id="727" name="Google Shape;727;g977d2b8285_0_449"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728" name="Google Shape;728;g977d2b8285_0_449"/>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9" name="Google Shape;729;g977d2b8285_0_4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3"/>
        <p:cNvGrpSpPr/>
        <p:nvPr/>
      </p:nvGrpSpPr>
      <p:grpSpPr>
        <a:xfrm>
          <a:off x="0" y="0"/>
          <a:ext cx="0" cy="0"/>
          <a:chOff x="0" y="0"/>
          <a:chExt cx="0" cy="0"/>
        </a:xfrm>
      </p:grpSpPr>
      <p:sp>
        <p:nvSpPr>
          <p:cNvPr id="734" name="Google Shape;734;g977d2b8285_0_461"/>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5" name="Google Shape;735;g977d2b8285_0_461"/>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Fringe Benefits</a:t>
            </a:r>
            <a:endParaRPr sz="4000" b="1">
              <a:latin typeface="Arial"/>
              <a:ea typeface="Arial"/>
              <a:cs typeface="Arial"/>
              <a:sym typeface="Arial"/>
            </a:endParaRPr>
          </a:p>
        </p:txBody>
      </p:sp>
      <p:sp>
        <p:nvSpPr>
          <p:cNvPr id="736" name="Google Shape;736;g977d2b8285_0_461"/>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457200" algn="l" rtl="0">
              <a:lnSpc>
                <a:spcPct val="90000"/>
              </a:lnSpc>
              <a:spcBef>
                <a:spcPts val="800"/>
              </a:spcBef>
              <a:spcAft>
                <a:spcPts val="0"/>
              </a:spcAft>
              <a:buSzPts val="1800"/>
              <a:buNone/>
            </a:pPr>
            <a:endParaRPr sz="20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3200">
              <a:latin typeface="Arial"/>
              <a:ea typeface="Arial"/>
              <a:cs typeface="Arial"/>
              <a:sym typeface="Arial"/>
            </a:endParaRPr>
          </a:p>
          <a:p>
            <a:pPr marL="0" lvl="0" indent="0" algn="l" rtl="0">
              <a:lnSpc>
                <a:spcPct val="115000"/>
              </a:lnSpc>
              <a:spcBef>
                <a:spcPts val="800"/>
              </a:spcBef>
              <a:spcAft>
                <a:spcPts val="0"/>
              </a:spcAft>
              <a:buSzPts val="1800"/>
              <a:buNone/>
            </a:pPr>
            <a:endParaRPr sz="2000">
              <a:latin typeface="Arial"/>
              <a:ea typeface="Arial"/>
              <a:cs typeface="Arial"/>
              <a:sym typeface="Arial"/>
            </a:endParaRPr>
          </a:p>
          <a:p>
            <a:pPr marL="0" lvl="0" indent="0" algn="l" rtl="0">
              <a:lnSpc>
                <a:spcPct val="115000"/>
              </a:lnSpc>
              <a:spcBef>
                <a:spcPts val="800"/>
              </a:spcBef>
              <a:spcAft>
                <a:spcPts val="0"/>
              </a:spcAft>
              <a:buSzPts val="1800"/>
              <a:buNone/>
            </a:pPr>
            <a:endParaRPr sz="2000">
              <a:latin typeface="Arial"/>
              <a:ea typeface="Arial"/>
              <a:cs typeface="Arial"/>
              <a:sym typeface="Arial"/>
            </a:endParaRPr>
          </a:p>
        </p:txBody>
      </p:sp>
      <p:pic>
        <p:nvPicPr>
          <p:cNvPr id="737" name="Google Shape;737;g977d2b8285_0_46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738" name="Google Shape;738;g977d2b8285_0_461"/>
          <p:cNvSpPr txBox="1"/>
          <p:nvPr/>
        </p:nvSpPr>
        <p:spPr>
          <a:xfrm>
            <a:off x="5417200" y="6085775"/>
            <a:ext cx="9781500" cy="11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739" name="Google Shape;739;g977d2b8285_0_461"/>
          <p:cNvPicPr preferRelativeResize="0"/>
          <p:nvPr/>
        </p:nvPicPr>
        <p:blipFill rotWithShape="1">
          <a:blip r:embed="rId4">
            <a:alphaModFix/>
          </a:blip>
          <a:srcRect/>
          <a:stretch/>
        </p:blipFill>
        <p:spPr>
          <a:xfrm>
            <a:off x="949400" y="2463900"/>
            <a:ext cx="10259400" cy="3695425"/>
          </a:xfrm>
          <a:prstGeom prst="rect">
            <a:avLst/>
          </a:prstGeom>
          <a:noFill/>
          <a:ln>
            <a:noFill/>
          </a:ln>
        </p:spPr>
      </p:pic>
      <p:pic>
        <p:nvPicPr>
          <p:cNvPr id="740" name="Google Shape;740;g977d2b8285_0_461"/>
          <p:cNvPicPr preferRelativeResize="0"/>
          <p:nvPr/>
        </p:nvPicPr>
        <p:blipFill rotWithShape="1">
          <a:blip r:embed="rId5">
            <a:alphaModFix/>
          </a:blip>
          <a:srcRect/>
          <a:stretch/>
        </p:blipFill>
        <p:spPr>
          <a:xfrm>
            <a:off x="4123800" y="5154775"/>
            <a:ext cx="879250" cy="434575"/>
          </a:xfrm>
          <a:prstGeom prst="rect">
            <a:avLst/>
          </a:prstGeom>
          <a:noFill/>
          <a:ln>
            <a:noFill/>
          </a:ln>
        </p:spPr>
      </p:pic>
      <p:sp>
        <p:nvSpPr>
          <p:cNvPr id="741" name="Google Shape;741;g977d2b8285_0_4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5"/>
        <p:cNvGrpSpPr/>
        <p:nvPr/>
      </p:nvGrpSpPr>
      <p:grpSpPr>
        <a:xfrm>
          <a:off x="0" y="0"/>
          <a:ext cx="0" cy="0"/>
          <a:chOff x="0" y="0"/>
          <a:chExt cx="0" cy="0"/>
        </a:xfrm>
      </p:grpSpPr>
      <p:sp>
        <p:nvSpPr>
          <p:cNvPr id="746" name="Google Shape;746;g977d2b8285_0_471"/>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g977d2b8285_0_471"/>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(continued)</a:t>
            </a:r>
            <a:endParaRPr sz="4000" b="1">
              <a:latin typeface="Arial"/>
              <a:ea typeface="Arial"/>
              <a:cs typeface="Arial"/>
              <a:sym typeface="Arial"/>
            </a:endParaRPr>
          </a:p>
        </p:txBody>
      </p:sp>
      <p:sp>
        <p:nvSpPr>
          <p:cNvPr id="748" name="Google Shape;748;g977d2b8285_0_471"/>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Clr>
                <a:schemeClr val="dk1"/>
              </a:buClr>
              <a:buSzPts val="1100"/>
              <a:buFont typeface="Arial"/>
              <a:buNone/>
            </a:pPr>
            <a:r>
              <a:rPr lang="en-US" sz="3200">
                <a:latin typeface="Arial"/>
                <a:ea typeface="Arial"/>
                <a:cs typeface="Arial"/>
                <a:sym typeface="Arial"/>
              </a:rPr>
              <a:t>•</a:t>
            </a:r>
            <a:r>
              <a:rPr lang="en-US" sz="3900">
                <a:latin typeface="Arial"/>
                <a:ea typeface="Arial"/>
                <a:cs typeface="Arial"/>
                <a:sym typeface="Arial"/>
              </a:rPr>
              <a:t>Medicare Pickup</a:t>
            </a:r>
            <a:endParaRPr sz="3900">
              <a:latin typeface="Arial"/>
              <a:ea typeface="Arial"/>
              <a:cs typeface="Arial"/>
              <a:sym typeface="Arial"/>
            </a:endParaRPr>
          </a:p>
          <a:p>
            <a:pPr marL="457200" lvl="0" indent="0" algn="l" rtl="0">
              <a:lnSpc>
                <a:spcPct val="115000"/>
              </a:lnSpc>
              <a:spcBef>
                <a:spcPts val="700"/>
              </a:spcBef>
              <a:spcAft>
                <a:spcPts val="0"/>
              </a:spcAft>
              <a:buClr>
                <a:schemeClr val="dk1"/>
              </a:buClr>
              <a:buSzPts val="1100"/>
              <a:buFont typeface="Arial"/>
              <a:buNone/>
            </a:pPr>
            <a:r>
              <a:rPr lang="en-US" sz="3500">
                <a:latin typeface="Arial"/>
                <a:ea typeface="Arial"/>
                <a:cs typeface="Arial"/>
                <a:sym typeface="Arial"/>
              </a:rPr>
              <a:t>–Amount added to total and taxable gross amounts on Federal, Ohio and OSDI records</a:t>
            </a:r>
            <a:endParaRPr sz="3500">
              <a:latin typeface="Arial"/>
              <a:ea typeface="Arial"/>
              <a:cs typeface="Arial"/>
              <a:sym typeface="Arial"/>
            </a:endParaRPr>
          </a:p>
          <a:p>
            <a:pPr marL="0" lvl="0" indent="457200" algn="l" rtl="0">
              <a:lnSpc>
                <a:spcPct val="115000"/>
              </a:lnSpc>
              <a:spcBef>
                <a:spcPts val="700"/>
              </a:spcBef>
              <a:spcAft>
                <a:spcPts val="0"/>
              </a:spcAft>
              <a:buClr>
                <a:schemeClr val="dk1"/>
              </a:buClr>
              <a:buSzPts val="1100"/>
              <a:buFont typeface="Arial"/>
              <a:buNone/>
            </a:pPr>
            <a:r>
              <a:rPr lang="en-US" sz="3500">
                <a:latin typeface="Arial"/>
                <a:ea typeface="Arial"/>
                <a:cs typeface="Arial"/>
                <a:sym typeface="Arial"/>
              </a:rPr>
              <a:t>–Will cause gross amounts on W2 Report</a:t>
            </a:r>
            <a:endParaRPr sz="3500">
              <a:latin typeface="Arial"/>
              <a:ea typeface="Arial"/>
              <a:cs typeface="Arial"/>
              <a:sym typeface="Arial"/>
            </a:endParaRPr>
          </a:p>
          <a:p>
            <a:pPr marL="457200" lvl="0" indent="0" algn="l" rtl="0">
              <a:lnSpc>
                <a:spcPct val="115000"/>
              </a:lnSpc>
              <a:spcBef>
                <a:spcPts val="700"/>
              </a:spcBef>
              <a:spcAft>
                <a:spcPts val="0"/>
              </a:spcAft>
              <a:buClr>
                <a:schemeClr val="dk1"/>
              </a:buClr>
              <a:buSzPts val="1100"/>
              <a:buFont typeface="Arial"/>
              <a:buNone/>
            </a:pPr>
            <a:r>
              <a:rPr lang="en-US" sz="3500">
                <a:latin typeface="Arial"/>
                <a:ea typeface="Arial"/>
                <a:cs typeface="Arial"/>
                <a:sym typeface="Arial"/>
              </a:rPr>
              <a:t>to be higher.</a:t>
            </a:r>
            <a:endParaRPr sz="3500">
              <a:latin typeface="Arial"/>
              <a:ea typeface="Arial"/>
              <a:cs typeface="Arial"/>
              <a:sym typeface="Arial"/>
            </a:endParaRPr>
          </a:p>
        </p:txBody>
      </p:sp>
      <p:pic>
        <p:nvPicPr>
          <p:cNvPr id="749" name="Google Shape;749;g977d2b8285_0_47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750" name="Google Shape;750;g977d2b8285_0_4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7"/>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7"/>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Processing-CCA/RITA</a:t>
            </a:r>
            <a:endParaRPr sz="4600">
              <a:solidFill>
                <a:srgbClr val="FFFFFF"/>
              </a:solidFill>
            </a:endParaRPr>
          </a:p>
        </p:txBody>
      </p:sp>
      <p:sp>
        <p:nvSpPr>
          <p:cNvPr id="165" name="Google Shape;165;p7"/>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Clr>
                <a:schemeClr val="dk1"/>
              </a:buClr>
              <a:buSzPts val="1100"/>
              <a:buFont typeface="Arial"/>
              <a:buNone/>
            </a:pPr>
            <a:r>
              <a:rPr lang="en-US" sz="3200">
                <a:latin typeface="Arial"/>
                <a:ea typeface="Arial"/>
                <a:cs typeface="Arial"/>
                <a:sym typeface="Arial"/>
              </a:rPr>
              <a:t>•CCA/RITA Reporting</a:t>
            </a:r>
            <a:endParaRPr sz="3200">
              <a:latin typeface="Arial"/>
              <a:ea typeface="Arial"/>
              <a:cs typeface="Arial"/>
              <a:sym typeface="Arial"/>
            </a:endParaRPr>
          </a:p>
          <a:p>
            <a:pPr marL="0" lvl="0" indent="457200" algn="l" rtl="0">
              <a:lnSpc>
                <a:spcPct val="115000"/>
              </a:lnSpc>
              <a:spcBef>
                <a:spcPts val="700"/>
              </a:spcBef>
              <a:spcAft>
                <a:spcPts val="0"/>
              </a:spcAft>
              <a:buClr>
                <a:schemeClr val="dk1"/>
              </a:buClr>
              <a:buSzPts val="1100"/>
              <a:buFont typeface="Arial"/>
              <a:buNone/>
            </a:pPr>
            <a:r>
              <a:rPr lang="en-US">
                <a:latin typeface="Arial"/>
                <a:ea typeface="Arial"/>
                <a:cs typeface="Arial"/>
                <a:sym typeface="Arial"/>
              </a:rPr>
              <a:t>–Verify values in </a:t>
            </a:r>
            <a:r>
              <a:rPr lang="en-US" b="1">
                <a:latin typeface="Arial"/>
                <a:ea typeface="Arial"/>
                <a:cs typeface="Arial"/>
                <a:sym typeface="Arial"/>
              </a:rPr>
              <a:t>Payroll Item Configuration </a:t>
            </a:r>
            <a:r>
              <a:rPr lang="en-US">
                <a:latin typeface="Arial"/>
                <a:ea typeface="Arial"/>
                <a:cs typeface="Arial"/>
                <a:sym typeface="Arial"/>
              </a:rPr>
              <a:t>are set</a:t>
            </a:r>
            <a:endParaRPr>
              <a:latin typeface="Arial"/>
              <a:ea typeface="Arial"/>
              <a:cs typeface="Arial"/>
              <a:sym typeface="Arial"/>
            </a:endParaRPr>
          </a:p>
          <a:p>
            <a:pPr marL="457200" lvl="0" indent="0" algn="l" rtl="0">
              <a:lnSpc>
                <a:spcPct val="115000"/>
              </a:lnSpc>
              <a:spcBef>
                <a:spcPts val="700"/>
              </a:spcBef>
              <a:spcAft>
                <a:spcPts val="0"/>
              </a:spcAft>
              <a:buClr>
                <a:schemeClr val="dk1"/>
              </a:buClr>
              <a:buSzPts val="1100"/>
              <a:buFont typeface="Arial"/>
              <a:buNone/>
            </a:pPr>
            <a:r>
              <a:rPr lang="en-US">
                <a:latin typeface="Arial"/>
                <a:ea typeface="Arial"/>
                <a:cs typeface="Arial"/>
                <a:sym typeface="Arial"/>
              </a:rPr>
              <a:t>–RITA/CCA codes are required for tax data to be included on a submission file</a:t>
            </a:r>
            <a:endParaRPr>
              <a:latin typeface="Arial"/>
              <a:ea typeface="Arial"/>
              <a:cs typeface="Arial"/>
              <a:sym typeface="Arial"/>
            </a:endParaRPr>
          </a:p>
          <a:p>
            <a:pPr marL="0" lvl="0" indent="457200" algn="l" rtl="0">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•See information from RITA/CCA web sites on codes as defined</a:t>
            </a:r>
            <a:endParaRPr sz="2400">
              <a:latin typeface="Arial"/>
              <a:ea typeface="Arial"/>
              <a:cs typeface="Arial"/>
              <a:sym typeface="Arial"/>
            </a:endParaRPr>
          </a:p>
          <a:p>
            <a:pPr marL="228600" lvl="0" indent="-76200" algn="l" rtl="0">
              <a:lnSpc>
                <a:spcPct val="90000"/>
              </a:lnSpc>
              <a:spcBef>
                <a:spcPts val="0"/>
              </a:spcBef>
              <a:spcAft>
                <a:spcPts val="0"/>
              </a:spcAft>
              <a:buClr>
                <a:schemeClr val="dk1"/>
              </a:buClr>
              <a:buSzPts val="2400"/>
              <a:buNone/>
            </a:pPr>
            <a:endParaRPr sz="2400"/>
          </a:p>
        </p:txBody>
      </p:sp>
      <p:pic>
        <p:nvPicPr>
          <p:cNvPr id="166" name="Google Shape;166;p7"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167" name="Google Shape;16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4"/>
        <p:cNvGrpSpPr/>
        <p:nvPr/>
      </p:nvGrpSpPr>
      <p:grpSpPr>
        <a:xfrm>
          <a:off x="0" y="0"/>
          <a:ext cx="0" cy="0"/>
          <a:chOff x="0" y="0"/>
          <a:chExt cx="0" cy="0"/>
        </a:xfrm>
      </p:grpSpPr>
      <p:sp>
        <p:nvSpPr>
          <p:cNvPr id="755" name="Google Shape;755;g977d2b8285_0_482"/>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6" name="Google Shape;756;g977d2b8285_0_482"/>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(continued)</a:t>
            </a:r>
            <a:endParaRPr sz="4000" b="1">
              <a:latin typeface="Arial"/>
              <a:ea typeface="Arial"/>
              <a:cs typeface="Arial"/>
              <a:sym typeface="Arial"/>
            </a:endParaRPr>
          </a:p>
        </p:txBody>
      </p:sp>
      <p:sp>
        <p:nvSpPr>
          <p:cNvPr id="757" name="Google Shape;757;g977d2b8285_0_482"/>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457200" lvl="0" indent="-355600" algn="l" rtl="0">
              <a:lnSpc>
                <a:spcPct val="115000"/>
              </a:lnSpc>
              <a:spcBef>
                <a:spcPts val="500"/>
              </a:spcBef>
              <a:spcAft>
                <a:spcPts val="0"/>
              </a:spcAft>
              <a:buSzPts val="2000"/>
              <a:buFont typeface="Arial"/>
              <a:buChar char="•"/>
            </a:pPr>
            <a:r>
              <a:rPr lang="en-US" sz="2000" dirty="0">
                <a:latin typeface="Arial"/>
                <a:ea typeface="Arial"/>
                <a:cs typeface="Arial"/>
                <a:sym typeface="Arial"/>
              </a:rPr>
              <a:t> If ‘</a:t>
            </a:r>
            <a:r>
              <a:rPr lang="en-US" sz="2000" b="1" dirty="0">
                <a:latin typeface="Arial"/>
                <a:ea typeface="Arial"/>
                <a:cs typeface="Arial"/>
                <a:sym typeface="Arial"/>
              </a:rPr>
              <a:t>Tax Employer Amounts</a:t>
            </a:r>
            <a:r>
              <a:rPr lang="en-US" sz="2000" dirty="0">
                <a:latin typeface="Arial"/>
                <a:ea typeface="Arial"/>
                <a:cs typeface="Arial"/>
                <a:sym typeface="Arial"/>
              </a:rPr>
              <a:t>’ option is not used on the city tax record on the Payroll Item Configuration record -(Tax Employer Amounts box </a:t>
            </a:r>
            <a:r>
              <a:rPr lang="en-US" sz="2000" b="1" dirty="0">
                <a:latin typeface="Arial"/>
                <a:ea typeface="Arial"/>
                <a:cs typeface="Arial"/>
                <a:sym typeface="Arial"/>
              </a:rPr>
              <a:t>unchecked</a:t>
            </a:r>
            <a:r>
              <a:rPr lang="en-US" sz="2000" dirty="0">
                <a:latin typeface="Arial"/>
                <a:ea typeface="Arial"/>
                <a:cs typeface="Arial"/>
                <a:sym typeface="Arial"/>
              </a:rPr>
              <a:t> on Payroll Item Configuration)</a:t>
            </a:r>
            <a:endParaRPr dirty="0"/>
          </a:p>
          <a:p>
            <a:pPr marL="457200" lvl="0" indent="-355600" algn="l" rtl="0">
              <a:lnSpc>
                <a:spcPct val="115000"/>
              </a:lnSpc>
              <a:spcBef>
                <a:spcPts val="500"/>
              </a:spcBef>
              <a:spcAft>
                <a:spcPts val="0"/>
              </a:spcAft>
              <a:buSzPts val="2000"/>
              <a:buFont typeface="Arial"/>
              <a:buChar char="•"/>
            </a:pPr>
            <a:r>
              <a:rPr lang="en-US" sz="2000" dirty="0">
                <a:latin typeface="Arial"/>
                <a:ea typeface="Arial"/>
                <a:cs typeface="Arial"/>
                <a:sym typeface="Arial"/>
              </a:rPr>
              <a:t>The Medicare Pickup box should be checked if the city taxes the Medicare pickup</a:t>
            </a:r>
            <a:endParaRPr dirty="0"/>
          </a:p>
          <a:p>
            <a:pPr marL="457200" lvl="0" indent="-355600" algn="l" rtl="0">
              <a:lnSpc>
                <a:spcPct val="115000"/>
              </a:lnSpc>
              <a:spcBef>
                <a:spcPts val="500"/>
              </a:spcBef>
              <a:spcAft>
                <a:spcPts val="0"/>
              </a:spcAft>
              <a:buSzPts val="2000"/>
              <a:buFont typeface="Arial"/>
              <a:buChar char="•"/>
            </a:pPr>
            <a:r>
              <a:rPr lang="en-US" sz="2000" dirty="0">
                <a:latin typeface="Arial"/>
                <a:ea typeface="Arial"/>
                <a:cs typeface="Arial"/>
                <a:sym typeface="Arial"/>
              </a:rPr>
              <a:t>The Medicare pickup is added to the city total and taxable gross amounts on the W2 Report.</a:t>
            </a:r>
            <a:endParaRPr sz="2000" dirty="0">
              <a:latin typeface="Arial"/>
              <a:ea typeface="Arial"/>
              <a:cs typeface="Arial"/>
              <a:sym typeface="Arial"/>
            </a:endParaRPr>
          </a:p>
          <a:p>
            <a:pPr marL="457200" lvl="0" indent="457200" algn="l" rtl="0">
              <a:lnSpc>
                <a:spcPct val="115000"/>
              </a:lnSpc>
              <a:spcBef>
                <a:spcPts val="500"/>
              </a:spcBef>
              <a:spcAft>
                <a:spcPts val="0"/>
              </a:spcAft>
              <a:buSzPts val="1800"/>
              <a:buNone/>
            </a:pPr>
            <a:r>
              <a:rPr lang="en-US" sz="2000" dirty="0">
                <a:latin typeface="Arial"/>
                <a:ea typeface="Arial"/>
                <a:cs typeface="Arial"/>
                <a:sym typeface="Arial"/>
              </a:rPr>
              <a:t>–Employee pays tax after the fact </a:t>
            </a:r>
            <a:endParaRPr sz="2000" dirty="0">
              <a:latin typeface="Arial"/>
              <a:ea typeface="Arial"/>
              <a:cs typeface="Arial"/>
              <a:sym typeface="Arial"/>
            </a:endParaRPr>
          </a:p>
          <a:p>
            <a:pPr marL="0" lvl="0" indent="0" algn="l" rtl="0">
              <a:lnSpc>
                <a:spcPct val="115000"/>
              </a:lnSpc>
              <a:spcBef>
                <a:spcPts val="700"/>
              </a:spcBef>
              <a:spcAft>
                <a:spcPts val="0"/>
              </a:spcAft>
              <a:buSzPts val="1800"/>
              <a:buNone/>
            </a:pPr>
            <a:endParaRPr sz="3500" dirty="0">
              <a:latin typeface="Arial"/>
              <a:ea typeface="Arial"/>
              <a:cs typeface="Arial"/>
              <a:sym typeface="Arial"/>
            </a:endParaRPr>
          </a:p>
        </p:txBody>
      </p:sp>
      <p:pic>
        <p:nvPicPr>
          <p:cNvPr id="758" name="Google Shape;758;g977d2b8285_0_48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759" name="Google Shape;759;g977d2b8285_0_4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3"/>
        <p:cNvGrpSpPr/>
        <p:nvPr/>
      </p:nvGrpSpPr>
      <p:grpSpPr>
        <a:xfrm>
          <a:off x="0" y="0"/>
          <a:ext cx="0" cy="0"/>
          <a:chOff x="0" y="0"/>
          <a:chExt cx="0" cy="0"/>
        </a:xfrm>
      </p:grpSpPr>
      <p:sp>
        <p:nvSpPr>
          <p:cNvPr id="764" name="Google Shape;764;g977d2b8285_0_490"/>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5" name="Google Shape;765;g977d2b8285_0_490"/>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(continued)</a:t>
            </a:r>
            <a:endParaRPr sz="4000" b="1">
              <a:latin typeface="Arial"/>
              <a:ea typeface="Arial"/>
              <a:cs typeface="Arial"/>
              <a:sym typeface="Arial"/>
            </a:endParaRPr>
          </a:p>
        </p:txBody>
      </p:sp>
      <p:sp>
        <p:nvSpPr>
          <p:cNvPr id="766" name="Google Shape;766;g977d2b8285_0_490"/>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700"/>
              </a:spcBef>
              <a:spcAft>
                <a:spcPts val="0"/>
              </a:spcAft>
              <a:buSzPts val="1800"/>
              <a:buNone/>
            </a:pPr>
            <a:endParaRPr sz="3500">
              <a:latin typeface="Arial"/>
              <a:ea typeface="Arial"/>
              <a:cs typeface="Arial"/>
              <a:sym typeface="Arial"/>
            </a:endParaRPr>
          </a:p>
        </p:txBody>
      </p:sp>
      <p:pic>
        <p:nvPicPr>
          <p:cNvPr id="767" name="Google Shape;767;g977d2b8285_0_49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pic>
        <p:nvPicPr>
          <p:cNvPr id="768" name="Google Shape;768;g977d2b8285_0_490"/>
          <p:cNvPicPr preferRelativeResize="0"/>
          <p:nvPr/>
        </p:nvPicPr>
        <p:blipFill rotWithShape="1">
          <a:blip r:embed="rId4">
            <a:alphaModFix/>
          </a:blip>
          <a:srcRect/>
          <a:stretch/>
        </p:blipFill>
        <p:spPr>
          <a:xfrm>
            <a:off x="3395675" y="5189963"/>
            <a:ext cx="933450" cy="409575"/>
          </a:xfrm>
          <a:prstGeom prst="rect">
            <a:avLst/>
          </a:prstGeom>
          <a:noFill/>
          <a:ln>
            <a:noFill/>
          </a:ln>
        </p:spPr>
      </p:pic>
      <p:sp>
        <p:nvSpPr>
          <p:cNvPr id="769" name="Google Shape;769;g977d2b8285_0_4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pic>
        <p:nvPicPr>
          <p:cNvPr id="770" name="Google Shape;770;g977d2b8285_0_490"/>
          <p:cNvPicPr preferRelativeResize="0"/>
          <p:nvPr/>
        </p:nvPicPr>
        <p:blipFill rotWithShape="1">
          <a:blip r:embed="rId4">
            <a:alphaModFix/>
          </a:blip>
          <a:srcRect/>
          <a:stretch/>
        </p:blipFill>
        <p:spPr>
          <a:xfrm>
            <a:off x="-387350" y="5902313"/>
            <a:ext cx="933450" cy="409575"/>
          </a:xfrm>
          <a:prstGeom prst="rect">
            <a:avLst/>
          </a:prstGeom>
          <a:noFill/>
          <a:ln>
            <a:noFill/>
          </a:ln>
        </p:spPr>
      </p:pic>
      <p:pic>
        <p:nvPicPr>
          <p:cNvPr id="771" name="Google Shape;771;g977d2b8285_0_490"/>
          <p:cNvPicPr preferRelativeResize="0"/>
          <p:nvPr/>
        </p:nvPicPr>
        <p:blipFill>
          <a:blip r:embed="rId5">
            <a:alphaModFix/>
          </a:blip>
          <a:stretch>
            <a:fillRect/>
          </a:stretch>
        </p:blipFill>
        <p:spPr>
          <a:xfrm>
            <a:off x="546100" y="0"/>
            <a:ext cx="11099699" cy="63118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5"/>
        <p:cNvGrpSpPr/>
        <p:nvPr/>
      </p:nvGrpSpPr>
      <p:grpSpPr>
        <a:xfrm>
          <a:off x="0" y="0"/>
          <a:ext cx="0" cy="0"/>
          <a:chOff x="0" y="0"/>
          <a:chExt cx="0" cy="0"/>
        </a:xfrm>
      </p:grpSpPr>
      <p:sp>
        <p:nvSpPr>
          <p:cNvPr id="776" name="Google Shape;776;g977d2b8285_0_500"/>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7" name="Google Shape;777;g977d2b8285_0_500"/>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(continued)</a:t>
            </a:r>
            <a:endParaRPr sz="4000" b="1">
              <a:latin typeface="Arial"/>
              <a:ea typeface="Arial"/>
              <a:cs typeface="Arial"/>
              <a:sym typeface="Arial"/>
            </a:endParaRPr>
          </a:p>
        </p:txBody>
      </p:sp>
      <p:sp>
        <p:nvSpPr>
          <p:cNvPr id="778" name="Google Shape;778;g977d2b8285_0_500"/>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457200" lvl="0" indent="-406400" algn="l" rtl="0">
              <a:lnSpc>
                <a:spcPct val="115000"/>
              </a:lnSpc>
              <a:spcBef>
                <a:spcPts val="500"/>
              </a:spcBef>
              <a:spcAft>
                <a:spcPts val="0"/>
              </a:spcAft>
              <a:buSzPts val="2800"/>
              <a:buFont typeface="Arial"/>
              <a:buChar char="•"/>
            </a:pPr>
            <a:r>
              <a:rPr lang="en-US">
                <a:latin typeface="Arial"/>
                <a:ea typeface="Arial"/>
                <a:cs typeface="Arial"/>
                <a:sym typeface="Arial"/>
              </a:rPr>
              <a:t>If the ‘</a:t>
            </a:r>
            <a:r>
              <a:rPr lang="en-US" b="1">
                <a:latin typeface="Arial"/>
                <a:ea typeface="Arial"/>
                <a:cs typeface="Arial"/>
                <a:sym typeface="Arial"/>
              </a:rPr>
              <a:t>Tax Employer Amount</a:t>
            </a:r>
            <a:r>
              <a:rPr lang="en-US">
                <a:latin typeface="Arial"/>
                <a:ea typeface="Arial"/>
                <a:cs typeface="Arial"/>
                <a:sym typeface="Arial"/>
              </a:rPr>
              <a:t>’ is used on the city tax record-(Tax Employer Amounts box </a:t>
            </a:r>
            <a:r>
              <a:rPr lang="en-US" b="1">
                <a:latin typeface="Arial"/>
                <a:ea typeface="Arial"/>
                <a:cs typeface="Arial"/>
                <a:sym typeface="Arial"/>
              </a:rPr>
              <a:t>checked</a:t>
            </a:r>
            <a:r>
              <a:rPr lang="en-US">
                <a:latin typeface="Arial"/>
                <a:ea typeface="Arial"/>
                <a:cs typeface="Arial"/>
                <a:sym typeface="Arial"/>
              </a:rPr>
              <a:t> on Payroll Item Configuration)</a:t>
            </a:r>
            <a:endParaRPr>
              <a:latin typeface="Arial"/>
              <a:ea typeface="Arial"/>
              <a:cs typeface="Arial"/>
              <a:sym typeface="Arial"/>
            </a:endParaRPr>
          </a:p>
          <a:p>
            <a:pPr marL="457200" lvl="0" indent="457200" algn="l" rtl="0">
              <a:lnSpc>
                <a:spcPct val="115000"/>
              </a:lnSpc>
              <a:spcBef>
                <a:spcPts val="500"/>
              </a:spcBef>
              <a:spcAft>
                <a:spcPts val="0"/>
              </a:spcAft>
              <a:buSzPts val="1800"/>
              <a:buNone/>
            </a:pPr>
            <a:r>
              <a:rPr lang="en-US">
                <a:latin typeface="Arial"/>
                <a:ea typeface="Arial"/>
                <a:cs typeface="Arial"/>
                <a:sym typeface="Arial"/>
              </a:rPr>
              <a:t>–The tax is withheld during the payroll</a:t>
            </a:r>
            <a:endParaRPr>
              <a:latin typeface="Arial"/>
              <a:ea typeface="Arial"/>
              <a:cs typeface="Arial"/>
              <a:sym typeface="Arial"/>
            </a:endParaRPr>
          </a:p>
          <a:p>
            <a:pPr marL="0" lvl="0" indent="0" algn="l" rtl="0">
              <a:lnSpc>
                <a:spcPct val="115000"/>
              </a:lnSpc>
              <a:spcBef>
                <a:spcPts val="700"/>
              </a:spcBef>
              <a:spcAft>
                <a:spcPts val="0"/>
              </a:spcAft>
              <a:buSzPts val="1800"/>
              <a:buNone/>
            </a:pPr>
            <a:endParaRPr sz="4300">
              <a:latin typeface="Arial"/>
              <a:ea typeface="Arial"/>
              <a:cs typeface="Arial"/>
              <a:sym typeface="Arial"/>
            </a:endParaRPr>
          </a:p>
        </p:txBody>
      </p:sp>
      <p:pic>
        <p:nvPicPr>
          <p:cNvPr id="779" name="Google Shape;779;g977d2b8285_0_50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780" name="Google Shape;780;g977d2b8285_0_5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4"/>
        <p:cNvGrpSpPr/>
        <p:nvPr/>
      </p:nvGrpSpPr>
      <p:grpSpPr>
        <a:xfrm>
          <a:off x="0" y="0"/>
          <a:ext cx="0" cy="0"/>
          <a:chOff x="0" y="0"/>
          <a:chExt cx="0" cy="0"/>
        </a:xfrm>
      </p:grpSpPr>
      <p:sp>
        <p:nvSpPr>
          <p:cNvPr id="785" name="Google Shape;785;g977d2b8285_0_511"/>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6" name="Google Shape;786;g977d2b8285_0_511"/>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Balancing (continued)</a:t>
            </a:r>
            <a:endParaRPr sz="4000" b="1">
              <a:latin typeface="Arial"/>
              <a:ea typeface="Arial"/>
              <a:cs typeface="Arial"/>
              <a:sym typeface="Arial"/>
            </a:endParaRPr>
          </a:p>
        </p:txBody>
      </p:sp>
      <p:sp>
        <p:nvSpPr>
          <p:cNvPr id="787" name="Google Shape;787;g977d2b8285_0_511"/>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700"/>
              </a:spcBef>
              <a:spcAft>
                <a:spcPts val="0"/>
              </a:spcAft>
              <a:buSzPts val="1800"/>
              <a:buNone/>
            </a:pPr>
            <a:endParaRPr sz="4300">
              <a:latin typeface="Arial"/>
              <a:ea typeface="Arial"/>
              <a:cs typeface="Arial"/>
              <a:sym typeface="Arial"/>
            </a:endParaRPr>
          </a:p>
        </p:txBody>
      </p:sp>
      <p:pic>
        <p:nvPicPr>
          <p:cNvPr id="788" name="Google Shape;788;g977d2b8285_0_51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pic>
        <p:nvPicPr>
          <p:cNvPr id="789" name="Google Shape;789;g977d2b8285_0_511"/>
          <p:cNvPicPr preferRelativeResize="0"/>
          <p:nvPr/>
        </p:nvPicPr>
        <p:blipFill rotWithShape="1">
          <a:blip r:embed="rId4">
            <a:alphaModFix/>
          </a:blip>
          <a:srcRect/>
          <a:stretch/>
        </p:blipFill>
        <p:spPr>
          <a:xfrm>
            <a:off x="3354800" y="5206013"/>
            <a:ext cx="933450" cy="409575"/>
          </a:xfrm>
          <a:prstGeom prst="rect">
            <a:avLst/>
          </a:prstGeom>
          <a:noFill/>
          <a:ln>
            <a:noFill/>
          </a:ln>
        </p:spPr>
      </p:pic>
      <p:sp>
        <p:nvSpPr>
          <p:cNvPr id="790" name="Google Shape;790;g977d2b8285_0_5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791" name="Google Shape;791;g977d2b8285_0_511"/>
          <p:cNvPicPr preferRelativeResize="0"/>
          <p:nvPr/>
        </p:nvPicPr>
        <p:blipFill>
          <a:blip r:embed="rId5">
            <a:alphaModFix/>
          </a:blip>
          <a:stretch>
            <a:fillRect/>
          </a:stretch>
        </p:blipFill>
        <p:spPr>
          <a:xfrm>
            <a:off x="546150" y="455425"/>
            <a:ext cx="11321401" cy="5987350"/>
          </a:xfrm>
          <a:prstGeom prst="rect">
            <a:avLst/>
          </a:prstGeom>
          <a:noFill/>
          <a:ln>
            <a:noFill/>
          </a:ln>
        </p:spPr>
      </p:pic>
      <p:pic>
        <p:nvPicPr>
          <p:cNvPr id="792" name="Google Shape;792;g977d2b8285_0_511"/>
          <p:cNvPicPr preferRelativeResize="0"/>
          <p:nvPr/>
        </p:nvPicPr>
        <p:blipFill rotWithShape="1">
          <a:blip r:embed="rId4">
            <a:alphaModFix/>
          </a:blip>
          <a:srcRect/>
          <a:stretch/>
        </p:blipFill>
        <p:spPr>
          <a:xfrm>
            <a:off x="-387300" y="5301638"/>
            <a:ext cx="933450" cy="4095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977d2b8285_0_521"/>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798" name="Google Shape;798;g977d2b8285_0_521"/>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Taxable Third Party Sick Pay</a:t>
            </a:r>
            <a:endParaRPr sz="4000" b="1" dirty="0">
              <a:latin typeface="Arial"/>
              <a:ea typeface="Arial"/>
              <a:cs typeface="Arial"/>
              <a:sym typeface="Arial"/>
            </a:endParaRPr>
          </a:p>
        </p:txBody>
      </p:sp>
      <p:sp>
        <p:nvSpPr>
          <p:cNvPr id="799" name="Google Shape;799;g977d2b8285_0_521"/>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endParaRPr sz="2200" dirty="0">
              <a:latin typeface="Arial"/>
              <a:ea typeface="Arial"/>
              <a:cs typeface="Arial"/>
              <a:sym typeface="Arial"/>
            </a:endParaRPr>
          </a:p>
          <a:p>
            <a:pPr marL="0" lvl="0" indent="0" algn="l" rtl="0">
              <a:lnSpc>
                <a:spcPct val="115000"/>
              </a:lnSpc>
              <a:spcBef>
                <a:spcPts val="500"/>
              </a:spcBef>
              <a:spcAft>
                <a:spcPts val="0"/>
              </a:spcAft>
              <a:buSzPts val="1800"/>
              <a:buNone/>
            </a:pPr>
            <a:r>
              <a:rPr lang="en-US" sz="2200" dirty="0">
                <a:latin typeface="Arial"/>
                <a:ea typeface="Arial"/>
                <a:cs typeface="Arial"/>
                <a:sym typeface="Arial"/>
              </a:rPr>
              <a:t>•</a:t>
            </a:r>
            <a:r>
              <a:rPr lang="en-US" sz="2700" dirty="0">
                <a:latin typeface="Arial"/>
                <a:ea typeface="Arial"/>
                <a:cs typeface="Arial"/>
                <a:sym typeface="Arial"/>
              </a:rPr>
              <a:t>T</a:t>
            </a:r>
            <a:r>
              <a:rPr lang="en-US" dirty="0">
                <a:latin typeface="Arial"/>
                <a:ea typeface="Arial"/>
                <a:cs typeface="Arial"/>
                <a:sym typeface="Arial"/>
              </a:rPr>
              <a:t>axable Third Party Sick Pay</a:t>
            </a:r>
            <a:endParaRPr dirty="0">
              <a:latin typeface="Arial"/>
              <a:ea typeface="Arial"/>
              <a:cs typeface="Arial"/>
              <a:sym typeface="Arial"/>
            </a:endParaRPr>
          </a:p>
          <a:p>
            <a:pPr marL="457200" lvl="0" indent="0" algn="l" rtl="0">
              <a:lnSpc>
                <a:spcPct val="115000"/>
              </a:lnSpc>
              <a:spcBef>
                <a:spcPts val="500"/>
              </a:spcBef>
              <a:spcAft>
                <a:spcPts val="0"/>
              </a:spcAft>
              <a:buSzPts val="1800"/>
              <a:buNone/>
            </a:pPr>
            <a:r>
              <a:rPr lang="en-US" dirty="0">
                <a:latin typeface="Arial"/>
                <a:ea typeface="Arial"/>
                <a:cs typeface="Arial"/>
                <a:sym typeface="Arial"/>
              </a:rPr>
              <a:t>–Users need to add the Third Party Sick pay amount using </a:t>
            </a:r>
            <a:r>
              <a:rPr lang="en-US" b="1" dirty="0">
                <a:latin typeface="Arial"/>
                <a:ea typeface="Arial"/>
                <a:cs typeface="Arial"/>
                <a:sym typeface="Arial"/>
              </a:rPr>
              <a:t>Adjustments/Total Gross and Adjustments/Taxable Gross</a:t>
            </a:r>
            <a:r>
              <a:rPr lang="en-US" dirty="0">
                <a:latin typeface="Arial"/>
                <a:ea typeface="Arial"/>
                <a:cs typeface="Arial"/>
                <a:sym typeface="Arial"/>
              </a:rPr>
              <a:t> on the Federal (001), Ohio (002) and OSDI (8XX) records as needed</a:t>
            </a:r>
            <a:endParaRPr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dirty="0">
                <a:latin typeface="Arial"/>
                <a:ea typeface="Arial"/>
                <a:cs typeface="Arial"/>
                <a:sym typeface="Arial"/>
              </a:rPr>
              <a:t>–Will cause gross amount on W2 Report to be higher</a:t>
            </a:r>
            <a:endParaRPr dirty="0">
              <a:latin typeface="Arial"/>
              <a:ea typeface="Arial"/>
              <a:cs typeface="Arial"/>
              <a:sym typeface="Arial"/>
            </a:endParaRPr>
          </a:p>
          <a:p>
            <a:pPr marL="0" lvl="0" indent="0" algn="l" rtl="0">
              <a:lnSpc>
                <a:spcPct val="115000"/>
              </a:lnSpc>
              <a:spcBef>
                <a:spcPts val="500"/>
              </a:spcBef>
              <a:spcAft>
                <a:spcPts val="0"/>
              </a:spcAft>
              <a:buSzPts val="1800"/>
              <a:buNone/>
            </a:pPr>
            <a:r>
              <a:rPr lang="en-US" dirty="0">
                <a:latin typeface="Arial"/>
                <a:ea typeface="Arial"/>
                <a:cs typeface="Arial"/>
                <a:sym typeface="Arial"/>
              </a:rPr>
              <a:t>•See </a:t>
            </a:r>
            <a:r>
              <a:rPr lang="en-US" b="1" dirty="0">
                <a:latin typeface="Arial"/>
                <a:ea typeface="Arial"/>
                <a:cs typeface="Arial"/>
                <a:sym typeface="Arial"/>
              </a:rPr>
              <a:t>Third Party Sick Pay Instructions Document</a:t>
            </a:r>
            <a:endParaRPr b="1" dirty="0">
              <a:latin typeface="Arial"/>
              <a:ea typeface="Arial"/>
              <a:cs typeface="Arial"/>
              <a:sym typeface="Arial"/>
            </a:endParaRPr>
          </a:p>
          <a:p>
            <a:pPr marL="0" lvl="0" indent="0" algn="l" rtl="0">
              <a:lnSpc>
                <a:spcPct val="115000"/>
              </a:lnSpc>
              <a:spcBef>
                <a:spcPts val="500"/>
              </a:spcBef>
              <a:spcAft>
                <a:spcPts val="0"/>
              </a:spcAft>
              <a:buSzPts val="1800"/>
              <a:buNone/>
            </a:pPr>
            <a:r>
              <a:rPr lang="en-US" dirty="0">
                <a:latin typeface="Arial"/>
                <a:ea typeface="Arial"/>
                <a:cs typeface="Arial"/>
                <a:sym typeface="Arial"/>
              </a:rPr>
              <a:t>•See </a:t>
            </a:r>
            <a:r>
              <a:rPr lang="en-US" b="1" dirty="0">
                <a:latin typeface="Arial"/>
                <a:ea typeface="Arial"/>
                <a:cs typeface="Arial"/>
                <a:sym typeface="Arial"/>
              </a:rPr>
              <a:t>Third Party Sick Payment Notification Example Document</a:t>
            </a:r>
            <a:endParaRPr b="1" dirty="0">
              <a:latin typeface="Arial"/>
              <a:ea typeface="Arial"/>
              <a:cs typeface="Arial"/>
              <a:sym typeface="Arial"/>
            </a:endParaRPr>
          </a:p>
          <a:p>
            <a:pPr marL="0" lvl="0" indent="0" algn="l" rtl="0">
              <a:lnSpc>
                <a:spcPct val="115000"/>
              </a:lnSpc>
              <a:spcBef>
                <a:spcPts val="700"/>
              </a:spcBef>
              <a:spcAft>
                <a:spcPts val="0"/>
              </a:spcAft>
              <a:buSzPts val="1800"/>
              <a:buNone/>
            </a:pPr>
            <a:endParaRPr sz="4900" dirty="0">
              <a:latin typeface="Arial"/>
              <a:ea typeface="Arial"/>
              <a:cs typeface="Arial"/>
              <a:sym typeface="Arial"/>
            </a:endParaRPr>
          </a:p>
        </p:txBody>
      </p:sp>
      <p:pic>
        <p:nvPicPr>
          <p:cNvPr id="800" name="Google Shape;800;g977d2b8285_0_52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801" name="Google Shape;801;g977d2b8285_0_5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dirty="0"/>
          </a:p>
        </p:txBody>
      </p:sp>
    </p:spTree>
    <p:extLst>
      <p:ext uri="{BB962C8B-B14F-4D97-AF65-F5344CB8AC3E}">
        <p14:creationId xmlns:p14="http://schemas.microsoft.com/office/powerpoint/2010/main" val="810465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977d2b8285_0_533"/>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07" name="Google Shape;807;g977d2b8285_0_533"/>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W2 Balancing</a:t>
            </a:r>
            <a:endParaRPr sz="4000" b="1" dirty="0">
              <a:latin typeface="Arial"/>
              <a:ea typeface="Arial"/>
              <a:cs typeface="Arial"/>
              <a:sym typeface="Arial"/>
            </a:endParaRPr>
          </a:p>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 Third Party Sick Pay</a:t>
            </a:r>
            <a:endParaRPr sz="4000" b="1" dirty="0">
              <a:latin typeface="Arial"/>
              <a:ea typeface="Arial"/>
              <a:cs typeface="Arial"/>
              <a:sym typeface="Arial"/>
            </a:endParaRPr>
          </a:p>
        </p:txBody>
      </p:sp>
      <p:sp>
        <p:nvSpPr>
          <p:cNvPr id="808" name="Google Shape;808;g977d2b8285_0_533"/>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700"/>
              </a:spcBef>
              <a:spcAft>
                <a:spcPts val="0"/>
              </a:spcAft>
              <a:buSzPts val="1800"/>
              <a:buNone/>
            </a:pPr>
            <a:endParaRPr sz="4900" dirty="0">
              <a:latin typeface="Arial"/>
              <a:ea typeface="Arial"/>
              <a:cs typeface="Arial"/>
              <a:sym typeface="Arial"/>
            </a:endParaRPr>
          </a:p>
        </p:txBody>
      </p:sp>
      <p:pic>
        <p:nvPicPr>
          <p:cNvPr id="809" name="Google Shape;809;g977d2b8285_0_533"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pic>
        <p:nvPicPr>
          <p:cNvPr id="810" name="Google Shape;810;g977d2b8285_0_533"/>
          <p:cNvPicPr preferRelativeResize="0"/>
          <p:nvPr/>
        </p:nvPicPr>
        <p:blipFill rotWithShape="1">
          <a:blip r:embed="rId4">
            <a:alphaModFix/>
          </a:blip>
          <a:srcRect/>
          <a:stretch/>
        </p:blipFill>
        <p:spPr>
          <a:xfrm>
            <a:off x="838150" y="2249650"/>
            <a:ext cx="10515601" cy="2208050"/>
          </a:xfrm>
          <a:prstGeom prst="rect">
            <a:avLst/>
          </a:prstGeom>
          <a:noFill/>
          <a:ln>
            <a:noFill/>
          </a:ln>
        </p:spPr>
      </p:pic>
      <p:pic>
        <p:nvPicPr>
          <p:cNvPr id="811" name="Google Shape;811;g977d2b8285_0_533"/>
          <p:cNvPicPr preferRelativeResize="0"/>
          <p:nvPr/>
        </p:nvPicPr>
        <p:blipFill rotWithShape="1">
          <a:blip r:embed="rId5">
            <a:alphaModFix/>
          </a:blip>
          <a:srcRect/>
          <a:stretch/>
        </p:blipFill>
        <p:spPr>
          <a:xfrm>
            <a:off x="838150" y="4457700"/>
            <a:ext cx="10219491" cy="1898650"/>
          </a:xfrm>
          <a:prstGeom prst="rect">
            <a:avLst/>
          </a:prstGeom>
          <a:noFill/>
          <a:ln>
            <a:noFill/>
          </a:ln>
        </p:spPr>
      </p:pic>
      <p:sp>
        <p:nvSpPr>
          <p:cNvPr id="812" name="Google Shape;812;g977d2b8285_0_5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dirty="0"/>
          </a:p>
        </p:txBody>
      </p:sp>
    </p:spTree>
    <p:extLst>
      <p:ext uri="{BB962C8B-B14F-4D97-AF65-F5344CB8AC3E}">
        <p14:creationId xmlns:p14="http://schemas.microsoft.com/office/powerpoint/2010/main" val="3028737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6"/>
        <p:cNvGrpSpPr/>
        <p:nvPr/>
      </p:nvGrpSpPr>
      <p:grpSpPr>
        <a:xfrm>
          <a:off x="0" y="0"/>
          <a:ext cx="0" cy="0"/>
          <a:chOff x="0" y="0"/>
          <a:chExt cx="0" cy="0"/>
        </a:xfrm>
      </p:grpSpPr>
      <p:sp>
        <p:nvSpPr>
          <p:cNvPr id="817" name="Google Shape;817;g977d2b8285_0_542"/>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8" name="Google Shape;818;g977d2b8285_0_542"/>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Non-Taxable Third Party Sick Pay</a:t>
            </a:r>
            <a:endParaRPr sz="4000" b="1">
              <a:latin typeface="Arial"/>
              <a:ea typeface="Arial"/>
              <a:cs typeface="Arial"/>
              <a:sym typeface="Arial"/>
            </a:endParaRPr>
          </a:p>
        </p:txBody>
      </p:sp>
      <p:sp>
        <p:nvSpPr>
          <p:cNvPr id="819" name="Google Shape;819;g977d2b8285_0_542"/>
          <p:cNvSpPr txBox="1">
            <a:spLocks noGrp="1"/>
          </p:cNvSpPr>
          <p:nvPr>
            <p:ph type="body" idx="1"/>
          </p:nvPr>
        </p:nvSpPr>
        <p:spPr>
          <a:xfrm>
            <a:off x="838150" y="215255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r>
              <a:rPr lang="en-US" sz="2200" dirty="0">
                <a:latin typeface="Arial"/>
                <a:ea typeface="Arial"/>
                <a:cs typeface="Arial"/>
                <a:sym typeface="Arial"/>
              </a:rPr>
              <a:t>•</a:t>
            </a:r>
            <a:r>
              <a:rPr lang="en-US" sz="3100" dirty="0">
                <a:latin typeface="Arial"/>
                <a:ea typeface="Arial"/>
                <a:cs typeface="Arial"/>
                <a:sym typeface="Arial"/>
              </a:rPr>
              <a:t>Non-taxable third party sick pay</a:t>
            </a:r>
            <a:endParaRPr sz="3100"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3100" dirty="0">
                <a:latin typeface="Arial"/>
                <a:ea typeface="Arial"/>
                <a:cs typeface="Arial"/>
                <a:sym typeface="Arial"/>
              </a:rPr>
              <a:t>–Does not affect balancing</a:t>
            </a:r>
            <a:endParaRPr sz="3100"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3100" dirty="0">
                <a:latin typeface="Arial"/>
                <a:ea typeface="Arial"/>
                <a:cs typeface="Arial"/>
                <a:sym typeface="Arial"/>
              </a:rPr>
              <a:t>–Does not affect taxes</a:t>
            </a:r>
            <a:endParaRPr sz="3100" dirty="0">
              <a:latin typeface="Arial"/>
              <a:ea typeface="Arial"/>
              <a:cs typeface="Arial"/>
              <a:sym typeface="Arial"/>
            </a:endParaRPr>
          </a:p>
          <a:p>
            <a:pPr marL="457200" lvl="0" indent="0" algn="l" rtl="0">
              <a:lnSpc>
                <a:spcPct val="115000"/>
              </a:lnSpc>
              <a:spcBef>
                <a:spcPts val="500"/>
              </a:spcBef>
              <a:spcAft>
                <a:spcPts val="0"/>
              </a:spcAft>
              <a:buSzPts val="1800"/>
              <a:buNone/>
            </a:pPr>
            <a:r>
              <a:rPr lang="en-US" sz="3100" dirty="0">
                <a:latin typeface="Arial"/>
                <a:ea typeface="Arial"/>
                <a:cs typeface="Arial"/>
                <a:sym typeface="Arial"/>
              </a:rPr>
              <a:t>–Add amount using </a:t>
            </a:r>
            <a:r>
              <a:rPr lang="en-US" sz="3100" b="1" dirty="0">
                <a:latin typeface="Arial"/>
                <a:ea typeface="Arial"/>
                <a:cs typeface="Arial"/>
                <a:sym typeface="Arial"/>
              </a:rPr>
              <a:t>Adjustments/Third Party Pay </a:t>
            </a:r>
            <a:r>
              <a:rPr lang="en-US" sz="3100" dirty="0">
                <a:latin typeface="Arial"/>
                <a:ea typeface="Arial"/>
                <a:cs typeface="Arial"/>
                <a:sym typeface="Arial"/>
              </a:rPr>
              <a:t>to the Federal Tax (001) record</a:t>
            </a:r>
            <a:r>
              <a:rPr lang="en-US" sz="3100" dirty="0" smtClean="0">
                <a:latin typeface="Arial"/>
                <a:ea typeface="Arial"/>
                <a:cs typeface="Arial"/>
                <a:sym typeface="Arial"/>
              </a:rPr>
              <a:t>. </a:t>
            </a:r>
            <a:r>
              <a:rPr lang="en-US" sz="3100" dirty="0" err="1" smtClean="0">
                <a:latin typeface="Arial"/>
                <a:ea typeface="Arial"/>
                <a:cs typeface="Arial"/>
                <a:sym typeface="Arial"/>
              </a:rPr>
              <a:t>Ytd</a:t>
            </a:r>
            <a:r>
              <a:rPr lang="en-US" sz="3100" dirty="0" smtClean="0">
                <a:latin typeface="Arial"/>
                <a:ea typeface="Arial"/>
                <a:cs typeface="Arial"/>
                <a:sym typeface="Arial"/>
              </a:rPr>
              <a:t> =Yes</a:t>
            </a:r>
            <a:endParaRPr sz="3100" dirty="0">
              <a:latin typeface="Arial"/>
              <a:ea typeface="Arial"/>
              <a:cs typeface="Arial"/>
              <a:sym typeface="Arial"/>
            </a:endParaRPr>
          </a:p>
          <a:p>
            <a:pPr marL="0" lvl="0" indent="0" algn="l" rtl="0">
              <a:lnSpc>
                <a:spcPct val="115000"/>
              </a:lnSpc>
              <a:spcBef>
                <a:spcPts val="500"/>
              </a:spcBef>
              <a:spcAft>
                <a:spcPts val="0"/>
              </a:spcAft>
              <a:buSzPts val="1800"/>
              <a:buNone/>
            </a:pPr>
            <a:r>
              <a:rPr lang="en-US" sz="3100" dirty="0">
                <a:latin typeface="Arial"/>
                <a:ea typeface="Arial"/>
                <a:cs typeface="Arial"/>
                <a:sym typeface="Arial"/>
              </a:rPr>
              <a:t>•</a:t>
            </a:r>
            <a:r>
              <a:rPr lang="en-US" sz="3200" dirty="0">
                <a:latin typeface="Arial"/>
                <a:ea typeface="Arial"/>
                <a:cs typeface="Arial"/>
                <a:sym typeface="Arial"/>
              </a:rPr>
              <a:t>District is notified how much to enter by third party</a:t>
            </a:r>
            <a:endParaRPr sz="3200" dirty="0">
              <a:latin typeface="Arial"/>
              <a:ea typeface="Arial"/>
              <a:cs typeface="Arial"/>
              <a:sym typeface="Arial"/>
            </a:endParaRPr>
          </a:p>
          <a:p>
            <a:pPr marL="0" lvl="0" indent="0" algn="l" rtl="0">
              <a:lnSpc>
                <a:spcPct val="115000"/>
              </a:lnSpc>
              <a:spcBef>
                <a:spcPts val="500"/>
              </a:spcBef>
              <a:spcAft>
                <a:spcPts val="0"/>
              </a:spcAft>
              <a:buSzPts val="1800"/>
              <a:buNone/>
            </a:pPr>
            <a:r>
              <a:rPr lang="en-US" sz="3100" dirty="0">
                <a:latin typeface="Arial"/>
                <a:ea typeface="Arial"/>
                <a:cs typeface="Arial"/>
                <a:sym typeface="Arial"/>
              </a:rPr>
              <a:t>–This amount will print in Box 12 with a code ‘J’</a:t>
            </a:r>
            <a:endParaRPr sz="3100" dirty="0">
              <a:latin typeface="Arial"/>
              <a:ea typeface="Arial"/>
              <a:cs typeface="Arial"/>
              <a:sym typeface="Arial"/>
            </a:endParaRPr>
          </a:p>
          <a:p>
            <a:pPr marL="0" lvl="0" indent="0" algn="l" rtl="0">
              <a:lnSpc>
                <a:spcPct val="115000"/>
              </a:lnSpc>
              <a:spcBef>
                <a:spcPts val="700"/>
              </a:spcBef>
              <a:spcAft>
                <a:spcPts val="0"/>
              </a:spcAft>
              <a:buSzPts val="1800"/>
              <a:buNone/>
            </a:pPr>
            <a:endParaRPr sz="3100" dirty="0">
              <a:latin typeface="Arial"/>
              <a:ea typeface="Arial"/>
              <a:cs typeface="Arial"/>
              <a:sym typeface="Arial"/>
            </a:endParaRPr>
          </a:p>
        </p:txBody>
      </p:sp>
      <p:pic>
        <p:nvPicPr>
          <p:cNvPr id="820" name="Google Shape;820;g977d2b8285_0_54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821" name="Google Shape;821;g977d2b8285_0_5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4"/>
        <p:cNvGrpSpPr/>
        <p:nvPr/>
      </p:nvGrpSpPr>
      <p:grpSpPr>
        <a:xfrm>
          <a:off x="0" y="0"/>
          <a:ext cx="0" cy="0"/>
          <a:chOff x="0" y="0"/>
          <a:chExt cx="0" cy="0"/>
        </a:xfrm>
      </p:grpSpPr>
      <p:sp>
        <p:nvSpPr>
          <p:cNvPr id="845" name="Google Shape;845;g977d2b8285_0_553"/>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6" name="Google Shape;846;g977d2b8285_0_553"/>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Employee Reimbursements</a:t>
            </a:r>
            <a:endParaRPr sz="4000" b="1">
              <a:latin typeface="Arial"/>
              <a:ea typeface="Arial"/>
              <a:cs typeface="Arial"/>
              <a:sym typeface="Arial"/>
            </a:endParaRPr>
          </a:p>
        </p:txBody>
      </p:sp>
      <p:pic>
        <p:nvPicPr>
          <p:cNvPr id="847" name="Google Shape;847;g977d2b8285_0_553"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848" name="Google Shape;848;g977d2b8285_0_553"/>
          <p:cNvSpPr txBox="1"/>
          <p:nvPr/>
        </p:nvSpPr>
        <p:spPr>
          <a:xfrm>
            <a:off x="838200" y="2495050"/>
            <a:ext cx="10515600" cy="391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70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a:t>
            </a:r>
            <a:r>
              <a:rPr lang="en-US" sz="3000" b="0" i="0" u="none" strike="noStrike" cap="none">
                <a:solidFill>
                  <a:schemeClr val="dk1"/>
                </a:solidFill>
                <a:latin typeface="Arial"/>
                <a:ea typeface="Arial"/>
                <a:cs typeface="Arial"/>
                <a:sym typeface="Arial"/>
              </a:rPr>
              <a:t>If district wants employee reimbursements originally paid through warrant to appear on the W2 as wages and adjustments are made, this will create a balancing difference between Quarter Report and W2 Report</a:t>
            </a:r>
            <a:endParaRPr sz="3000" b="0" i="0" u="none" strike="noStrike" cap="none">
              <a:solidFill>
                <a:schemeClr val="dk1"/>
              </a:solidFill>
              <a:latin typeface="Arial"/>
              <a:ea typeface="Arial"/>
              <a:cs typeface="Arial"/>
              <a:sym typeface="Arial"/>
            </a:endParaRPr>
          </a:p>
          <a:p>
            <a:pPr marL="0" marR="0" lvl="0" indent="0" algn="l" rtl="0">
              <a:lnSpc>
                <a:spcPct val="115000"/>
              </a:lnSpc>
              <a:spcBef>
                <a:spcPts val="70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•May cause W2 Report to show higher gross amounts than actually paid through USPS</a:t>
            </a:r>
            <a:endParaRPr sz="3000" b="0" i="0" u="none" strike="noStrike" cap="none">
              <a:solidFill>
                <a:schemeClr val="dk1"/>
              </a:solidFill>
              <a:latin typeface="Arial"/>
              <a:ea typeface="Arial"/>
              <a:cs typeface="Arial"/>
              <a:sym typeface="Arial"/>
            </a:endParaRPr>
          </a:p>
          <a:p>
            <a:pPr marL="0" marR="0" lvl="0" indent="0" algn="l" rtl="0">
              <a:lnSpc>
                <a:spcPct val="115000"/>
              </a:lnSpc>
              <a:spcBef>
                <a:spcPts val="70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•See ‘Expense Reimburse’ document for more details</a:t>
            </a:r>
            <a:endParaRPr sz="3000" b="0" i="0" u="none" strike="noStrike" cap="none">
              <a:solidFill>
                <a:schemeClr val="dk1"/>
              </a:solidFill>
              <a:latin typeface="Arial"/>
              <a:ea typeface="Arial"/>
              <a:cs typeface="Arial"/>
              <a:sym typeface="Arial"/>
            </a:endParaRPr>
          </a:p>
        </p:txBody>
      </p:sp>
      <p:sp>
        <p:nvSpPr>
          <p:cNvPr id="849" name="Google Shape;849;g977d2b8285_0_5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3"/>
        <p:cNvGrpSpPr/>
        <p:nvPr/>
      </p:nvGrpSpPr>
      <p:grpSpPr>
        <a:xfrm>
          <a:off x="0" y="0"/>
          <a:ext cx="0" cy="0"/>
          <a:chOff x="0" y="0"/>
          <a:chExt cx="0" cy="0"/>
        </a:xfrm>
      </p:grpSpPr>
      <p:sp>
        <p:nvSpPr>
          <p:cNvPr id="854" name="Google Shape;854;g977d2b8285_0_593"/>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5" name="Google Shape;855;g977d2b8285_0_593"/>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Balancing Problems</a:t>
            </a:r>
            <a:endParaRPr sz="4000" b="1">
              <a:latin typeface="Arial"/>
              <a:ea typeface="Arial"/>
              <a:cs typeface="Arial"/>
              <a:sym typeface="Arial"/>
            </a:endParaRPr>
          </a:p>
        </p:txBody>
      </p:sp>
      <p:pic>
        <p:nvPicPr>
          <p:cNvPr id="856" name="Google Shape;856;g977d2b8285_0_593"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857" name="Google Shape;857;g977d2b8285_0_593"/>
          <p:cNvSpPr txBox="1"/>
          <p:nvPr/>
        </p:nvSpPr>
        <p:spPr>
          <a:xfrm>
            <a:off x="838200" y="2372350"/>
            <a:ext cx="10515600" cy="4191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000000"/>
              </a:buClr>
              <a:buSzPts val="2400"/>
              <a:buFont typeface="Arial"/>
              <a:buNone/>
            </a:pPr>
            <a:r>
              <a:rPr lang="en-US" sz="2400" b="0" i="0" u="none" strike="noStrike" cap="none" dirty="0">
                <a:solidFill>
                  <a:schemeClr val="dk1"/>
                </a:solidFill>
                <a:latin typeface="Arial"/>
                <a:ea typeface="Arial"/>
                <a:cs typeface="Arial"/>
                <a:sym typeface="Arial"/>
              </a:rPr>
              <a:t>•</a:t>
            </a:r>
            <a:r>
              <a:rPr lang="en-US" sz="2700" b="0" i="0" u="none" strike="noStrike" cap="none" dirty="0">
                <a:solidFill>
                  <a:schemeClr val="dk1"/>
                </a:solidFill>
                <a:latin typeface="Arial"/>
                <a:ea typeface="Arial"/>
                <a:cs typeface="Arial"/>
                <a:sym typeface="Arial"/>
              </a:rPr>
              <a:t>Voided checks from prior calendar year</a:t>
            </a:r>
            <a:endParaRPr sz="2700" b="0" i="0" u="none" strike="noStrike" cap="none" dirty="0">
              <a:solidFill>
                <a:schemeClr val="dk1"/>
              </a:solidFill>
              <a:latin typeface="Arial"/>
              <a:ea typeface="Arial"/>
              <a:cs typeface="Arial"/>
              <a:sym typeface="Arial"/>
            </a:endParaRPr>
          </a:p>
          <a:p>
            <a:pPr marL="457200" marR="0" lvl="0" indent="0" algn="l" rtl="0">
              <a:lnSpc>
                <a:spcPct val="90000"/>
              </a:lnSpc>
              <a:spcBef>
                <a:spcPts val="500"/>
              </a:spcBef>
              <a:spcAft>
                <a:spcPts val="0"/>
              </a:spcAft>
              <a:buClr>
                <a:srgbClr val="000000"/>
              </a:buClr>
              <a:buSzPts val="2300"/>
              <a:buFont typeface="Arial"/>
              <a:buNone/>
            </a:pPr>
            <a:r>
              <a:rPr lang="en-US" sz="2300" b="0" i="0" u="none" strike="noStrike" cap="none" dirty="0">
                <a:solidFill>
                  <a:schemeClr val="dk1"/>
                </a:solidFill>
                <a:latin typeface="Arial"/>
                <a:ea typeface="Arial"/>
                <a:cs typeface="Arial"/>
                <a:sym typeface="Arial"/>
              </a:rPr>
              <a:t>–Go to </a:t>
            </a:r>
            <a:r>
              <a:rPr lang="en-US" sz="2300" b="1" i="0" u="none" strike="noStrike" cap="none" dirty="0">
                <a:solidFill>
                  <a:schemeClr val="dk1"/>
                </a:solidFill>
                <a:latin typeface="Arial"/>
                <a:ea typeface="Arial"/>
                <a:cs typeface="Arial"/>
                <a:sym typeface="Arial"/>
              </a:rPr>
              <a:t>Payments/Check Register </a:t>
            </a:r>
            <a:r>
              <a:rPr lang="en-US" sz="2300" b="0" i="0" u="none" strike="noStrike" cap="none" dirty="0">
                <a:solidFill>
                  <a:schemeClr val="dk1"/>
                </a:solidFill>
                <a:latin typeface="Arial"/>
                <a:ea typeface="Arial"/>
                <a:cs typeface="Arial"/>
                <a:sym typeface="Arial"/>
              </a:rPr>
              <a:t>on the grid use the Tr</a:t>
            </a:r>
            <a:r>
              <a:rPr lang="en-US" sz="2300" dirty="0">
                <a:solidFill>
                  <a:schemeClr val="dk1"/>
                </a:solidFill>
              </a:rPr>
              <a:t>ansaction Type of =Payroll, </a:t>
            </a:r>
            <a:r>
              <a:rPr lang="en-US" sz="2300" b="0" i="0" u="none" strike="noStrike" cap="none" dirty="0">
                <a:solidFill>
                  <a:schemeClr val="dk1"/>
                </a:solidFill>
                <a:latin typeface="Arial"/>
                <a:ea typeface="Arial"/>
                <a:cs typeface="Arial"/>
                <a:sym typeface="Arial"/>
              </a:rPr>
              <a:t>Status enter in a V</a:t>
            </a:r>
            <a:r>
              <a:rPr lang="en-US" sz="2300" dirty="0">
                <a:solidFill>
                  <a:schemeClr val="dk1"/>
                </a:solidFill>
              </a:rPr>
              <a:t> and </a:t>
            </a:r>
            <a:r>
              <a:rPr lang="en-US" sz="2300" dirty="0" smtClean="0">
                <a:solidFill>
                  <a:schemeClr val="dk1"/>
                </a:solidFill>
              </a:rPr>
              <a:t>Void Date &gt;12/31/2022.</a:t>
            </a:r>
            <a:r>
              <a:rPr lang="en-US" sz="2300" b="0" i="0" u="none" strike="noStrike" cap="none" dirty="0" smtClean="0">
                <a:solidFill>
                  <a:schemeClr val="dk1"/>
                </a:solidFill>
                <a:latin typeface="Arial"/>
                <a:ea typeface="Arial"/>
                <a:cs typeface="Arial"/>
                <a:sym typeface="Arial"/>
              </a:rPr>
              <a:t> </a:t>
            </a:r>
            <a:r>
              <a:rPr lang="en-US" sz="2300" b="0" i="0" u="none" strike="noStrike" cap="none" dirty="0">
                <a:solidFill>
                  <a:schemeClr val="dk1"/>
                </a:solidFill>
                <a:latin typeface="Arial"/>
                <a:ea typeface="Arial"/>
                <a:cs typeface="Arial"/>
                <a:sym typeface="Arial"/>
              </a:rPr>
              <a:t>This will pull in all voided checks dated between </a:t>
            </a:r>
            <a:r>
              <a:rPr lang="en-US" sz="2300" b="0" i="0" u="none" strike="noStrike" cap="none" dirty="0" smtClean="0">
                <a:solidFill>
                  <a:schemeClr val="dk1"/>
                </a:solidFill>
                <a:latin typeface="Arial"/>
                <a:ea typeface="Arial"/>
                <a:cs typeface="Arial"/>
                <a:sym typeface="Arial"/>
              </a:rPr>
              <a:t>01/01/2</a:t>
            </a:r>
            <a:r>
              <a:rPr lang="en-US" sz="2300" dirty="0">
                <a:solidFill>
                  <a:schemeClr val="dk1"/>
                </a:solidFill>
              </a:rPr>
              <a:t>3</a:t>
            </a:r>
            <a:r>
              <a:rPr lang="en-US" sz="2300" b="0" i="0" u="none" strike="noStrike" cap="none" dirty="0" smtClean="0">
                <a:solidFill>
                  <a:schemeClr val="dk1"/>
                </a:solidFill>
                <a:latin typeface="Arial"/>
                <a:ea typeface="Arial"/>
                <a:cs typeface="Arial"/>
                <a:sym typeface="Arial"/>
              </a:rPr>
              <a:t> </a:t>
            </a:r>
            <a:r>
              <a:rPr lang="en-US" sz="2300" b="0" i="0" u="none" strike="noStrike" cap="none" dirty="0">
                <a:solidFill>
                  <a:schemeClr val="dk1"/>
                </a:solidFill>
                <a:latin typeface="Arial"/>
                <a:ea typeface="Arial"/>
                <a:cs typeface="Arial"/>
                <a:sym typeface="Arial"/>
              </a:rPr>
              <a:t>and </a:t>
            </a:r>
            <a:r>
              <a:rPr lang="en-US" sz="2300" b="0" i="0" u="none" strike="noStrike" cap="none" dirty="0" smtClean="0">
                <a:solidFill>
                  <a:schemeClr val="dk1"/>
                </a:solidFill>
                <a:latin typeface="Arial"/>
                <a:ea typeface="Arial"/>
                <a:cs typeface="Arial"/>
                <a:sym typeface="Arial"/>
              </a:rPr>
              <a:t>12/31/2</a:t>
            </a:r>
            <a:r>
              <a:rPr lang="en-US" sz="2300" dirty="0">
                <a:solidFill>
                  <a:schemeClr val="dk1"/>
                </a:solidFill>
              </a:rPr>
              <a:t>3</a:t>
            </a:r>
            <a:r>
              <a:rPr lang="en-US" sz="2300" b="0" i="0" u="none" strike="noStrike" cap="none" dirty="0" smtClean="0">
                <a:solidFill>
                  <a:schemeClr val="dk1"/>
                </a:solidFill>
                <a:latin typeface="Arial"/>
                <a:ea typeface="Arial"/>
                <a:cs typeface="Arial"/>
                <a:sym typeface="Arial"/>
              </a:rPr>
              <a:t>.</a:t>
            </a:r>
            <a:endParaRPr sz="2300" dirty="0">
              <a:solidFill>
                <a:schemeClr val="dk1"/>
              </a:solidFill>
            </a:endParaRPr>
          </a:p>
          <a:p>
            <a:pPr marL="914400" marR="0" lvl="0" indent="-374650" algn="l" rtl="0">
              <a:lnSpc>
                <a:spcPct val="90000"/>
              </a:lnSpc>
              <a:spcBef>
                <a:spcPts val="500"/>
              </a:spcBef>
              <a:spcAft>
                <a:spcPts val="0"/>
              </a:spcAft>
              <a:buClr>
                <a:schemeClr val="dk1"/>
              </a:buClr>
              <a:buSzPts val="2300"/>
              <a:buChar char="●"/>
            </a:pPr>
            <a:r>
              <a:rPr lang="en-US" sz="2300" dirty="0">
                <a:solidFill>
                  <a:schemeClr val="dk1"/>
                </a:solidFill>
              </a:rPr>
              <a:t>Then do the same for Transaction Type of =</a:t>
            </a:r>
            <a:r>
              <a:rPr lang="en-US" sz="2300" dirty="0" smtClean="0">
                <a:solidFill>
                  <a:schemeClr val="dk1"/>
                </a:solidFill>
              </a:rPr>
              <a:t>Refund</a:t>
            </a:r>
          </a:p>
          <a:p>
            <a:pPr marL="914400" marR="0" lvl="0" indent="-374650" algn="l" rtl="0">
              <a:lnSpc>
                <a:spcPct val="90000"/>
              </a:lnSpc>
              <a:spcBef>
                <a:spcPts val="500"/>
              </a:spcBef>
              <a:spcAft>
                <a:spcPts val="0"/>
              </a:spcAft>
              <a:buClr>
                <a:schemeClr val="dk1"/>
              </a:buClr>
              <a:buSzPts val="2300"/>
              <a:buChar char="●"/>
            </a:pPr>
            <a:r>
              <a:rPr lang="en-US" sz="2300" dirty="0" smtClean="0">
                <a:solidFill>
                  <a:schemeClr val="dk1"/>
                </a:solidFill>
              </a:rPr>
              <a:t>Voided Direct Deposits – </a:t>
            </a:r>
            <a:r>
              <a:rPr lang="en-US" sz="2300" b="1" dirty="0" smtClean="0">
                <a:solidFill>
                  <a:schemeClr val="dk1"/>
                </a:solidFill>
              </a:rPr>
              <a:t>Payments/Payroll/Direct Deposits</a:t>
            </a:r>
            <a:endParaRPr sz="2300" b="1" dirty="0">
              <a:solidFill>
                <a:schemeClr val="dk1"/>
              </a:solidFill>
            </a:endParaRPr>
          </a:p>
          <a:p>
            <a:pPr marL="0" marR="0" lvl="0" indent="457200" algn="l" rtl="0">
              <a:lnSpc>
                <a:spcPct val="90000"/>
              </a:lnSpc>
              <a:spcBef>
                <a:spcPts val="500"/>
              </a:spcBef>
              <a:spcAft>
                <a:spcPts val="0"/>
              </a:spcAft>
              <a:buClr>
                <a:srgbClr val="000000"/>
              </a:buClr>
              <a:buSzPts val="2300"/>
              <a:buFont typeface="Arial"/>
              <a:buNone/>
            </a:pPr>
            <a:r>
              <a:rPr lang="en-US" sz="2300" b="0" i="0" u="none" strike="noStrike" cap="none" dirty="0">
                <a:solidFill>
                  <a:schemeClr val="dk1"/>
                </a:solidFill>
                <a:latin typeface="Arial"/>
                <a:ea typeface="Arial"/>
                <a:cs typeface="Arial"/>
                <a:sym typeface="Arial"/>
              </a:rPr>
              <a:t>–The report option can then be used to create a report of all voided checks.</a:t>
            </a:r>
            <a:endParaRPr sz="2300" b="0" i="0" u="none" strike="noStrike" cap="none" dirty="0">
              <a:solidFill>
                <a:schemeClr val="dk1"/>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700"/>
              <a:buFont typeface="Arial"/>
              <a:buNone/>
            </a:pPr>
            <a:r>
              <a:rPr lang="en-US" sz="2700" b="0" i="0" u="none" strike="noStrike" cap="none" dirty="0">
                <a:solidFill>
                  <a:schemeClr val="dk1"/>
                </a:solidFill>
                <a:latin typeface="Arial"/>
                <a:ea typeface="Arial"/>
                <a:cs typeface="Arial"/>
                <a:sym typeface="Arial"/>
              </a:rPr>
              <a:t>•To pull all Refund of annuity withheld in prior calendar year</a:t>
            </a:r>
            <a:endParaRPr sz="2700" b="0" i="0" u="none" strike="noStrike" cap="none" dirty="0">
              <a:solidFill>
                <a:schemeClr val="dk1"/>
              </a:solidFill>
              <a:latin typeface="Arial"/>
              <a:ea typeface="Arial"/>
              <a:cs typeface="Arial"/>
              <a:sym typeface="Arial"/>
            </a:endParaRPr>
          </a:p>
          <a:p>
            <a:pPr marL="457200" marR="0" lvl="0" indent="0" algn="l" rtl="0">
              <a:lnSpc>
                <a:spcPct val="90000"/>
              </a:lnSpc>
              <a:spcBef>
                <a:spcPts val="500"/>
              </a:spcBef>
              <a:spcAft>
                <a:spcPts val="0"/>
              </a:spcAft>
              <a:buClr>
                <a:srgbClr val="000000"/>
              </a:buClr>
              <a:buSzPts val="2300"/>
              <a:buFont typeface="Arial"/>
              <a:buNone/>
            </a:pPr>
            <a:r>
              <a:rPr lang="en-US" sz="2300" b="0" i="0" u="none" strike="noStrike" cap="none" dirty="0">
                <a:solidFill>
                  <a:schemeClr val="dk1"/>
                </a:solidFill>
                <a:latin typeface="Arial"/>
                <a:ea typeface="Arial"/>
                <a:cs typeface="Arial"/>
                <a:sym typeface="Arial"/>
              </a:rPr>
              <a:t>–Go to </a:t>
            </a:r>
            <a:r>
              <a:rPr lang="en-US" sz="2300" b="1" i="0" u="none" strike="noStrike" cap="none" dirty="0">
                <a:solidFill>
                  <a:schemeClr val="dk1"/>
                </a:solidFill>
                <a:latin typeface="Arial"/>
                <a:ea typeface="Arial"/>
                <a:cs typeface="Arial"/>
                <a:sym typeface="Arial"/>
              </a:rPr>
              <a:t>Payments/Refund Checks </a:t>
            </a:r>
            <a:r>
              <a:rPr lang="en-US" sz="2300" b="0" i="0" u="none" strike="noStrike" cap="none" dirty="0">
                <a:solidFill>
                  <a:schemeClr val="dk1"/>
                </a:solidFill>
                <a:latin typeface="Arial"/>
                <a:ea typeface="Arial"/>
                <a:cs typeface="Arial"/>
                <a:sym typeface="Arial"/>
              </a:rPr>
              <a:t>Show Issued Date on grid and then filter </a:t>
            </a:r>
            <a:r>
              <a:rPr lang="en-US" sz="2300" b="0" i="0" u="none" strike="noStrike" cap="none" dirty="0" smtClean="0">
                <a:solidFill>
                  <a:schemeClr val="dk1"/>
                </a:solidFill>
                <a:latin typeface="Arial"/>
                <a:ea typeface="Arial"/>
                <a:cs typeface="Arial"/>
                <a:sym typeface="Arial"/>
              </a:rPr>
              <a:t>01/01/202</a:t>
            </a:r>
            <a:r>
              <a:rPr lang="en-US" sz="2300" dirty="0">
                <a:solidFill>
                  <a:schemeClr val="dk1"/>
                </a:solidFill>
              </a:rPr>
              <a:t>3</a:t>
            </a:r>
            <a:r>
              <a:rPr lang="en-US" sz="2300" b="0" i="0" u="none" strike="noStrike" cap="none" dirty="0" smtClean="0">
                <a:solidFill>
                  <a:schemeClr val="dk1"/>
                </a:solidFill>
                <a:latin typeface="Arial"/>
                <a:ea typeface="Arial"/>
                <a:cs typeface="Arial"/>
                <a:sym typeface="Arial"/>
              </a:rPr>
              <a:t>..12/21/2023 </a:t>
            </a:r>
            <a:r>
              <a:rPr lang="en-US" sz="2300" b="0" i="0" u="none" strike="noStrike" cap="none" dirty="0">
                <a:solidFill>
                  <a:schemeClr val="dk1"/>
                </a:solidFill>
                <a:latin typeface="Arial"/>
                <a:ea typeface="Arial"/>
                <a:cs typeface="Arial"/>
                <a:sym typeface="Arial"/>
              </a:rPr>
              <a:t>click on          </a:t>
            </a:r>
            <a:r>
              <a:rPr lang="en-US" sz="2300" dirty="0">
                <a:solidFill>
                  <a:schemeClr val="dk1"/>
                </a:solidFill>
              </a:rPr>
              <a:t>   </a:t>
            </a:r>
            <a:r>
              <a:rPr lang="en-US" sz="2300" b="0" i="0" u="none" strike="noStrike" cap="none" dirty="0">
                <a:solidFill>
                  <a:schemeClr val="dk1"/>
                </a:solidFill>
                <a:latin typeface="Arial"/>
                <a:ea typeface="Arial"/>
                <a:cs typeface="Arial"/>
                <a:sym typeface="Arial"/>
              </a:rPr>
              <a:t>.</a:t>
            </a:r>
            <a:endParaRPr sz="2300" b="0" i="0" u="none" strike="noStrike" cap="none" dirty="0">
              <a:solidFill>
                <a:schemeClr val="dk1"/>
              </a:solidFill>
              <a:latin typeface="Arial"/>
              <a:ea typeface="Arial"/>
              <a:cs typeface="Arial"/>
              <a:sym typeface="Arial"/>
            </a:endParaRPr>
          </a:p>
          <a:p>
            <a:pPr marL="0" marR="0" lvl="0" indent="457200" algn="l" rtl="0">
              <a:lnSpc>
                <a:spcPct val="90000"/>
              </a:lnSpc>
              <a:spcBef>
                <a:spcPts val="500"/>
              </a:spcBef>
              <a:spcAft>
                <a:spcPts val="0"/>
              </a:spcAft>
              <a:buClr>
                <a:srgbClr val="000000"/>
              </a:buClr>
              <a:buSzPts val="2300"/>
              <a:buFont typeface="Arial"/>
              <a:buNone/>
            </a:pPr>
            <a:r>
              <a:rPr lang="en-US" sz="2300" b="0" i="0" u="none" strike="noStrike" cap="none" dirty="0">
                <a:solidFill>
                  <a:schemeClr val="dk1"/>
                </a:solidFill>
                <a:latin typeface="Arial"/>
                <a:ea typeface="Arial"/>
                <a:cs typeface="Arial"/>
                <a:sym typeface="Arial"/>
              </a:rPr>
              <a:t>–Do the Same option on the </a:t>
            </a:r>
            <a:r>
              <a:rPr lang="en-US" sz="2300" b="1" i="0" u="none" strike="noStrike" cap="none" dirty="0">
                <a:solidFill>
                  <a:schemeClr val="dk1"/>
                </a:solidFill>
                <a:latin typeface="Arial"/>
                <a:ea typeface="Arial"/>
                <a:cs typeface="Arial"/>
                <a:sym typeface="Arial"/>
              </a:rPr>
              <a:t>Refund ACH </a:t>
            </a:r>
            <a:r>
              <a:rPr lang="en-US" sz="2300" b="0" i="0" u="none" strike="noStrike" cap="none" dirty="0">
                <a:solidFill>
                  <a:schemeClr val="dk1"/>
                </a:solidFill>
                <a:latin typeface="Arial"/>
                <a:ea typeface="Arial"/>
                <a:cs typeface="Arial"/>
                <a:sym typeface="Arial"/>
              </a:rPr>
              <a:t>Tab</a:t>
            </a:r>
            <a:endParaRPr sz="2300" b="0" i="0" u="none" strike="noStrike" cap="none" dirty="0">
              <a:solidFill>
                <a:schemeClr val="dk1"/>
              </a:solidFill>
              <a:latin typeface="Arial"/>
              <a:ea typeface="Arial"/>
              <a:cs typeface="Arial"/>
              <a:sym typeface="Arial"/>
            </a:endParaRPr>
          </a:p>
        </p:txBody>
      </p:sp>
      <p:pic>
        <p:nvPicPr>
          <p:cNvPr id="858" name="Google Shape;858;g977d2b8285_0_593"/>
          <p:cNvPicPr preferRelativeResize="0"/>
          <p:nvPr/>
        </p:nvPicPr>
        <p:blipFill rotWithShape="1">
          <a:blip r:embed="rId4">
            <a:alphaModFix/>
          </a:blip>
          <a:srcRect/>
          <a:stretch/>
        </p:blipFill>
        <p:spPr>
          <a:xfrm>
            <a:off x="5658013" y="5499150"/>
            <a:ext cx="875971" cy="196850"/>
          </a:xfrm>
          <a:prstGeom prst="rect">
            <a:avLst/>
          </a:prstGeom>
          <a:noFill/>
          <a:ln>
            <a:noFill/>
          </a:ln>
        </p:spPr>
      </p:pic>
      <p:sp>
        <p:nvSpPr>
          <p:cNvPr id="859" name="Google Shape;859;g977d2b8285_0_5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3"/>
        <p:cNvGrpSpPr/>
        <p:nvPr/>
      </p:nvGrpSpPr>
      <p:grpSpPr>
        <a:xfrm>
          <a:off x="0" y="0"/>
          <a:ext cx="0" cy="0"/>
          <a:chOff x="0" y="0"/>
          <a:chExt cx="0" cy="0"/>
        </a:xfrm>
      </p:grpSpPr>
      <p:sp>
        <p:nvSpPr>
          <p:cNvPr id="864" name="Google Shape;864;g977d2b8285_0_601"/>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5" name="Google Shape;865;g977d2b8285_0_601"/>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Balancing Problems (continued)</a:t>
            </a:r>
            <a:endParaRPr sz="4000" b="1">
              <a:latin typeface="Arial"/>
              <a:ea typeface="Arial"/>
              <a:cs typeface="Arial"/>
              <a:sym typeface="Arial"/>
            </a:endParaRPr>
          </a:p>
        </p:txBody>
      </p:sp>
      <p:pic>
        <p:nvPicPr>
          <p:cNvPr id="866" name="Google Shape;866;g977d2b8285_0_60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867" name="Google Shape;867;g977d2b8285_0_601"/>
          <p:cNvSpPr txBox="1"/>
          <p:nvPr/>
        </p:nvSpPr>
        <p:spPr>
          <a:xfrm>
            <a:off x="766639" y="2372400"/>
            <a:ext cx="10515600" cy="4191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00"/>
              </a:spcBef>
              <a:spcAft>
                <a:spcPts val="0"/>
              </a:spcAft>
              <a:buClr>
                <a:srgbClr val="000000"/>
              </a:buClr>
              <a:buSzPts val="3400"/>
              <a:buFont typeface="Arial"/>
              <a:buNone/>
            </a:pPr>
            <a:r>
              <a:rPr lang="en-US" sz="3400" b="0" i="0" u="none" strike="noStrike" cap="none" dirty="0">
                <a:solidFill>
                  <a:schemeClr val="dk1"/>
                </a:solidFill>
                <a:latin typeface="Arial"/>
                <a:ea typeface="Arial"/>
                <a:cs typeface="Arial"/>
                <a:sym typeface="Arial"/>
              </a:rPr>
              <a:t>Manual Updates</a:t>
            </a:r>
            <a:endParaRPr dirty="0"/>
          </a:p>
          <a:p>
            <a:pPr marL="457200" marR="0" lvl="3" indent="-457200" algn="l" rtl="0">
              <a:lnSpc>
                <a:spcPct val="90000"/>
              </a:lnSpc>
              <a:spcBef>
                <a:spcPts val="70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Go to </a:t>
            </a:r>
            <a:r>
              <a:rPr lang="en-US" sz="2400" b="1" i="0" u="none" strike="noStrike" cap="none" dirty="0">
                <a:solidFill>
                  <a:schemeClr val="dk1"/>
                </a:solidFill>
                <a:latin typeface="Arial"/>
                <a:ea typeface="Arial"/>
                <a:cs typeface="Arial"/>
                <a:sym typeface="Arial"/>
              </a:rPr>
              <a:t>Core/Adjustments</a:t>
            </a:r>
            <a:endParaRPr dirty="0"/>
          </a:p>
          <a:p>
            <a:pPr marL="457200" marR="0" lvl="4" indent="-457200" algn="l" rtl="0">
              <a:lnSpc>
                <a:spcPct val="90000"/>
              </a:lnSpc>
              <a:spcBef>
                <a:spcPts val="70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Filter </a:t>
            </a:r>
            <a:r>
              <a:rPr lang="en-US" sz="2400" b="1" i="0" u="none" strike="noStrike" cap="none" dirty="0">
                <a:solidFill>
                  <a:schemeClr val="dk1"/>
                </a:solidFill>
                <a:latin typeface="Arial"/>
                <a:ea typeface="Arial"/>
                <a:cs typeface="Arial"/>
                <a:sym typeface="Arial"/>
              </a:rPr>
              <a:t>Transaction Date </a:t>
            </a:r>
            <a:r>
              <a:rPr lang="en-US" sz="2400" b="0" i="0" u="none" strike="noStrike" cap="none" dirty="0">
                <a:solidFill>
                  <a:schemeClr val="dk1"/>
                </a:solidFill>
                <a:latin typeface="Arial"/>
                <a:ea typeface="Arial"/>
                <a:cs typeface="Arial"/>
                <a:sym typeface="Arial"/>
              </a:rPr>
              <a:t>(</a:t>
            </a:r>
            <a:r>
              <a:rPr lang="en-US" sz="2400" b="0" i="0" u="none" strike="noStrike" cap="none" dirty="0" smtClean="0">
                <a:solidFill>
                  <a:schemeClr val="dk1"/>
                </a:solidFill>
                <a:latin typeface="Arial"/>
                <a:ea typeface="Arial"/>
                <a:cs typeface="Arial"/>
                <a:sym typeface="Arial"/>
              </a:rPr>
              <a:t>1/1/23..12/31/23)</a:t>
            </a:r>
            <a:endParaRPr dirty="0"/>
          </a:p>
          <a:p>
            <a:pPr marL="457200" marR="0" lvl="4" indent="-457200" algn="l" rtl="0">
              <a:lnSpc>
                <a:spcPct val="90000"/>
              </a:lnSpc>
              <a:spcBef>
                <a:spcPts val="70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Filter </a:t>
            </a:r>
            <a:r>
              <a:rPr lang="en-US" sz="2400" b="1" i="0" u="none" strike="noStrike" cap="none" dirty="0">
                <a:solidFill>
                  <a:schemeClr val="dk1"/>
                </a:solidFill>
                <a:latin typeface="Arial"/>
                <a:ea typeface="Arial"/>
                <a:cs typeface="Arial"/>
                <a:sym typeface="Arial"/>
              </a:rPr>
              <a:t>Code</a:t>
            </a:r>
            <a:r>
              <a:rPr lang="en-US" sz="2400" b="0" i="0" u="none" strike="noStrike" cap="none" dirty="0">
                <a:solidFill>
                  <a:schemeClr val="dk1"/>
                </a:solidFill>
                <a:latin typeface="Arial"/>
                <a:ea typeface="Arial"/>
                <a:cs typeface="Arial"/>
                <a:sym typeface="Arial"/>
              </a:rPr>
              <a:t> (ex. 001)</a:t>
            </a:r>
            <a:endParaRPr dirty="0"/>
          </a:p>
          <a:p>
            <a:pPr marL="457200" marR="0" lvl="4" indent="-457200" algn="l" rtl="0">
              <a:lnSpc>
                <a:spcPct val="90000"/>
              </a:lnSpc>
              <a:spcBef>
                <a:spcPts val="70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Search for any </a:t>
            </a:r>
            <a:r>
              <a:rPr lang="en-US" sz="2400" b="1" i="0" u="none" strike="noStrike" cap="none" dirty="0">
                <a:solidFill>
                  <a:schemeClr val="dk1"/>
                </a:solidFill>
                <a:latin typeface="Arial"/>
                <a:ea typeface="Arial"/>
                <a:cs typeface="Arial"/>
                <a:sym typeface="Arial"/>
              </a:rPr>
              <a:t>Types</a:t>
            </a:r>
            <a:r>
              <a:rPr lang="en-US" sz="2400" b="0" i="0" u="none" strike="noStrike" cap="none" dirty="0">
                <a:solidFill>
                  <a:schemeClr val="dk1"/>
                </a:solidFill>
                <a:latin typeface="Arial"/>
                <a:ea typeface="Arial"/>
                <a:cs typeface="Arial"/>
                <a:sym typeface="Arial"/>
              </a:rPr>
              <a:t> manually added- (ex. Fringe Benefit, Health Insurance, Dependent Care, Vehicle Lease, </a:t>
            </a:r>
            <a:r>
              <a:rPr lang="en-US" sz="2400" b="0" i="0" u="none" strike="noStrike" cap="none" dirty="0" err="1">
                <a:solidFill>
                  <a:schemeClr val="dk1"/>
                </a:solidFill>
                <a:latin typeface="Arial"/>
                <a:ea typeface="Arial"/>
                <a:cs typeface="Arial"/>
                <a:sym typeface="Arial"/>
              </a:rPr>
              <a:t>etc</a:t>
            </a:r>
            <a:r>
              <a:rPr lang="en-US" sz="2400" b="0" i="0" u="none" strike="noStrike" cap="none" dirty="0">
                <a:solidFill>
                  <a:schemeClr val="dk1"/>
                </a:solidFill>
                <a:latin typeface="Arial"/>
                <a:ea typeface="Arial"/>
                <a:cs typeface="Arial"/>
                <a:sym typeface="Arial"/>
              </a:rPr>
              <a:t>) OR</a:t>
            </a:r>
            <a:endParaRPr dirty="0"/>
          </a:p>
          <a:p>
            <a:pPr marL="457200" marR="0" lvl="4" indent="-457200" algn="l" rtl="0">
              <a:lnSpc>
                <a:spcPct val="90000"/>
              </a:lnSpc>
              <a:spcBef>
                <a:spcPts val="70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Filter Codes (or 501..550)</a:t>
            </a:r>
            <a:endParaRPr dirty="0"/>
          </a:p>
          <a:p>
            <a:pPr marL="457200" marR="0" lvl="4" indent="-457200" algn="l" rtl="0">
              <a:lnSpc>
                <a:spcPct val="90000"/>
              </a:lnSpc>
              <a:spcBef>
                <a:spcPts val="70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Filter </a:t>
            </a:r>
            <a:r>
              <a:rPr lang="en-US" sz="2400" b="1" i="0" u="none" strike="noStrike" cap="none" dirty="0">
                <a:solidFill>
                  <a:schemeClr val="dk1"/>
                </a:solidFill>
                <a:latin typeface="Arial"/>
                <a:ea typeface="Arial"/>
                <a:cs typeface="Arial"/>
                <a:sym typeface="Arial"/>
              </a:rPr>
              <a:t>Type</a:t>
            </a:r>
            <a:r>
              <a:rPr lang="en-US" sz="2400" b="0" i="0" u="none" strike="noStrike" cap="none" dirty="0">
                <a:solidFill>
                  <a:schemeClr val="dk1"/>
                </a:solidFill>
                <a:latin typeface="Arial"/>
                <a:ea typeface="Arial"/>
                <a:cs typeface="Arial"/>
                <a:sym typeface="Arial"/>
              </a:rPr>
              <a:t> that is out of balance (ex. Total Gross, Amount Withheld, </a:t>
            </a:r>
            <a:r>
              <a:rPr lang="en-US" sz="2400" b="0" i="0" u="none" strike="noStrike" cap="none" dirty="0" err="1">
                <a:solidFill>
                  <a:schemeClr val="dk1"/>
                </a:solidFill>
                <a:latin typeface="Arial"/>
                <a:ea typeface="Arial"/>
                <a:cs typeface="Arial"/>
                <a:sym typeface="Arial"/>
              </a:rPr>
              <a:t>etc</a:t>
            </a:r>
            <a:r>
              <a:rPr lang="en-US" sz="2400" b="0" i="0" u="none" strike="noStrike" cap="none" dirty="0">
                <a:solidFill>
                  <a:schemeClr val="dk1"/>
                </a:solidFill>
                <a:latin typeface="Arial"/>
                <a:ea typeface="Arial"/>
                <a:cs typeface="Arial"/>
                <a:sym typeface="Arial"/>
              </a:rPr>
              <a:t>)</a:t>
            </a:r>
            <a:endParaRPr dirty="0"/>
          </a:p>
          <a:p>
            <a:pPr marL="0" marR="0" lvl="0" indent="457200" algn="l" rtl="0">
              <a:lnSpc>
                <a:spcPct val="90000"/>
              </a:lnSpc>
              <a:spcBef>
                <a:spcPts val="600"/>
              </a:spcBef>
              <a:spcAft>
                <a:spcPts val="0"/>
              </a:spcAft>
              <a:buClr>
                <a:srgbClr val="000000"/>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p:txBody>
      </p:sp>
      <p:sp>
        <p:nvSpPr>
          <p:cNvPr id="868" name="Google Shape;868;g977d2b8285_0_6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8"/>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8"/>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Processing-CCA/RITA (continued)</a:t>
            </a:r>
            <a:endParaRPr>
              <a:solidFill>
                <a:srgbClr val="FFFFFF"/>
              </a:solidFill>
            </a:endParaRPr>
          </a:p>
        </p:txBody>
      </p:sp>
      <p:sp>
        <p:nvSpPr>
          <p:cNvPr id="174" name="Google Shape;174;p8"/>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endParaRPr sz="2400"/>
          </a:p>
        </p:txBody>
      </p:sp>
      <p:pic>
        <p:nvPicPr>
          <p:cNvPr id="175" name="Google Shape;175;p8" descr="A picture containing text, map, drawing&#10;&#10;Description automatically generated"/>
          <p:cNvPicPr preferRelativeResize="0"/>
          <p:nvPr/>
        </p:nvPicPr>
        <p:blipFill rotWithShape="1">
          <a:blip r:embed="rId3">
            <a:alphaModFix/>
          </a:blip>
          <a:srcRect/>
          <a:stretch/>
        </p:blipFill>
        <p:spPr>
          <a:xfrm>
            <a:off x="11353800" y="5662900"/>
            <a:ext cx="838200" cy="1060500"/>
          </a:xfrm>
          <a:prstGeom prst="rect">
            <a:avLst/>
          </a:prstGeom>
          <a:noFill/>
          <a:ln>
            <a:noFill/>
          </a:ln>
        </p:spPr>
      </p:pic>
      <p:pic>
        <p:nvPicPr>
          <p:cNvPr id="176" name="Google Shape;176;p8"/>
          <p:cNvPicPr preferRelativeResize="0"/>
          <p:nvPr/>
        </p:nvPicPr>
        <p:blipFill rotWithShape="1">
          <a:blip r:embed="rId4">
            <a:alphaModFix/>
          </a:blip>
          <a:srcRect/>
          <a:stretch/>
        </p:blipFill>
        <p:spPr>
          <a:xfrm>
            <a:off x="546100" y="2243100"/>
            <a:ext cx="10807701" cy="3785375"/>
          </a:xfrm>
          <a:prstGeom prst="rect">
            <a:avLst/>
          </a:prstGeom>
          <a:noFill/>
          <a:ln>
            <a:noFill/>
          </a:ln>
        </p:spPr>
      </p:pic>
      <p:pic>
        <p:nvPicPr>
          <p:cNvPr id="177" name="Google Shape;177;p8"/>
          <p:cNvPicPr preferRelativeResize="0"/>
          <p:nvPr/>
        </p:nvPicPr>
        <p:blipFill rotWithShape="1">
          <a:blip r:embed="rId5">
            <a:alphaModFix/>
          </a:blip>
          <a:srcRect/>
          <a:stretch/>
        </p:blipFill>
        <p:spPr>
          <a:xfrm>
            <a:off x="1623275" y="5538762"/>
            <a:ext cx="704850" cy="333375"/>
          </a:xfrm>
          <a:prstGeom prst="rect">
            <a:avLst/>
          </a:prstGeom>
          <a:noFill/>
          <a:ln>
            <a:noFill/>
          </a:ln>
        </p:spPr>
      </p:pic>
      <p:pic>
        <p:nvPicPr>
          <p:cNvPr id="178" name="Google Shape;178;p8"/>
          <p:cNvPicPr preferRelativeResize="0"/>
          <p:nvPr/>
        </p:nvPicPr>
        <p:blipFill rotWithShape="1">
          <a:blip r:embed="rId5">
            <a:alphaModFix/>
          </a:blip>
          <a:srcRect/>
          <a:stretch/>
        </p:blipFill>
        <p:spPr>
          <a:xfrm>
            <a:off x="4914375" y="5538762"/>
            <a:ext cx="704850" cy="333375"/>
          </a:xfrm>
          <a:prstGeom prst="rect">
            <a:avLst/>
          </a:prstGeom>
          <a:noFill/>
          <a:ln>
            <a:noFill/>
          </a:ln>
        </p:spPr>
      </p:pic>
      <p:sp>
        <p:nvSpPr>
          <p:cNvPr id="179" name="Google Shape;17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2"/>
        <p:cNvGrpSpPr/>
        <p:nvPr/>
      </p:nvGrpSpPr>
      <p:grpSpPr>
        <a:xfrm>
          <a:off x="0" y="0"/>
          <a:ext cx="0" cy="0"/>
          <a:chOff x="0" y="0"/>
          <a:chExt cx="0" cy="0"/>
        </a:xfrm>
      </p:grpSpPr>
      <p:sp>
        <p:nvSpPr>
          <p:cNvPr id="873" name="Google Shape;873;g977d2b8285_0_626"/>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4" name="Google Shape;874;g977d2b8285_0_626"/>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a:t>
            </a:r>
            <a:endParaRPr sz="4000" b="1">
              <a:latin typeface="Arial"/>
              <a:ea typeface="Arial"/>
              <a:cs typeface="Arial"/>
              <a:sym typeface="Arial"/>
            </a:endParaRPr>
          </a:p>
        </p:txBody>
      </p:sp>
      <p:pic>
        <p:nvPicPr>
          <p:cNvPr id="875" name="Google Shape;875;g977d2b8285_0_626"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876" name="Google Shape;876;g977d2b8285_0_626"/>
          <p:cNvSpPr txBox="1"/>
          <p:nvPr/>
        </p:nvSpPr>
        <p:spPr>
          <a:xfrm>
            <a:off x="838200" y="2372350"/>
            <a:ext cx="10515600" cy="4191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0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a:t>
            </a:r>
            <a:r>
              <a:rPr lang="en-US" sz="3200" b="1" i="0" u="none" strike="noStrike" cap="none">
                <a:solidFill>
                  <a:schemeClr val="dk1"/>
                </a:solidFill>
                <a:latin typeface="Arial"/>
                <a:ea typeface="Arial"/>
                <a:cs typeface="Arial"/>
                <a:sym typeface="Arial"/>
              </a:rPr>
              <a:t>Warning</a:t>
            </a:r>
            <a:r>
              <a:rPr lang="en-US" sz="3200" b="0" i="0" u="none" strike="noStrike" cap="none">
                <a:solidFill>
                  <a:schemeClr val="dk1"/>
                </a:solidFill>
                <a:latin typeface="Arial"/>
                <a:ea typeface="Arial"/>
                <a:cs typeface="Arial"/>
                <a:sym typeface="Arial"/>
              </a:rPr>
              <a:t>: Calculated annuity amount exceeds the total annuities</a:t>
            </a:r>
            <a:endParaRPr sz="3200" b="0" i="0" u="none" strike="noStrike" cap="none">
              <a:solidFill>
                <a:schemeClr val="dk1"/>
              </a:solidFill>
              <a:latin typeface="Arial"/>
              <a:ea typeface="Arial"/>
              <a:cs typeface="Arial"/>
              <a:sym typeface="Arial"/>
            </a:endParaRPr>
          </a:p>
          <a:p>
            <a:pPr marL="457200" marR="0" lvl="0" indent="0" algn="l" rtl="0">
              <a:lnSpc>
                <a:spcPct val="90000"/>
              </a:lnSpc>
              <a:spcBef>
                <a:spcPts val="70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–Indicates the total gross minus applicable gross is greater than total annuities from the YTD deduction amounts</a:t>
            </a:r>
            <a:endParaRPr sz="2800" b="0" i="0" u="none" strike="noStrike" cap="none">
              <a:solidFill>
                <a:schemeClr val="dk1"/>
              </a:solidFill>
              <a:latin typeface="Arial"/>
              <a:ea typeface="Arial"/>
              <a:cs typeface="Arial"/>
              <a:sym typeface="Arial"/>
            </a:endParaRPr>
          </a:p>
          <a:p>
            <a:pPr marL="457200" marR="0" lvl="0" indent="0" algn="l" rtl="0">
              <a:lnSpc>
                <a:spcPct val="90000"/>
              </a:lnSpc>
              <a:spcBef>
                <a:spcPts val="70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–Indicates possible problem with annuity amounts, gross or applicable gross</a:t>
            </a:r>
            <a:endParaRPr sz="2800" b="0" i="0" u="none" strike="noStrike" cap="none">
              <a:solidFill>
                <a:schemeClr val="dk1"/>
              </a:solidFill>
              <a:latin typeface="Arial"/>
              <a:ea typeface="Arial"/>
              <a:cs typeface="Arial"/>
              <a:sym typeface="Arial"/>
            </a:endParaRPr>
          </a:p>
          <a:p>
            <a:pPr marL="457200" marR="0" lvl="0" indent="457200" algn="l" rtl="0">
              <a:lnSpc>
                <a:spcPct val="90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•Verify manual adjustment updates</a:t>
            </a:r>
            <a:endParaRPr sz="2400" b="0" i="0" u="none" strike="noStrike" cap="none">
              <a:solidFill>
                <a:schemeClr val="dk1"/>
              </a:solidFill>
              <a:latin typeface="Arial"/>
              <a:ea typeface="Arial"/>
              <a:cs typeface="Arial"/>
              <a:sym typeface="Arial"/>
            </a:endParaRPr>
          </a:p>
          <a:p>
            <a:pPr marL="457200" marR="0" lvl="0" indent="457200" algn="l" rtl="0">
              <a:lnSpc>
                <a:spcPct val="90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•Verify error adjustments</a:t>
            </a:r>
            <a:endParaRPr sz="3400" b="0" i="0" u="none" strike="noStrike" cap="none">
              <a:solidFill>
                <a:schemeClr val="dk1"/>
              </a:solidFill>
              <a:latin typeface="Arial"/>
              <a:ea typeface="Arial"/>
              <a:cs typeface="Arial"/>
              <a:sym typeface="Arial"/>
            </a:endParaRPr>
          </a:p>
        </p:txBody>
      </p:sp>
      <p:sp>
        <p:nvSpPr>
          <p:cNvPr id="877" name="Google Shape;877;g977d2b8285_0_6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1"/>
        <p:cNvGrpSpPr/>
        <p:nvPr/>
      </p:nvGrpSpPr>
      <p:grpSpPr>
        <a:xfrm>
          <a:off x="0" y="0"/>
          <a:ext cx="0" cy="0"/>
          <a:chOff x="0" y="0"/>
          <a:chExt cx="0" cy="0"/>
        </a:xfrm>
      </p:grpSpPr>
      <p:sp>
        <p:nvSpPr>
          <p:cNvPr id="882" name="Google Shape;882;g977d2b8285_0_635"/>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3" name="Google Shape;883;g977d2b8285_0_635"/>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 (continued)</a:t>
            </a:r>
            <a:endParaRPr sz="4000" b="1">
              <a:latin typeface="Arial"/>
              <a:ea typeface="Arial"/>
              <a:cs typeface="Arial"/>
              <a:sym typeface="Arial"/>
            </a:endParaRPr>
          </a:p>
        </p:txBody>
      </p:sp>
      <p:pic>
        <p:nvPicPr>
          <p:cNvPr id="884" name="Google Shape;884;g977d2b8285_0_635"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885" name="Google Shape;885;g977d2b8285_0_635"/>
          <p:cNvSpPr txBox="1"/>
          <p:nvPr/>
        </p:nvSpPr>
        <p:spPr>
          <a:xfrm>
            <a:off x="838200" y="2372350"/>
            <a:ext cx="10515600" cy="419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r>
              <a:rPr lang="en-US" sz="3200" b="1" i="0" u="none" strike="noStrike" cap="none">
                <a:solidFill>
                  <a:schemeClr val="dk1"/>
                </a:solidFill>
                <a:latin typeface="Arial"/>
                <a:ea typeface="Arial"/>
                <a:cs typeface="Arial"/>
                <a:sym typeface="Arial"/>
              </a:rPr>
              <a:t>Error</a:t>
            </a:r>
            <a:r>
              <a:rPr lang="en-US" sz="3200" b="0" i="0" u="none" strike="noStrike" cap="none">
                <a:solidFill>
                  <a:schemeClr val="dk1"/>
                </a:solidFill>
                <a:latin typeface="Arial"/>
                <a:ea typeface="Arial"/>
                <a:cs typeface="Arial"/>
                <a:sym typeface="Arial"/>
              </a:rPr>
              <a:t>: Invalid SSN</a:t>
            </a:r>
            <a:endParaRPr sz="3200" b="0" i="0" u="none" strike="noStrike" cap="none">
              <a:solidFill>
                <a:schemeClr val="dk1"/>
              </a:solidFill>
              <a:latin typeface="Arial"/>
              <a:ea typeface="Arial"/>
              <a:cs typeface="Arial"/>
              <a:sym typeface="Arial"/>
            </a:endParaRPr>
          </a:p>
          <a:p>
            <a:pPr marL="0" marR="0" lvl="0" indent="457200" algn="l" rtl="0">
              <a:lnSpc>
                <a:spcPct val="115000"/>
              </a:lnSpc>
              <a:spcBef>
                <a:spcPts val="70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–SSA defines series of SSNs as invalid</a:t>
            </a:r>
            <a:endParaRPr sz="2800" b="0" i="0" u="none" strike="noStrike" cap="none">
              <a:solidFill>
                <a:schemeClr val="dk1"/>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•Verify SSN with employee’s SS card</a:t>
            </a:r>
            <a:endParaRPr sz="2400" b="0" i="0" u="none" strike="noStrike" cap="none">
              <a:solidFill>
                <a:schemeClr val="dk1"/>
              </a:solidFill>
              <a:latin typeface="Arial"/>
              <a:ea typeface="Arial"/>
              <a:cs typeface="Arial"/>
              <a:sym typeface="Arial"/>
            </a:endParaRPr>
          </a:p>
          <a:p>
            <a:pPr marL="914400" marR="0" lvl="0" indent="0" algn="l" rtl="0">
              <a:lnSpc>
                <a:spcPct val="115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•Go to Core/Employees-Using the grid locate the employee.  </a:t>
            </a:r>
            <a:endParaRPr sz="2400" b="0" i="0" u="none" strike="noStrike" cap="none">
              <a:solidFill>
                <a:schemeClr val="dk1"/>
              </a:solidFill>
              <a:latin typeface="Arial"/>
              <a:ea typeface="Arial"/>
              <a:cs typeface="Arial"/>
              <a:sym typeface="Arial"/>
            </a:endParaRPr>
          </a:p>
          <a:p>
            <a:pPr marL="914400" marR="0" lvl="0" indent="0" algn="l" rtl="0">
              <a:lnSpc>
                <a:spcPct val="115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Click        and update the SSN with the correct SSN. Click </a:t>
            </a: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70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886" name="Google Shape;886;g977d2b8285_0_635"/>
          <p:cNvPicPr preferRelativeResize="0"/>
          <p:nvPr/>
        </p:nvPicPr>
        <p:blipFill rotWithShape="1">
          <a:blip r:embed="rId4">
            <a:alphaModFix/>
          </a:blip>
          <a:srcRect/>
          <a:stretch/>
        </p:blipFill>
        <p:spPr>
          <a:xfrm rot="10800000">
            <a:off x="2664252" y="4729738"/>
            <a:ext cx="312325" cy="293975"/>
          </a:xfrm>
          <a:prstGeom prst="rect">
            <a:avLst/>
          </a:prstGeom>
          <a:noFill/>
          <a:ln>
            <a:noFill/>
          </a:ln>
        </p:spPr>
      </p:pic>
      <p:pic>
        <p:nvPicPr>
          <p:cNvPr id="887" name="Google Shape;887;g977d2b8285_0_635"/>
          <p:cNvPicPr preferRelativeResize="0"/>
          <p:nvPr/>
        </p:nvPicPr>
        <p:blipFill rotWithShape="1">
          <a:blip r:embed="rId5">
            <a:alphaModFix/>
          </a:blip>
          <a:srcRect/>
          <a:stretch/>
        </p:blipFill>
        <p:spPr>
          <a:xfrm>
            <a:off x="9706875" y="4726138"/>
            <a:ext cx="709175" cy="301150"/>
          </a:xfrm>
          <a:prstGeom prst="rect">
            <a:avLst/>
          </a:prstGeom>
          <a:noFill/>
          <a:ln>
            <a:noFill/>
          </a:ln>
        </p:spPr>
      </p:pic>
      <p:sp>
        <p:nvSpPr>
          <p:cNvPr id="888" name="Google Shape;888;g977d2b8285_0_6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2"/>
        <p:cNvGrpSpPr/>
        <p:nvPr/>
      </p:nvGrpSpPr>
      <p:grpSpPr>
        <a:xfrm>
          <a:off x="0" y="0"/>
          <a:ext cx="0" cy="0"/>
          <a:chOff x="0" y="0"/>
          <a:chExt cx="0" cy="0"/>
        </a:xfrm>
      </p:grpSpPr>
      <p:sp>
        <p:nvSpPr>
          <p:cNvPr id="893" name="Google Shape;893;g977d2b8285_0_645"/>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4" name="Google Shape;894;g977d2b8285_0_645"/>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 (continued)</a:t>
            </a:r>
            <a:endParaRPr sz="4000" b="1">
              <a:latin typeface="Arial"/>
              <a:ea typeface="Arial"/>
              <a:cs typeface="Arial"/>
              <a:sym typeface="Arial"/>
            </a:endParaRPr>
          </a:p>
        </p:txBody>
      </p:sp>
      <p:pic>
        <p:nvPicPr>
          <p:cNvPr id="895" name="Google Shape;895;g977d2b8285_0_645"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896" name="Google Shape;896;g977d2b8285_0_645"/>
          <p:cNvSpPr txBox="1"/>
          <p:nvPr/>
        </p:nvSpPr>
        <p:spPr>
          <a:xfrm>
            <a:off x="838150" y="1926625"/>
            <a:ext cx="10515600" cy="442972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3200"/>
              <a:buFont typeface="Arial"/>
              <a:buNone/>
            </a:pPr>
            <a:r>
              <a:rPr lang="en-US" sz="3200" b="0" i="0" u="none" strike="noStrike" cap="none" dirty="0">
                <a:solidFill>
                  <a:schemeClr val="dk1"/>
                </a:solidFill>
                <a:latin typeface="Arial"/>
                <a:ea typeface="Arial"/>
                <a:cs typeface="Arial"/>
                <a:sym typeface="Arial"/>
              </a:rPr>
              <a:t>•</a:t>
            </a:r>
            <a:r>
              <a:rPr lang="en-US" sz="3700" b="1" i="0" u="none" strike="noStrike" cap="none" dirty="0">
                <a:solidFill>
                  <a:schemeClr val="dk1"/>
                </a:solidFill>
                <a:latin typeface="Arial"/>
                <a:ea typeface="Arial"/>
                <a:cs typeface="Arial"/>
                <a:sym typeface="Arial"/>
              </a:rPr>
              <a:t>Error</a:t>
            </a:r>
            <a:r>
              <a:rPr lang="en-US" sz="3700" b="0" i="0" u="none" strike="noStrike" cap="none" dirty="0">
                <a:solidFill>
                  <a:schemeClr val="dk1"/>
                </a:solidFill>
                <a:latin typeface="Arial"/>
                <a:ea typeface="Arial"/>
                <a:cs typeface="Arial"/>
                <a:sym typeface="Arial"/>
              </a:rPr>
              <a:t>: Medicare amount does not equal 1.45% of Medicare </a:t>
            </a:r>
            <a:r>
              <a:rPr lang="en-US" sz="3700" b="0" i="0" u="none" strike="noStrike" cap="none" dirty="0" smtClean="0">
                <a:solidFill>
                  <a:schemeClr val="dk1"/>
                </a:solidFill>
                <a:latin typeface="Arial"/>
                <a:ea typeface="Arial"/>
                <a:cs typeface="Arial"/>
                <a:sym typeface="Arial"/>
              </a:rPr>
              <a:t>gross</a:t>
            </a:r>
          </a:p>
          <a:p>
            <a:pPr marL="0" marR="0" lvl="0" indent="0" algn="l" rtl="0">
              <a:lnSpc>
                <a:spcPct val="115000"/>
              </a:lnSpc>
              <a:spcBef>
                <a:spcPts val="800"/>
              </a:spcBef>
              <a:spcAft>
                <a:spcPts val="0"/>
              </a:spcAft>
              <a:buClr>
                <a:srgbClr val="000000"/>
              </a:buClr>
              <a:buSzPts val="3200"/>
              <a:buFont typeface="Arial"/>
              <a:buNone/>
            </a:pPr>
            <a:r>
              <a:rPr lang="en-US" sz="3700" dirty="0">
                <a:solidFill>
                  <a:schemeClr val="dk1"/>
                </a:solidFill>
              </a:rPr>
              <a:t> </a:t>
            </a:r>
            <a:r>
              <a:rPr lang="en-US" sz="3700" dirty="0" smtClean="0">
                <a:solidFill>
                  <a:schemeClr val="dk1"/>
                </a:solidFill>
              </a:rPr>
              <a:t>   -</a:t>
            </a:r>
            <a:r>
              <a:rPr lang="en-US" sz="2900" dirty="0" smtClean="0">
                <a:solidFill>
                  <a:schemeClr val="dk1"/>
                </a:solidFill>
              </a:rPr>
              <a:t>Medicare taxable gross may be incorrect due to missed 	</a:t>
            </a:r>
            <a:r>
              <a:rPr lang="en-US" sz="2900" dirty="0" err="1" smtClean="0">
                <a:solidFill>
                  <a:schemeClr val="dk1"/>
                </a:solidFill>
              </a:rPr>
              <a:t>medicare</a:t>
            </a:r>
            <a:r>
              <a:rPr lang="en-US" sz="2900" dirty="0" smtClean="0">
                <a:solidFill>
                  <a:schemeClr val="dk1"/>
                </a:solidFill>
              </a:rPr>
              <a:t> on a check</a:t>
            </a:r>
            <a:endParaRPr sz="2900" b="0" i="0" u="none" strike="noStrike" cap="none" dirty="0">
              <a:solidFill>
                <a:schemeClr val="dk1"/>
              </a:solidFill>
              <a:sym typeface="Arial"/>
            </a:endParaRPr>
          </a:p>
          <a:p>
            <a:pPr marL="0" marR="0" lvl="0" indent="457200" algn="l" rtl="0">
              <a:lnSpc>
                <a:spcPct val="115000"/>
              </a:lnSpc>
              <a:spcBef>
                <a:spcPts val="700"/>
              </a:spcBef>
              <a:spcAft>
                <a:spcPts val="0"/>
              </a:spcAft>
              <a:buClr>
                <a:srgbClr val="000000"/>
              </a:buClr>
              <a:buSzPts val="3300"/>
              <a:buFont typeface="Arial"/>
              <a:buNone/>
            </a:pPr>
            <a:r>
              <a:rPr lang="en-US" sz="3300" b="0" i="0" u="none" strike="noStrike" cap="none" dirty="0">
                <a:solidFill>
                  <a:schemeClr val="dk1"/>
                </a:solidFill>
                <a:latin typeface="Arial"/>
                <a:ea typeface="Arial"/>
                <a:cs typeface="Arial"/>
                <a:sym typeface="Arial"/>
              </a:rPr>
              <a:t>–Medicare tax may be incorrect</a:t>
            </a:r>
            <a:endParaRPr sz="3300" b="0" i="0" u="none" strike="noStrike" cap="none" dirty="0">
              <a:solidFill>
                <a:schemeClr val="dk1"/>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900"/>
              <a:buFont typeface="Arial"/>
              <a:buNone/>
            </a:pPr>
            <a:r>
              <a:rPr lang="en-US" sz="2900" b="0" i="0" u="none" strike="noStrike" cap="none" dirty="0">
                <a:solidFill>
                  <a:schemeClr val="dk1"/>
                </a:solidFill>
                <a:latin typeface="Arial"/>
                <a:ea typeface="Arial"/>
                <a:cs typeface="Arial"/>
                <a:sym typeface="Arial"/>
              </a:rPr>
              <a:t>•Verify amounts</a:t>
            </a:r>
            <a:endParaRPr sz="2900" b="0" i="0" u="none" strike="noStrike" cap="none" dirty="0">
              <a:solidFill>
                <a:schemeClr val="dk1"/>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900"/>
              <a:buFont typeface="Arial"/>
              <a:buNone/>
            </a:pPr>
            <a:r>
              <a:rPr lang="en-US" sz="2900" b="0" i="0" u="none" strike="noStrike" cap="none" dirty="0">
                <a:solidFill>
                  <a:schemeClr val="dk1"/>
                </a:solidFill>
                <a:latin typeface="Arial"/>
                <a:ea typeface="Arial"/>
                <a:cs typeface="Arial"/>
                <a:sym typeface="Arial"/>
              </a:rPr>
              <a:t>•SSA/IRS may not accept with incorrect </a:t>
            </a:r>
            <a:r>
              <a:rPr lang="en-US" sz="2900" b="0" i="0" u="none" strike="noStrike" cap="none" dirty="0" smtClean="0">
                <a:solidFill>
                  <a:schemeClr val="dk1"/>
                </a:solidFill>
                <a:latin typeface="Arial"/>
                <a:ea typeface="Arial"/>
                <a:cs typeface="Arial"/>
                <a:sym typeface="Arial"/>
              </a:rPr>
              <a:t>amounts</a:t>
            </a:r>
          </a:p>
        </p:txBody>
      </p:sp>
      <p:sp>
        <p:nvSpPr>
          <p:cNvPr id="897" name="Google Shape;897;g977d2b8285_0_6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1"/>
        <p:cNvGrpSpPr/>
        <p:nvPr/>
      </p:nvGrpSpPr>
      <p:grpSpPr>
        <a:xfrm>
          <a:off x="0" y="0"/>
          <a:ext cx="0" cy="0"/>
          <a:chOff x="0" y="0"/>
          <a:chExt cx="0" cy="0"/>
        </a:xfrm>
      </p:grpSpPr>
      <p:sp>
        <p:nvSpPr>
          <p:cNvPr id="902" name="Google Shape;902;g977d2b8285_0_660"/>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3" name="Google Shape;903;g977d2b8285_0_660"/>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 (continued)</a:t>
            </a:r>
            <a:endParaRPr sz="4000" b="1">
              <a:latin typeface="Arial"/>
              <a:ea typeface="Arial"/>
              <a:cs typeface="Arial"/>
              <a:sym typeface="Arial"/>
            </a:endParaRPr>
          </a:p>
        </p:txBody>
      </p:sp>
      <p:pic>
        <p:nvPicPr>
          <p:cNvPr id="904" name="Google Shape;904;g977d2b8285_0_66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905" name="Google Shape;905;g977d2b8285_0_660"/>
          <p:cNvSpPr txBox="1"/>
          <p:nvPr/>
        </p:nvSpPr>
        <p:spPr>
          <a:xfrm>
            <a:off x="700400" y="2440525"/>
            <a:ext cx="10515600" cy="3885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700"/>
              </a:spcBef>
              <a:spcAft>
                <a:spcPts val="0"/>
              </a:spcAft>
              <a:buClr>
                <a:srgbClr val="000000"/>
              </a:buClr>
              <a:buSzPts val="3900"/>
              <a:buFont typeface="Arial"/>
              <a:buNone/>
            </a:pPr>
            <a:r>
              <a:rPr lang="en-US" sz="3900" b="0" i="0" u="none" strike="noStrike" cap="none">
                <a:solidFill>
                  <a:schemeClr val="dk1"/>
                </a:solidFill>
                <a:latin typeface="Arial"/>
                <a:ea typeface="Arial"/>
                <a:cs typeface="Arial"/>
                <a:sym typeface="Arial"/>
              </a:rPr>
              <a:t>–Verify manual adjustment updates</a:t>
            </a:r>
            <a:endParaRPr sz="3900" b="0" i="0" u="none" strike="noStrike" cap="none">
              <a:solidFill>
                <a:schemeClr val="dk1"/>
              </a:solidFill>
              <a:latin typeface="Arial"/>
              <a:ea typeface="Arial"/>
              <a:cs typeface="Arial"/>
              <a:sym typeface="Arial"/>
            </a:endParaRPr>
          </a:p>
          <a:p>
            <a:pPr marL="0" marR="0" lvl="0" indent="0" algn="l" rtl="0">
              <a:lnSpc>
                <a:spcPct val="115000"/>
              </a:lnSpc>
              <a:spcBef>
                <a:spcPts val="700"/>
              </a:spcBef>
              <a:spcAft>
                <a:spcPts val="0"/>
              </a:spcAft>
              <a:buClr>
                <a:srgbClr val="000000"/>
              </a:buClr>
              <a:buSzPts val="3900"/>
              <a:buFont typeface="Arial"/>
              <a:buNone/>
            </a:pPr>
            <a:r>
              <a:rPr lang="en-US" sz="3900" b="0" i="0" u="none" strike="noStrike" cap="none">
                <a:solidFill>
                  <a:schemeClr val="dk1"/>
                </a:solidFill>
                <a:latin typeface="Arial"/>
                <a:ea typeface="Arial"/>
                <a:cs typeface="Arial"/>
                <a:sym typeface="Arial"/>
              </a:rPr>
              <a:t>–Check medicare pickup records</a:t>
            </a:r>
            <a:endParaRPr sz="3900" b="0" i="0" u="none" strike="noStrike" cap="none">
              <a:solidFill>
                <a:schemeClr val="dk1"/>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3500"/>
              <a:buFont typeface="Arial"/>
              <a:buNone/>
            </a:pPr>
            <a:r>
              <a:rPr lang="en-US" sz="3500" b="0" i="0" u="none" strike="noStrike" cap="none">
                <a:solidFill>
                  <a:schemeClr val="dk1"/>
                </a:solidFill>
                <a:latin typeface="Arial"/>
                <a:ea typeface="Arial"/>
                <a:cs typeface="Arial"/>
                <a:sym typeface="Arial"/>
              </a:rPr>
              <a:t>•Must have 692 or 693 with Employer amount  2.9%</a:t>
            </a:r>
            <a:endParaRPr sz="35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
        <p:nvSpPr>
          <p:cNvPr id="906" name="Google Shape;906;g977d2b8285_0_6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0"/>
        <p:cNvGrpSpPr/>
        <p:nvPr/>
      </p:nvGrpSpPr>
      <p:grpSpPr>
        <a:xfrm>
          <a:off x="0" y="0"/>
          <a:ext cx="0" cy="0"/>
          <a:chOff x="0" y="0"/>
          <a:chExt cx="0" cy="0"/>
        </a:xfrm>
      </p:grpSpPr>
      <p:sp>
        <p:nvSpPr>
          <p:cNvPr id="911" name="Google Shape;911;g977d2b8285_0_668"/>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2" name="Google Shape;912;g977d2b8285_0_668"/>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 (continued)</a:t>
            </a:r>
            <a:endParaRPr sz="4000" b="1">
              <a:latin typeface="Arial"/>
              <a:ea typeface="Arial"/>
              <a:cs typeface="Arial"/>
              <a:sym typeface="Arial"/>
            </a:endParaRPr>
          </a:p>
        </p:txBody>
      </p:sp>
      <p:pic>
        <p:nvPicPr>
          <p:cNvPr id="913" name="Google Shape;913;g977d2b8285_0_66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914" name="Google Shape;914;g977d2b8285_0_668"/>
          <p:cNvSpPr txBox="1"/>
          <p:nvPr/>
        </p:nvSpPr>
        <p:spPr>
          <a:xfrm>
            <a:off x="700400" y="2263275"/>
            <a:ext cx="10515600" cy="4417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r>
              <a:rPr lang="en-US" sz="2400" b="1" i="0" u="none" strike="noStrike" cap="none">
                <a:solidFill>
                  <a:schemeClr val="dk1"/>
                </a:solidFill>
                <a:latin typeface="Arial"/>
                <a:ea typeface="Arial"/>
                <a:cs typeface="Arial"/>
                <a:sym typeface="Arial"/>
              </a:rPr>
              <a:t>Warning</a:t>
            </a:r>
            <a:r>
              <a:rPr lang="en-US" sz="2400" b="0" i="0" u="none" strike="noStrike" cap="none">
                <a:solidFill>
                  <a:schemeClr val="dk1"/>
                </a:solidFill>
                <a:latin typeface="Arial"/>
                <a:ea typeface="Arial"/>
                <a:cs typeface="Arial"/>
                <a:sym typeface="Arial"/>
              </a:rPr>
              <a:t>: Negative annuity on file for this employee. Assuming zero</a:t>
            </a: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t>
            </a:r>
            <a:r>
              <a:rPr lang="en-US" sz="2000" b="0" i="0" u="none" strike="noStrike" cap="none">
                <a:solidFill>
                  <a:schemeClr val="dk1"/>
                </a:solidFill>
                <a:latin typeface="Arial"/>
                <a:ea typeface="Arial"/>
                <a:cs typeface="Arial"/>
                <a:sym typeface="Arial"/>
              </a:rPr>
              <a:t>A total negative annuity indicates a check was voided from a prior calendar year in the current calendar year. Run the REPORTS/PAYMENT TRANSACTION STATUS REPORT option to attempt to isolate the problem. If this is the case, you will need to zero the negative amount of the annuity and file a W2-C form for the previous calendar year</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OR</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•If desire to report it as if withheld and refunded in current calendar year</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•Use </a:t>
            </a:r>
            <a:r>
              <a:rPr lang="en-US" sz="2000" b="1" i="0" u="none" strike="noStrike" cap="none">
                <a:solidFill>
                  <a:schemeClr val="dk1"/>
                </a:solidFill>
                <a:latin typeface="Arial"/>
                <a:ea typeface="Arial"/>
                <a:cs typeface="Arial"/>
                <a:sym typeface="Arial"/>
              </a:rPr>
              <a:t>Core/Adjustmen</a:t>
            </a:r>
            <a:r>
              <a:rPr lang="en-US" sz="2000" b="0" i="0" u="none" strike="noStrike" cap="none">
                <a:solidFill>
                  <a:schemeClr val="dk1"/>
                </a:solidFill>
                <a:latin typeface="Arial"/>
                <a:ea typeface="Arial"/>
                <a:cs typeface="Arial"/>
                <a:sym typeface="Arial"/>
              </a:rPr>
              <a:t>t and zero annuity amount by entering a positive figure that coincides with that negative figure.</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•Use </a:t>
            </a:r>
            <a:r>
              <a:rPr lang="en-US" sz="2000" b="1" i="0" u="none" strike="noStrike" cap="none">
                <a:solidFill>
                  <a:schemeClr val="dk1"/>
                </a:solidFill>
                <a:latin typeface="Arial"/>
                <a:ea typeface="Arial"/>
                <a:cs typeface="Arial"/>
                <a:sym typeface="Arial"/>
              </a:rPr>
              <a:t>Core/Adjustments</a:t>
            </a:r>
            <a:r>
              <a:rPr lang="en-US" sz="2000" b="0" i="0" u="none" strike="noStrike" cap="none">
                <a:solidFill>
                  <a:schemeClr val="dk1"/>
                </a:solidFill>
                <a:latin typeface="Arial"/>
                <a:ea typeface="Arial"/>
                <a:cs typeface="Arial"/>
                <a:sym typeface="Arial"/>
              </a:rPr>
              <a:t> and increase total gross amounts on federal, Ohio, OSDI and city, if the city honored the annuity initially</a:t>
            </a:r>
            <a:endParaRPr/>
          </a:p>
          <a:p>
            <a:pPr marL="0" marR="0" lvl="0" indent="0" algn="l" rtl="0">
              <a:lnSpc>
                <a:spcPct val="115000"/>
              </a:lnSpc>
              <a:spcBef>
                <a:spcPts val="4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70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
        <p:nvSpPr>
          <p:cNvPr id="915" name="Google Shape;915;g977d2b8285_0_6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7"/>
        <p:cNvGrpSpPr/>
        <p:nvPr/>
      </p:nvGrpSpPr>
      <p:grpSpPr>
        <a:xfrm>
          <a:off x="0" y="0"/>
          <a:ext cx="0" cy="0"/>
          <a:chOff x="0" y="0"/>
          <a:chExt cx="0" cy="0"/>
        </a:xfrm>
      </p:grpSpPr>
      <p:sp>
        <p:nvSpPr>
          <p:cNvPr id="938" name="Google Shape;938;g977d2b8285_0_692"/>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9" name="Google Shape;939;g977d2b8285_0_692"/>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 (continued)</a:t>
            </a:r>
            <a:endParaRPr sz="4000" b="1">
              <a:latin typeface="Arial"/>
              <a:ea typeface="Arial"/>
              <a:cs typeface="Arial"/>
              <a:sym typeface="Arial"/>
            </a:endParaRPr>
          </a:p>
        </p:txBody>
      </p:sp>
      <p:pic>
        <p:nvPicPr>
          <p:cNvPr id="940" name="Google Shape;940;g977d2b8285_0_69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941" name="Google Shape;941;g977d2b8285_0_692"/>
          <p:cNvSpPr txBox="1"/>
          <p:nvPr/>
        </p:nvSpPr>
        <p:spPr>
          <a:xfrm>
            <a:off x="700400" y="2152550"/>
            <a:ext cx="10515600" cy="4528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80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r>
              <a:rPr lang="en-US" sz="3200" b="1" i="0" u="none" strike="noStrike" cap="none">
                <a:solidFill>
                  <a:schemeClr val="dk1"/>
                </a:solidFill>
                <a:latin typeface="Arial"/>
                <a:ea typeface="Arial"/>
                <a:cs typeface="Arial"/>
                <a:sym typeface="Arial"/>
              </a:rPr>
              <a:t>Warning</a:t>
            </a:r>
            <a:r>
              <a:rPr lang="en-US" sz="3200" b="0" i="0" u="none" strike="noStrike" cap="none">
                <a:solidFill>
                  <a:schemeClr val="dk1"/>
                </a:solidFill>
                <a:latin typeface="Arial"/>
                <a:ea typeface="Arial"/>
                <a:cs typeface="Arial"/>
                <a:sym typeface="Arial"/>
              </a:rPr>
              <a:t>:Federal Total annuities $xxxx.xx does not equal total gross less applicable gross</a:t>
            </a:r>
            <a:endParaRPr sz="3200" b="0" i="0" u="none" strike="noStrike" cap="none">
              <a:solidFill>
                <a:schemeClr val="dk1"/>
              </a:solidFill>
              <a:latin typeface="Arial"/>
              <a:ea typeface="Arial"/>
              <a:cs typeface="Arial"/>
              <a:sym typeface="Arial"/>
            </a:endParaRPr>
          </a:p>
          <a:p>
            <a:pPr marL="457200" marR="0" lvl="0" indent="0" algn="l" rtl="0">
              <a:lnSpc>
                <a:spcPct val="90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–Calculated annuity amount (total gross less applicable) does not match the YTD annuity amounts from Payroll Item</a:t>
            </a:r>
            <a:endParaRPr sz="2400" b="0" i="0" u="none" strike="noStrike" cap="none">
              <a:solidFill>
                <a:schemeClr val="dk1"/>
              </a:solidFill>
              <a:latin typeface="Arial"/>
              <a:ea typeface="Arial"/>
              <a:cs typeface="Arial"/>
              <a:sym typeface="Arial"/>
            </a:endParaRPr>
          </a:p>
          <a:p>
            <a:pPr marL="457200" marR="0" lvl="0" indent="0" algn="l" rtl="0">
              <a:lnSpc>
                <a:spcPct val="90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–Program compares total annuities from Payroll Items to total gross less applicable gross calculation, uses federal tax record</a:t>
            </a:r>
            <a:endParaRPr sz="2400" b="0" i="0" u="none" strike="noStrike" cap="none">
              <a:solidFill>
                <a:schemeClr val="dk1"/>
              </a:solidFill>
              <a:latin typeface="Arial"/>
              <a:ea typeface="Arial"/>
              <a:cs typeface="Arial"/>
              <a:sym typeface="Arial"/>
            </a:endParaRPr>
          </a:p>
          <a:p>
            <a:pPr marL="0" marR="0" lvl="0" indent="457200" algn="l" rtl="0">
              <a:lnSpc>
                <a:spcPct val="90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–Possible problem with annuity total</a:t>
            </a:r>
            <a:endParaRPr sz="2400" b="0" i="0" u="none" strike="noStrike" cap="none">
              <a:solidFill>
                <a:schemeClr val="dk1"/>
              </a:solidFill>
              <a:latin typeface="Arial"/>
              <a:ea typeface="Arial"/>
              <a:cs typeface="Arial"/>
              <a:sym typeface="Arial"/>
            </a:endParaRPr>
          </a:p>
          <a:p>
            <a:pPr marL="0" marR="0" lvl="0" indent="457200" algn="l" rtl="0">
              <a:lnSpc>
                <a:spcPct val="90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–Possible problem with total gross</a:t>
            </a:r>
            <a:endParaRPr sz="2400" b="0" i="0" u="none" strike="noStrike" cap="none">
              <a:solidFill>
                <a:schemeClr val="dk1"/>
              </a:solidFill>
              <a:latin typeface="Arial"/>
              <a:ea typeface="Arial"/>
              <a:cs typeface="Arial"/>
              <a:sym typeface="Arial"/>
            </a:endParaRPr>
          </a:p>
          <a:p>
            <a:pPr marL="0" marR="0" lvl="0" indent="457200" algn="l" rtl="0">
              <a:lnSpc>
                <a:spcPct val="90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–Possible problem with applicable gross</a:t>
            </a: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
        <p:nvSpPr>
          <p:cNvPr id="942" name="Google Shape;942;g977d2b8285_0_6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6"/>
        <p:cNvGrpSpPr/>
        <p:nvPr/>
      </p:nvGrpSpPr>
      <p:grpSpPr>
        <a:xfrm>
          <a:off x="0" y="0"/>
          <a:ext cx="0" cy="0"/>
          <a:chOff x="0" y="0"/>
          <a:chExt cx="0" cy="0"/>
        </a:xfrm>
      </p:grpSpPr>
      <p:sp>
        <p:nvSpPr>
          <p:cNvPr id="947" name="Google Shape;947;g977d2b8285_0_700"/>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8" name="Google Shape;948;g977d2b8285_0_700"/>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 (continued)</a:t>
            </a:r>
            <a:endParaRPr sz="4000" b="1">
              <a:latin typeface="Arial"/>
              <a:ea typeface="Arial"/>
              <a:cs typeface="Arial"/>
              <a:sym typeface="Arial"/>
            </a:endParaRPr>
          </a:p>
        </p:txBody>
      </p:sp>
      <p:pic>
        <p:nvPicPr>
          <p:cNvPr id="949" name="Google Shape;949;g977d2b8285_0_70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950" name="Google Shape;950;g977d2b8285_0_700"/>
          <p:cNvSpPr txBox="1"/>
          <p:nvPr/>
        </p:nvSpPr>
        <p:spPr>
          <a:xfrm>
            <a:off x="700400" y="2152550"/>
            <a:ext cx="10515600" cy="452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•Federal Total annuities $xxxx.xx do not equal total gross less applicable gross (continued)</a:t>
            </a:r>
            <a:endParaRPr sz="3200" b="0" i="0" u="none" strike="noStrike" cap="none">
              <a:solidFill>
                <a:schemeClr val="dk1"/>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•Verify manual adjustment  updates</a:t>
            </a:r>
            <a:endParaRPr sz="2400" b="0" i="0" u="none" strike="noStrike" cap="none">
              <a:solidFill>
                <a:schemeClr val="dk1"/>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•Verify refund of deductions</a:t>
            </a:r>
            <a:endParaRPr sz="2400" b="0" i="0" u="none" strike="noStrike" cap="none">
              <a:solidFill>
                <a:schemeClr val="dk1"/>
              </a:solidFill>
              <a:latin typeface="Arial"/>
              <a:ea typeface="Arial"/>
              <a:cs typeface="Arial"/>
              <a:sym typeface="Arial"/>
            </a:endParaRPr>
          </a:p>
          <a:p>
            <a:pPr marL="457200" marR="0" lvl="0" indent="0" algn="l" rtl="0">
              <a:lnSpc>
                <a:spcPct val="115000"/>
              </a:lnSpc>
              <a:spcBef>
                <a:spcPts val="5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–If refund from prior calendar year and district wants it to appear as if amounts were withheld and refunded in current calendar year</a:t>
            </a:r>
            <a:endParaRPr sz="2000" b="0" i="0" u="none" strike="noStrike" cap="none">
              <a:solidFill>
                <a:schemeClr val="dk1"/>
              </a:solidFill>
              <a:latin typeface="Arial"/>
              <a:ea typeface="Arial"/>
              <a:cs typeface="Arial"/>
              <a:sym typeface="Arial"/>
            </a:endParaRPr>
          </a:p>
          <a:p>
            <a:pPr marL="914400" marR="0" lvl="0" indent="0" algn="l" rtl="0">
              <a:lnSpc>
                <a:spcPct val="115000"/>
              </a:lnSpc>
              <a:spcBef>
                <a:spcPts val="5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»Increase total gross on Federal, Ohio, OSDI and city if they initially honored the annuity by using </a:t>
            </a:r>
            <a:r>
              <a:rPr lang="en-US" sz="2000" b="1" i="0" u="none" strike="noStrike" cap="none">
                <a:solidFill>
                  <a:schemeClr val="dk1"/>
                </a:solidFill>
                <a:latin typeface="Arial"/>
                <a:ea typeface="Arial"/>
                <a:cs typeface="Arial"/>
                <a:sym typeface="Arial"/>
              </a:rPr>
              <a:t>Core/Adjustments</a:t>
            </a:r>
            <a:endParaRPr sz="2000" b="1" i="0" u="none" strike="noStrike" cap="none">
              <a:solidFill>
                <a:schemeClr val="dk1"/>
              </a:solidFill>
              <a:latin typeface="Arial"/>
              <a:ea typeface="Arial"/>
              <a:cs typeface="Arial"/>
              <a:sym typeface="Arial"/>
            </a:endParaRPr>
          </a:p>
          <a:p>
            <a:pPr marL="0" marR="0" lvl="0" indent="0" algn="l" rtl="0">
              <a:lnSpc>
                <a:spcPct val="90000"/>
              </a:lnSpc>
              <a:spcBef>
                <a:spcPts val="80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
        <p:nvSpPr>
          <p:cNvPr id="951" name="Google Shape;951;g977d2b8285_0_7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9"/>
        <p:cNvGrpSpPr/>
        <p:nvPr/>
      </p:nvGrpSpPr>
      <p:grpSpPr>
        <a:xfrm>
          <a:off x="0" y="0"/>
          <a:ext cx="0" cy="0"/>
          <a:chOff x="0" y="0"/>
          <a:chExt cx="0" cy="0"/>
        </a:xfrm>
      </p:grpSpPr>
      <p:sp>
        <p:nvSpPr>
          <p:cNvPr id="920" name="Google Shape;920;g977d2b8285_0_676"/>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1" name="Google Shape;921;g977d2b8285_0_676"/>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 (continued)</a:t>
            </a:r>
            <a:endParaRPr sz="4000" b="1">
              <a:latin typeface="Arial"/>
              <a:ea typeface="Arial"/>
              <a:cs typeface="Arial"/>
              <a:sym typeface="Arial"/>
            </a:endParaRPr>
          </a:p>
        </p:txBody>
      </p:sp>
      <p:pic>
        <p:nvPicPr>
          <p:cNvPr id="922" name="Google Shape;922;g977d2b8285_0_676"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923" name="Google Shape;923;g977d2b8285_0_676"/>
          <p:cNvSpPr txBox="1"/>
          <p:nvPr/>
        </p:nvSpPr>
        <p:spPr>
          <a:xfrm>
            <a:off x="700400" y="2152550"/>
            <a:ext cx="10515600" cy="452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t>
            </a:r>
            <a:r>
              <a:rPr lang="en-US" sz="2400" b="1" i="0" u="none" strike="noStrike" cap="none">
                <a:solidFill>
                  <a:schemeClr val="dk1"/>
                </a:solidFill>
                <a:latin typeface="Arial"/>
                <a:ea typeface="Arial"/>
                <a:cs typeface="Arial"/>
                <a:sym typeface="Arial"/>
              </a:rPr>
              <a:t>Info</a:t>
            </a:r>
            <a:r>
              <a:rPr lang="en-US" sz="2400" b="0" i="0" u="none" strike="noStrike" cap="none">
                <a:solidFill>
                  <a:schemeClr val="dk1"/>
                </a:solidFill>
                <a:latin typeface="Arial"/>
                <a:ea typeface="Arial"/>
                <a:cs typeface="Arial"/>
                <a:sym typeface="Arial"/>
              </a:rPr>
              <a:t>-Pension Plan flag on federal record is overriding W2PROC calculations</a:t>
            </a:r>
            <a:endParaRPr sz="2400" b="0" i="0" u="none" strike="noStrike" cap="none">
              <a:solidFill>
                <a:schemeClr val="dk1"/>
              </a:solidFill>
              <a:latin typeface="Arial"/>
              <a:ea typeface="Arial"/>
              <a:cs typeface="Arial"/>
              <a:sym typeface="Arial"/>
            </a:endParaRPr>
          </a:p>
          <a:p>
            <a:pPr marL="457200" marR="0" lvl="0" indent="0" algn="l" rtl="0">
              <a:lnSpc>
                <a:spcPct val="115000"/>
              </a:lnSpc>
              <a:spcBef>
                <a:spcPts val="5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a:t>
            </a:r>
            <a:r>
              <a:rPr lang="en-US" sz="2300" b="0" i="0" u="none" strike="noStrike" cap="none">
                <a:solidFill>
                  <a:schemeClr val="dk1"/>
                </a:solidFill>
                <a:latin typeface="Arial"/>
                <a:ea typeface="Arial"/>
                <a:cs typeface="Arial"/>
                <a:sym typeface="Arial"/>
              </a:rPr>
              <a:t>f the Federal Payroll Item  has the Pension Plan marked “No, never check the pension plan box”, but finds an active retirement record</a:t>
            </a:r>
            <a:endParaRPr sz="2300" b="0" i="0" u="none" strike="noStrike" cap="none">
              <a:solidFill>
                <a:schemeClr val="dk1"/>
              </a:solidFill>
              <a:latin typeface="Arial"/>
              <a:ea typeface="Arial"/>
              <a:cs typeface="Arial"/>
              <a:sym typeface="Arial"/>
            </a:endParaRPr>
          </a:p>
          <a:p>
            <a:pPr marL="457200" marR="0" lvl="0" indent="0" algn="l" rtl="0">
              <a:lnSpc>
                <a:spcPct val="115000"/>
              </a:lnSpc>
              <a:spcBef>
                <a:spcPts val="500"/>
              </a:spcBef>
              <a:spcAft>
                <a:spcPts val="0"/>
              </a:spcAft>
              <a:buClr>
                <a:srgbClr val="000000"/>
              </a:buClr>
              <a:buSzPts val="2300"/>
              <a:buFont typeface="Arial"/>
              <a:buNone/>
            </a:pPr>
            <a:r>
              <a:rPr lang="en-US" sz="2300" b="0" i="0" u="none" strike="noStrike" cap="none">
                <a:solidFill>
                  <a:schemeClr val="dk1"/>
                </a:solidFill>
                <a:latin typeface="Arial"/>
                <a:ea typeface="Arial"/>
                <a:cs typeface="Arial"/>
                <a:sym typeface="Arial"/>
              </a:rPr>
              <a:t>–If Federal Payroll Item  has the Pension Plan marked to   “Automatically check the pension plan box based on retirement” or “Yes, check the pension plan box” but does not find an active retirement record</a:t>
            </a:r>
            <a:endParaRPr sz="2300" b="0" i="0" u="none" strike="noStrike" cap="none">
              <a:solidFill>
                <a:schemeClr val="dk1"/>
              </a:solidFill>
              <a:latin typeface="Arial"/>
              <a:ea typeface="Arial"/>
              <a:cs typeface="Arial"/>
              <a:sym typeface="Arial"/>
            </a:endParaRPr>
          </a:p>
          <a:p>
            <a:pPr marL="457200" marR="0" lvl="0" indent="0" algn="l" rtl="0">
              <a:lnSpc>
                <a:spcPct val="115000"/>
              </a:lnSpc>
              <a:spcBef>
                <a:spcPts val="500"/>
              </a:spcBef>
              <a:spcAft>
                <a:spcPts val="0"/>
              </a:spcAft>
              <a:buClr>
                <a:srgbClr val="000000"/>
              </a:buClr>
              <a:buSzPts val="2300"/>
              <a:buFont typeface="Arial"/>
              <a:buNone/>
            </a:pPr>
            <a:r>
              <a:rPr lang="en-US" sz="2300" b="0" i="0" u="none" strike="noStrike" cap="none">
                <a:solidFill>
                  <a:schemeClr val="dk1"/>
                </a:solidFill>
                <a:latin typeface="Arial"/>
                <a:ea typeface="Arial"/>
                <a:cs typeface="Arial"/>
                <a:sym typeface="Arial"/>
              </a:rPr>
              <a:t>–Common to receive this informational for students who do not participate in SERS</a:t>
            </a:r>
            <a:endParaRPr sz="2300" b="0" i="0" u="none" strike="noStrike" cap="none">
              <a:solidFill>
                <a:schemeClr val="dk1"/>
              </a:solidFill>
              <a:latin typeface="Arial"/>
              <a:ea typeface="Arial"/>
              <a:cs typeface="Arial"/>
              <a:sym typeface="Arial"/>
            </a:endParaRPr>
          </a:p>
          <a:p>
            <a:pPr marL="457200" marR="0" lvl="0" indent="457200" algn="l" rtl="0">
              <a:lnSpc>
                <a:spcPct val="115000"/>
              </a:lnSpc>
              <a:spcBef>
                <a:spcPts val="40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•No action is needed</a:t>
            </a:r>
            <a:endParaRPr sz="21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
        <p:nvSpPr>
          <p:cNvPr id="924" name="Google Shape;924;g977d2b8285_0_6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8"/>
        <p:cNvGrpSpPr/>
        <p:nvPr/>
      </p:nvGrpSpPr>
      <p:grpSpPr>
        <a:xfrm>
          <a:off x="0" y="0"/>
          <a:ext cx="0" cy="0"/>
          <a:chOff x="0" y="0"/>
          <a:chExt cx="0" cy="0"/>
        </a:xfrm>
      </p:grpSpPr>
      <p:sp>
        <p:nvSpPr>
          <p:cNvPr id="929" name="Google Shape;929;g977d2b8285_0_684"/>
          <p:cNvSpPr/>
          <p:nvPr/>
        </p:nvSpPr>
        <p:spPr>
          <a:xfrm>
            <a:off x="54615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0" name="Google Shape;930;g977d2b8285_0_684"/>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Common W2 Error Messages (continued)</a:t>
            </a:r>
            <a:endParaRPr sz="4000" b="1">
              <a:latin typeface="Arial"/>
              <a:ea typeface="Arial"/>
              <a:cs typeface="Arial"/>
              <a:sym typeface="Arial"/>
            </a:endParaRPr>
          </a:p>
        </p:txBody>
      </p:sp>
      <p:pic>
        <p:nvPicPr>
          <p:cNvPr id="931" name="Google Shape;931;g977d2b8285_0_684"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932" name="Google Shape;932;g977d2b8285_0_684"/>
          <p:cNvSpPr txBox="1"/>
          <p:nvPr/>
        </p:nvSpPr>
        <p:spPr>
          <a:xfrm>
            <a:off x="700400" y="2152550"/>
            <a:ext cx="10515600" cy="452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a:t>
            </a:r>
            <a:r>
              <a:rPr lang="en-US" sz="3100" b="1" i="0" u="none" strike="noStrike" cap="none">
                <a:solidFill>
                  <a:schemeClr val="dk1"/>
                </a:solidFill>
                <a:latin typeface="Arial"/>
                <a:ea typeface="Arial"/>
                <a:cs typeface="Arial"/>
                <a:sym typeface="Arial"/>
              </a:rPr>
              <a:t>Info</a:t>
            </a:r>
            <a:r>
              <a:rPr lang="en-US" sz="3100" b="0" i="0" u="none" strike="noStrike" cap="none">
                <a:solidFill>
                  <a:schemeClr val="dk1"/>
                </a:solidFill>
                <a:latin typeface="Arial"/>
                <a:ea typeface="Arial"/>
                <a:cs typeface="Arial"/>
                <a:sym typeface="Arial"/>
              </a:rPr>
              <a:t>:Payroll Item XXX:Possible error in OSDI gross or tax</a:t>
            </a:r>
            <a:endParaRPr sz="3100" b="0" i="0" u="none" strike="noStrike" cap="none">
              <a:solidFill>
                <a:schemeClr val="dk1"/>
              </a:solidFill>
              <a:latin typeface="Arial"/>
              <a:ea typeface="Arial"/>
              <a:cs typeface="Arial"/>
              <a:sym typeface="Arial"/>
            </a:endParaRPr>
          </a:p>
          <a:p>
            <a:pPr marL="457200" marR="0" lvl="0" indent="0" algn="l" rtl="0">
              <a:lnSpc>
                <a:spcPct val="115000"/>
              </a:lnSpc>
              <a:spcBef>
                <a:spcPts val="700"/>
              </a:spcBef>
              <a:spcAft>
                <a:spcPts val="0"/>
              </a:spcAft>
              <a:buClr>
                <a:srgbClr val="000000"/>
              </a:buClr>
              <a:buSzPts val="3100"/>
              <a:buFont typeface="Arial"/>
              <a:buNone/>
            </a:pPr>
            <a:r>
              <a:rPr lang="en-US" sz="3100" b="0" i="0" u="none" strike="noStrike" cap="none">
                <a:solidFill>
                  <a:schemeClr val="dk1"/>
                </a:solidFill>
                <a:latin typeface="Arial"/>
                <a:ea typeface="Arial"/>
                <a:cs typeface="Arial"/>
                <a:sym typeface="Arial"/>
              </a:rPr>
              <a:t>–Indicates taxable OSDI wages but no tax was withheld</a:t>
            </a:r>
            <a:endParaRPr sz="3100" b="0" i="0" u="none" strike="noStrike" cap="none">
              <a:solidFill>
                <a:schemeClr val="dk1"/>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700"/>
              <a:buFont typeface="Arial"/>
              <a:buNone/>
            </a:pPr>
            <a:r>
              <a:rPr lang="en-US" sz="2700" b="0" i="0" u="none" strike="noStrike" cap="none">
                <a:solidFill>
                  <a:schemeClr val="dk1"/>
                </a:solidFill>
                <a:latin typeface="Arial"/>
                <a:ea typeface="Arial"/>
                <a:cs typeface="Arial"/>
                <a:sym typeface="Arial"/>
              </a:rPr>
              <a:t>•Common informational for employees who have smaller wage amounts per payroll</a:t>
            </a:r>
            <a:endParaRPr sz="2700" b="0" i="0" u="none" strike="noStrike" cap="none">
              <a:solidFill>
                <a:schemeClr val="dk1"/>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700"/>
              <a:buFont typeface="Arial"/>
              <a:buNone/>
            </a:pPr>
            <a:r>
              <a:rPr lang="en-US" sz="2700" b="0" i="0" u="none" strike="noStrike" cap="none">
                <a:solidFill>
                  <a:schemeClr val="dk1"/>
                </a:solidFill>
                <a:latin typeface="Arial"/>
                <a:ea typeface="Arial"/>
                <a:cs typeface="Arial"/>
                <a:sym typeface="Arial"/>
              </a:rPr>
              <a:t>•Verify amounts</a:t>
            </a:r>
            <a:endParaRPr sz="2700" b="0" i="0" u="none" strike="noStrike" cap="none">
              <a:solidFill>
                <a:schemeClr val="dk1"/>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700"/>
              <a:buFont typeface="Arial"/>
              <a:buNone/>
            </a:pPr>
            <a:r>
              <a:rPr lang="en-US" sz="2700" b="0" i="0" u="none" strike="noStrike" cap="none">
                <a:solidFill>
                  <a:schemeClr val="dk1"/>
                </a:solidFill>
                <a:latin typeface="Arial"/>
                <a:ea typeface="Arial"/>
                <a:cs typeface="Arial"/>
                <a:sym typeface="Arial"/>
              </a:rPr>
              <a:t>•Usually no action is needed</a:t>
            </a:r>
            <a:endParaRPr sz="27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
        <p:nvSpPr>
          <p:cNvPr id="933" name="Google Shape;933;g977d2b8285_0_6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ln>
            <a:noFill/>
          </a:ln>
        </p:spPr>
        <p:txBody>
          <a:bodyPr spcFirstLastPara="1" wrap="square" lIns="91425" tIns="45700" rIns="91425" bIns="45700" anchor="ctr" anchorCtr="0">
            <a:noAutofit/>
          </a:bodyPr>
          <a:lstStyle/>
          <a:p>
            <a:pPr algn="ctr">
              <a:lnSpc>
                <a:spcPct val="100000"/>
              </a:lnSpc>
              <a:buClr>
                <a:srgbClr val="000000"/>
              </a:buClr>
              <a:buFont typeface="Arial"/>
            </a:pPr>
            <a:r>
              <a:rPr lang="en-US" sz="4000" b="1" dirty="0" smtClean="0">
                <a:solidFill>
                  <a:schemeClr val="tx1"/>
                </a:solidFill>
                <a:latin typeface="Arial" panose="020B0604020202020204" pitchFamily="34" charset="0"/>
                <a:cs typeface="Arial" panose="020B0604020202020204" pitchFamily="34" charset="0"/>
                <a:sym typeface="Arial"/>
              </a:rPr>
              <a:t>After Final Pay</a:t>
            </a:r>
            <a:endParaRPr lang="en-US" sz="4000" b="1" dirty="0">
              <a:solidFill>
                <a:schemeClr val="tx1"/>
              </a:solidFill>
              <a:latin typeface="Arial" panose="020B0604020202020204" pitchFamily="34" charset="0"/>
              <a:cs typeface="Arial" panose="020B0604020202020204" pitchFamily="34" charset="0"/>
              <a:sym typeface="Arial"/>
            </a:endParaRPr>
          </a:p>
        </p:txBody>
      </p:sp>
      <p:sp>
        <p:nvSpPr>
          <p:cNvPr id="3" name="Text Placeholder 2"/>
          <p:cNvSpPr>
            <a:spLocks noGrp="1"/>
          </p:cNvSpPr>
          <p:nvPr>
            <p:ph type="body" idx="1"/>
          </p:nvPr>
        </p:nvSpPr>
        <p:spPr>
          <a:xfrm>
            <a:off x="838200" y="1551708"/>
            <a:ext cx="10515600" cy="4973783"/>
          </a:xfrm>
        </p:spPr>
        <p:txBody>
          <a:bodyPr/>
          <a:lstStyle/>
          <a:p>
            <a:r>
              <a:rPr lang="en-US" dirty="0" smtClean="0"/>
              <a:t>Finish the last pay</a:t>
            </a:r>
          </a:p>
          <a:p>
            <a:r>
              <a:rPr lang="en-US" dirty="0" smtClean="0"/>
              <a:t>Balance one last time</a:t>
            </a:r>
          </a:p>
          <a:p>
            <a:r>
              <a:rPr lang="en-US" dirty="0" smtClean="0"/>
              <a:t>Complete regular Month-End Closing</a:t>
            </a:r>
          </a:p>
          <a:p>
            <a:r>
              <a:rPr lang="en-US" dirty="0" smtClean="0">
                <a:hlinkClick r:id="rId2"/>
              </a:rPr>
              <a:t>https://mcoecn.atlassian.net/wiki/spaces/uspsrdoc/pages/2490742/USPS-R+Month+End+Balancing+Checklist</a:t>
            </a:r>
            <a:endParaRPr lang="en-US" dirty="0" smtClean="0"/>
          </a:p>
          <a:p>
            <a:r>
              <a:rPr lang="en-US" dirty="0" smtClean="0"/>
              <a:t>Create ODJFS Report: Go to Reports&gt;ODJFS Reporting&gt;ODJFS Report. </a:t>
            </a:r>
          </a:p>
          <a:p>
            <a:r>
              <a:rPr lang="en-US" dirty="0" smtClean="0"/>
              <a:t>When all data is correct, go to </a:t>
            </a:r>
            <a:r>
              <a:rPr lang="en-US" dirty="0"/>
              <a:t>Reports&gt;ODJFS Reporting&gt;ODJFS </a:t>
            </a:r>
            <a:r>
              <a:rPr lang="en-US" dirty="0" smtClean="0"/>
              <a:t>Report and click on Generate Submission File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79</a:t>
            </a:fld>
            <a:endParaRPr lang="en-US"/>
          </a:p>
        </p:txBody>
      </p:sp>
    </p:spTree>
    <p:extLst>
      <p:ext uri="{BB962C8B-B14F-4D97-AF65-F5344CB8AC3E}">
        <p14:creationId xmlns:p14="http://schemas.microsoft.com/office/powerpoint/2010/main" val="11041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9"/>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9"/>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Processing-CCA/RITA (continued)</a:t>
            </a:r>
            <a:endParaRPr sz="4600">
              <a:solidFill>
                <a:srgbClr val="FFFFFF"/>
              </a:solidFill>
            </a:endParaRPr>
          </a:p>
        </p:txBody>
      </p:sp>
      <p:sp>
        <p:nvSpPr>
          <p:cNvPr id="186" name="Google Shape;186;p9"/>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228600" lvl="0" indent="-76200" algn="l" rtl="0">
              <a:lnSpc>
                <a:spcPct val="90000"/>
              </a:lnSpc>
              <a:spcBef>
                <a:spcPts val="0"/>
              </a:spcBef>
              <a:spcAft>
                <a:spcPts val="0"/>
              </a:spcAft>
              <a:buClr>
                <a:schemeClr val="dk1"/>
              </a:buClr>
              <a:buSzPts val="2400"/>
              <a:buNone/>
            </a:pPr>
            <a:endParaRPr sz="2400"/>
          </a:p>
        </p:txBody>
      </p:sp>
      <p:pic>
        <p:nvPicPr>
          <p:cNvPr id="187" name="Google Shape;187;p9" descr="A picture containing text, map, drawing&#10;&#10;Description automatically generated"/>
          <p:cNvPicPr preferRelativeResize="0"/>
          <p:nvPr/>
        </p:nvPicPr>
        <p:blipFill rotWithShape="1">
          <a:blip r:embed="rId3">
            <a:alphaModFix/>
          </a:blip>
          <a:srcRect/>
          <a:stretch/>
        </p:blipFill>
        <p:spPr>
          <a:xfrm>
            <a:off x="11353800" y="5682134"/>
            <a:ext cx="838200" cy="912567"/>
          </a:xfrm>
          <a:prstGeom prst="rect">
            <a:avLst/>
          </a:prstGeom>
          <a:noFill/>
          <a:ln>
            <a:noFill/>
          </a:ln>
        </p:spPr>
      </p:pic>
      <p:pic>
        <p:nvPicPr>
          <p:cNvPr id="188" name="Google Shape;188;p9"/>
          <p:cNvPicPr preferRelativeResize="0"/>
          <p:nvPr/>
        </p:nvPicPr>
        <p:blipFill rotWithShape="1">
          <a:blip r:embed="rId4">
            <a:alphaModFix/>
          </a:blip>
          <a:srcRect/>
          <a:stretch/>
        </p:blipFill>
        <p:spPr>
          <a:xfrm>
            <a:off x="838200" y="2391575"/>
            <a:ext cx="10515600" cy="3785376"/>
          </a:xfrm>
          <a:prstGeom prst="rect">
            <a:avLst/>
          </a:prstGeom>
          <a:noFill/>
          <a:ln>
            <a:noFill/>
          </a:ln>
        </p:spPr>
      </p:pic>
      <p:pic>
        <p:nvPicPr>
          <p:cNvPr id="189" name="Google Shape;189;p9"/>
          <p:cNvPicPr preferRelativeResize="0"/>
          <p:nvPr/>
        </p:nvPicPr>
        <p:blipFill rotWithShape="1">
          <a:blip r:embed="rId5">
            <a:alphaModFix/>
          </a:blip>
          <a:srcRect/>
          <a:stretch/>
        </p:blipFill>
        <p:spPr>
          <a:xfrm>
            <a:off x="1991000" y="3681762"/>
            <a:ext cx="704850" cy="333375"/>
          </a:xfrm>
          <a:prstGeom prst="rect">
            <a:avLst/>
          </a:prstGeom>
          <a:noFill/>
          <a:ln>
            <a:noFill/>
          </a:ln>
        </p:spPr>
      </p:pic>
      <p:pic>
        <p:nvPicPr>
          <p:cNvPr id="190" name="Google Shape;190;p9"/>
          <p:cNvPicPr preferRelativeResize="0"/>
          <p:nvPr/>
        </p:nvPicPr>
        <p:blipFill rotWithShape="1">
          <a:blip r:embed="rId5">
            <a:alphaModFix/>
          </a:blip>
          <a:srcRect/>
          <a:stretch/>
        </p:blipFill>
        <p:spPr>
          <a:xfrm>
            <a:off x="5337275" y="3681762"/>
            <a:ext cx="704850" cy="333375"/>
          </a:xfrm>
          <a:prstGeom prst="rect">
            <a:avLst/>
          </a:prstGeom>
          <a:noFill/>
          <a:ln>
            <a:noFill/>
          </a:ln>
        </p:spPr>
      </p:pic>
      <p:sp>
        <p:nvSpPr>
          <p:cNvPr id="191" name="Google Shape;19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ln>
            <a:noFill/>
          </a:ln>
        </p:spPr>
        <p:txBody>
          <a:bodyPr spcFirstLastPara="1" wrap="square" lIns="91425" tIns="45700" rIns="91425" bIns="45700" anchor="ctr" anchorCtr="0">
            <a:noAutofit/>
          </a:bodyPr>
          <a:lstStyle/>
          <a:p>
            <a:pPr algn="ctr">
              <a:lnSpc>
                <a:spcPct val="100000"/>
              </a:lnSpc>
              <a:buClr>
                <a:srgbClr val="000000"/>
              </a:buClr>
              <a:buFont typeface="Arial"/>
            </a:pPr>
            <a:r>
              <a:rPr lang="en-US" sz="4000" dirty="0" smtClean="0">
                <a:solidFill>
                  <a:schemeClr val="tx1"/>
                </a:solidFill>
                <a:latin typeface="Arial Black" panose="020B0A04020102020204" pitchFamily="34" charset="0"/>
                <a:sym typeface="Arial"/>
              </a:rPr>
              <a:t>Quarter Closing</a:t>
            </a:r>
            <a:endParaRPr lang="en-US" sz="4000" dirty="0">
              <a:solidFill>
                <a:schemeClr val="tx1"/>
              </a:solidFill>
              <a:latin typeface="Arial Black" panose="020B0A04020102020204" pitchFamily="34" charset="0"/>
              <a:sym typeface="Arial"/>
            </a:endParaRPr>
          </a:p>
        </p:txBody>
      </p:sp>
      <p:sp>
        <p:nvSpPr>
          <p:cNvPr id="3" name="Text Placeholder 2"/>
          <p:cNvSpPr>
            <a:spLocks noGrp="1"/>
          </p:cNvSpPr>
          <p:nvPr>
            <p:ph type="body" idx="1"/>
          </p:nvPr>
        </p:nvSpPr>
        <p:spPr/>
        <p:txBody>
          <a:bodyPr/>
          <a:lstStyle/>
          <a:p>
            <a:r>
              <a:rPr lang="en-US" sz="3600" dirty="0" smtClean="0"/>
              <a:t>ODJFS</a:t>
            </a:r>
          </a:p>
          <a:p>
            <a:r>
              <a:rPr lang="en-US" dirty="0" smtClean="0"/>
              <a:t>Create </a:t>
            </a:r>
            <a:r>
              <a:rPr lang="en-US" dirty="0"/>
              <a:t>ODJFS Report: Go to Reports&gt;ODJFS Reporting&gt;ODJFS Report. </a:t>
            </a:r>
          </a:p>
          <a:p>
            <a:r>
              <a:rPr lang="en-US" dirty="0"/>
              <a:t>When all data is correct, go to Reports&gt;ODJFS Reporting&gt;ODJFS Report and click on Generate Submission </a:t>
            </a:r>
            <a:r>
              <a:rPr lang="en-US" dirty="0" smtClean="0"/>
              <a:t>File to create the submission file.</a:t>
            </a:r>
          </a:p>
          <a:p>
            <a:r>
              <a:rPr lang="en-US" dirty="0" smtClean="0"/>
              <a:t>Print Quarter Report – Reports&gt;Quarter Report</a:t>
            </a:r>
          </a:p>
          <a:p>
            <a:r>
              <a:rPr lang="en-US" dirty="0" smtClean="0"/>
              <a:t>Verify all Payables have been processed to date – Go to Processing&gt;Outstanding Payables – Screen should be empty</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80</a:t>
            </a:fld>
            <a:endParaRPr lang="en-US"/>
          </a:p>
        </p:txBody>
      </p:sp>
    </p:spTree>
    <p:extLst>
      <p:ext uri="{BB962C8B-B14F-4D97-AF65-F5344CB8AC3E}">
        <p14:creationId xmlns:p14="http://schemas.microsoft.com/office/powerpoint/2010/main" val="40381547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ln>
            <a:noFill/>
          </a:ln>
        </p:spPr>
        <p:txBody>
          <a:bodyPr spcFirstLastPara="1" wrap="square" lIns="91425" tIns="45700" rIns="91425" bIns="45700" anchor="ctr" anchorCtr="0">
            <a:noAutofit/>
          </a:bodyPr>
          <a:lstStyle/>
          <a:p>
            <a:pPr algn="ctr">
              <a:lnSpc>
                <a:spcPct val="100000"/>
              </a:lnSpc>
              <a:buClr>
                <a:srgbClr val="000000"/>
              </a:buClr>
              <a:buFont typeface="Arial"/>
            </a:pPr>
            <a:r>
              <a:rPr lang="en-US" sz="3600" dirty="0" smtClean="0">
                <a:solidFill>
                  <a:schemeClr val="tx1"/>
                </a:solidFill>
                <a:latin typeface="Arial Black" panose="020B0A04020102020204" pitchFamily="34" charset="0"/>
                <a:sym typeface="Arial"/>
              </a:rPr>
              <a:t>Quarter Closing</a:t>
            </a:r>
            <a:endParaRPr lang="en-US" sz="3600" dirty="0">
              <a:solidFill>
                <a:schemeClr val="tx1"/>
              </a:solidFill>
              <a:latin typeface="Arial Black" panose="020B0A04020102020204" pitchFamily="34" charset="0"/>
              <a:sym typeface="Arial"/>
            </a:endParaRPr>
          </a:p>
        </p:txBody>
      </p:sp>
      <p:sp>
        <p:nvSpPr>
          <p:cNvPr id="3" name="Text Placeholder 2"/>
          <p:cNvSpPr>
            <a:spLocks noGrp="1"/>
          </p:cNvSpPr>
          <p:nvPr>
            <p:ph type="body" idx="1"/>
          </p:nvPr>
        </p:nvSpPr>
        <p:spPr/>
        <p:txBody>
          <a:bodyPr/>
          <a:lstStyle/>
          <a:p>
            <a:r>
              <a:rPr lang="en-US" dirty="0" smtClean="0"/>
              <a:t>Complete and file required Quarter-End Submission forms – 941</a:t>
            </a:r>
          </a:p>
          <a:p>
            <a:r>
              <a:rPr lang="en-US" dirty="0" smtClean="0"/>
              <a:t>OAPSE Report (for Calendar Year)</a:t>
            </a:r>
          </a:p>
          <a:p>
            <a:pPr lvl="1"/>
            <a:r>
              <a:rPr lang="en-US" dirty="0" smtClean="0"/>
              <a:t>Home&gt;OAPSE Report</a:t>
            </a:r>
          </a:p>
          <a:p>
            <a:pPr lvl="2"/>
            <a:r>
              <a:rPr lang="en-US" dirty="0" smtClean="0"/>
              <a:t>Format: Excel-Data</a:t>
            </a:r>
          </a:p>
          <a:p>
            <a:pPr lvl="2"/>
            <a:r>
              <a:rPr lang="en-US" dirty="0" smtClean="0"/>
              <a:t>Query Options: Enter your OAPSE Payroll Item code(s)</a:t>
            </a:r>
          </a:p>
          <a:p>
            <a:pPr lvl="2"/>
            <a:r>
              <a:rPr lang="en-US" dirty="0" smtClean="0"/>
              <a:t>Click Generate Report</a:t>
            </a:r>
          </a:p>
          <a:p>
            <a:pPr lvl="2"/>
            <a:r>
              <a:rPr lang="en-US" dirty="0" smtClean="0"/>
              <a:t>Save in your files for reporting of Annual Wages to OAPSE	</a:t>
            </a:r>
          </a:p>
          <a:p>
            <a:r>
              <a:rPr lang="en-US" dirty="0" smtClean="0"/>
              <a:t>Print or Save other Quarter End Reports (Optional)</a:t>
            </a:r>
          </a:p>
          <a:p>
            <a:pPr lvl="1"/>
            <a:r>
              <a:rPr lang="en-US" dirty="0" smtClean="0"/>
              <a:t>Reports&gt;Employee Master (all data)</a:t>
            </a:r>
          </a:p>
          <a:p>
            <a:pPr lvl="1"/>
            <a:r>
              <a:rPr lang="en-US" dirty="0" smtClean="0"/>
              <a:t>Reports&gt;Employee Earnings Register</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81</a:t>
            </a:fld>
            <a:endParaRPr lang="en-US"/>
          </a:p>
        </p:txBody>
      </p:sp>
    </p:spTree>
    <p:extLst>
      <p:ext uri="{BB962C8B-B14F-4D97-AF65-F5344CB8AC3E}">
        <p14:creationId xmlns:p14="http://schemas.microsoft.com/office/powerpoint/2010/main" val="2553076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Reports&gt;W2 Reports&gt;W2 Reports and Submissions</a:t>
            </a:r>
          </a:p>
          <a:p>
            <a:r>
              <a:rPr lang="en-US" dirty="0" smtClean="0"/>
              <a:t>Run W2 reports to look for errors and balance</a:t>
            </a:r>
          </a:p>
          <a:p>
            <a:r>
              <a:rPr lang="en-US" dirty="0" smtClean="0"/>
              <a:t>Create W2s for printing – W2 </a:t>
            </a:r>
            <a:r>
              <a:rPr lang="en-US" dirty="0" err="1" smtClean="0"/>
              <a:t>Mailable</a:t>
            </a:r>
            <a:r>
              <a:rPr lang="en-US" dirty="0" smtClean="0"/>
              <a:t> Forms</a:t>
            </a:r>
          </a:p>
          <a:p>
            <a:r>
              <a:rPr lang="en-US" dirty="0" smtClean="0"/>
              <a:t>Create submission files for Federal and Ohio</a:t>
            </a:r>
          </a:p>
          <a:p>
            <a:r>
              <a:rPr lang="en-US" dirty="0" smtClean="0"/>
              <a:t>If applicable – create submission files for RITA, PA and any other cities</a:t>
            </a:r>
          </a:p>
          <a:p>
            <a:r>
              <a:rPr lang="en-US" dirty="0" smtClean="0"/>
              <a:t>Create W2s for HR Kiosk - W2 Archive Individual Forms</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82</a:t>
            </a:fld>
            <a:endParaRPr lang="en-US"/>
          </a:p>
        </p:txBody>
      </p:sp>
      <p:sp>
        <p:nvSpPr>
          <p:cNvPr id="5" name="Title 1"/>
          <p:cNvSpPr>
            <a:spLocks noGrp="1"/>
          </p:cNvSpPr>
          <p:nvPr>
            <p:ph type="title"/>
          </p:nvPr>
        </p:nvSpPr>
        <p:spPr>
          <a:solidFill>
            <a:schemeClr val="accent5"/>
          </a:solidFill>
          <a:ln>
            <a:noFill/>
          </a:ln>
        </p:spPr>
        <p:txBody>
          <a:bodyPr spcFirstLastPara="1" wrap="square" lIns="91425" tIns="45700" rIns="91425" bIns="45700" anchor="ctr" anchorCtr="0">
            <a:noAutofit/>
          </a:bodyPr>
          <a:lstStyle/>
          <a:p>
            <a:pPr algn="ctr">
              <a:lnSpc>
                <a:spcPct val="100000"/>
              </a:lnSpc>
              <a:buClr>
                <a:srgbClr val="000000"/>
              </a:buClr>
              <a:buFont typeface="Arial"/>
            </a:pPr>
            <a:r>
              <a:rPr lang="en-US" sz="3600" dirty="0" smtClean="0">
                <a:solidFill>
                  <a:schemeClr val="tx1"/>
                </a:solidFill>
                <a:latin typeface="Arial Black" panose="020B0A04020102020204" pitchFamily="34" charset="0"/>
                <a:sym typeface="Arial"/>
              </a:rPr>
              <a:t>W2 REPORTS</a:t>
            </a:r>
            <a:endParaRPr lang="en-US" sz="3600" dirty="0">
              <a:solidFill>
                <a:schemeClr val="tx1"/>
              </a:solidFill>
              <a:latin typeface="Arial Black" panose="020B0A04020102020204" pitchFamily="34" charset="0"/>
              <a:sym typeface="Arial"/>
            </a:endParaRPr>
          </a:p>
        </p:txBody>
      </p:sp>
    </p:spTree>
    <p:extLst>
      <p:ext uri="{BB962C8B-B14F-4D97-AF65-F5344CB8AC3E}">
        <p14:creationId xmlns:p14="http://schemas.microsoft.com/office/powerpoint/2010/main" val="4238434878"/>
      </p:ext>
    </p:extLst>
  </p:cSld>
  <p:clrMapOvr>
    <a:overrideClrMapping bg1="lt1" tx1="dk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977d2b8285_0_231"/>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g977d2b8285_0_231"/>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a:latin typeface="Arial"/>
                <a:ea typeface="Arial"/>
                <a:cs typeface="Arial"/>
                <a:sym typeface="Arial"/>
              </a:rPr>
              <a:t> W-2 Report  Processing</a:t>
            </a:r>
            <a:endParaRPr sz="4000" b="1" dirty="0">
              <a:latin typeface="Arial"/>
              <a:ea typeface="Arial"/>
              <a:cs typeface="Arial"/>
              <a:sym typeface="Arial"/>
            </a:endParaRPr>
          </a:p>
        </p:txBody>
      </p:sp>
      <p:sp>
        <p:nvSpPr>
          <p:cNvPr id="603" name="Google Shape;603;g977d2b8285_0_231"/>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endParaRPr sz="27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600" dirty="0">
                <a:latin typeface="Arial"/>
                <a:ea typeface="Arial"/>
                <a:cs typeface="Arial"/>
                <a:sym typeface="Arial"/>
              </a:rPr>
              <a:t>•</a:t>
            </a:r>
            <a:r>
              <a:rPr lang="en-US" sz="2700" dirty="0">
                <a:latin typeface="Arial"/>
                <a:ea typeface="Arial"/>
                <a:cs typeface="Arial"/>
                <a:sym typeface="Arial"/>
              </a:rPr>
              <a:t>Go to </a:t>
            </a:r>
            <a:r>
              <a:rPr lang="en-US" sz="2700" b="1" dirty="0">
                <a:latin typeface="Arial"/>
                <a:ea typeface="Arial"/>
                <a:cs typeface="Arial"/>
                <a:sym typeface="Arial"/>
              </a:rPr>
              <a:t>Reports/W2 Report and Submission </a:t>
            </a:r>
            <a:endParaRPr lang="en-US" sz="27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700" dirty="0" smtClean="0">
                <a:latin typeface="Arial"/>
                <a:ea typeface="Arial"/>
                <a:cs typeface="Arial"/>
                <a:sym typeface="Arial"/>
              </a:rPr>
              <a:t> </a:t>
            </a:r>
            <a:r>
              <a:rPr lang="en-US" sz="2700" dirty="0">
                <a:latin typeface="Arial"/>
                <a:ea typeface="Arial"/>
                <a:cs typeface="Arial"/>
                <a:sym typeface="Arial"/>
              </a:rPr>
              <a:t>Can be ran as many times as necessary.</a:t>
            </a:r>
            <a:endParaRPr sz="27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700" dirty="0">
                <a:latin typeface="Arial"/>
                <a:ea typeface="Arial"/>
                <a:cs typeface="Arial"/>
                <a:sym typeface="Arial"/>
              </a:rPr>
              <a:t>•</a:t>
            </a:r>
            <a:r>
              <a:rPr lang="en-US" sz="2700" b="1" dirty="0">
                <a:latin typeface="Arial"/>
                <a:ea typeface="Arial"/>
                <a:cs typeface="Arial"/>
                <a:sym typeface="Arial"/>
              </a:rPr>
              <a:t>Output Type</a:t>
            </a:r>
            <a:r>
              <a:rPr lang="en-US" sz="2700" dirty="0">
                <a:latin typeface="Arial"/>
                <a:ea typeface="Arial"/>
                <a:cs typeface="Arial"/>
                <a:sym typeface="Arial"/>
              </a:rPr>
              <a:t>-</a:t>
            </a:r>
            <a:r>
              <a:rPr lang="en-US" sz="2700" b="1" dirty="0">
                <a:latin typeface="Arial"/>
                <a:ea typeface="Arial"/>
                <a:cs typeface="Arial"/>
                <a:sym typeface="Arial"/>
              </a:rPr>
              <a:t>Report</a:t>
            </a:r>
            <a:endParaRPr sz="2700" b="1" dirty="0">
              <a:latin typeface="Arial"/>
              <a:ea typeface="Arial"/>
              <a:cs typeface="Arial"/>
              <a:sym typeface="Arial"/>
            </a:endParaRPr>
          </a:p>
          <a:p>
            <a:pPr marL="0" lvl="0" indent="457200" algn="l" rtl="0">
              <a:lnSpc>
                <a:spcPct val="115000"/>
              </a:lnSpc>
              <a:spcBef>
                <a:spcPts val="600"/>
              </a:spcBef>
              <a:spcAft>
                <a:spcPts val="0"/>
              </a:spcAft>
              <a:buSzPts val="1800"/>
              <a:buNone/>
            </a:pPr>
            <a:r>
              <a:rPr lang="en-US" sz="2700" dirty="0" smtClean="0">
                <a:latin typeface="Arial"/>
                <a:ea typeface="Arial"/>
                <a:cs typeface="Arial"/>
                <a:sym typeface="Arial"/>
              </a:rPr>
              <a:t>–</a:t>
            </a:r>
            <a:r>
              <a:rPr lang="en-US" sz="2700" b="1" dirty="0" smtClean="0">
                <a:latin typeface="Arial"/>
                <a:ea typeface="Arial"/>
                <a:cs typeface="Arial"/>
                <a:sym typeface="Arial"/>
              </a:rPr>
              <a:t>Format</a:t>
            </a:r>
            <a:r>
              <a:rPr lang="en-US" sz="2700" dirty="0" smtClean="0">
                <a:latin typeface="Arial"/>
                <a:ea typeface="Arial"/>
                <a:cs typeface="Arial"/>
                <a:sym typeface="Arial"/>
              </a:rPr>
              <a:t>-Choose format type desired from drop down</a:t>
            </a:r>
            <a:endParaRPr sz="2700" dirty="0" smtClean="0">
              <a:latin typeface="Arial"/>
              <a:ea typeface="Arial"/>
              <a:cs typeface="Arial"/>
              <a:sym typeface="Arial"/>
            </a:endParaRPr>
          </a:p>
          <a:p>
            <a:pPr lvl="0" indent="0">
              <a:lnSpc>
                <a:spcPct val="115000"/>
              </a:lnSpc>
              <a:spcBef>
                <a:spcPts val="600"/>
              </a:spcBef>
              <a:buNone/>
            </a:pPr>
            <a:r>
              <a:rPr lang="en-US" sz="2700" dirty="0">
                <a:latin typeface="Arial"/>
                <a:ea typeface="Arial"/>
                <a:cs typeface="Arial"/>
                <a:sym typeface="Arial"/>
              </a:rPr>
              <a:t>–</a:t>
            </a:r>
            <a:r>
              <a:rPr lang="en-US" sz="2700" b="1" dirty="0">
                <a:latin typeface="Arial"/>
                <a:ea typeface="Arial"/>
                <a:cs typeface="Arial"/>
                <a:sym typeface="Arial"/>
              </a:rPr>
              <a:t>Report Title</a:t>
            </a:r>
            <a:r>
              <a:rPr lang="en-US" sz="2700" dirty="0">
                <a:latin typeface="Arial"/>
                <a:ea typeface="Arial"/>
                <a:cs typeface="Arial"/>
                <a:sym typeface="Arial"/>
              </a:rPr>
              <a:t>-Default is W2 Report. Can be changed if desired</a:t>
            </a:r>
          </a:p>
          <a:p>
            <a:pPr marL="0" lvl="0" indent="457200">
              <a:lnSpc>
                <a:spcPct val="115000"/>
              </a:lnSpc>
              <a:spcBef>
                <a:spcPts val="600"/>
              </a:spcBef>
              <a:buNone/>
            </a:pPr>
            <a:r>
              <a:rPr lang="en-US" sz="2700" dirty="0">
                <a:latin typeface="Arial"/>
                <a:ea typeface="Arial"/>
                <a:cs typeface="Arial"/>
                <a:sym typeface="Arial"/>
              </a:rPr>
              <a:t>–</a:t>
            </a:r>
            <a:r>
              <a:rPr lang="en-US" sz="2700" b="1" dirty="0">
                <a:latin typeface="Arial"/>
                <a:ea typeface="Arial"/>
                <a:cs typeface="Arial"/>
                <a:sym typeface="Arial"/>
              </a:rPr>
              <a:t>Federal ID Number-</a:t>
            </a:r>
            <a:r>
              <a:rPr lang="en-US" sz="2700" dirty="0">
                <a:latin typeface="Arial"/>
                <a:ea typeface="Arial"/>
                <a:cs typeface="Arial"/>
                <a:sym typeface="Arial"/>
              </a:rPr>
              <a:t>Defaults</a:t>
            </a:r>
            <a:r>
              <a:rPr lang="en-US" sz="2700" b="1" dirty="0">
                <a:latin typeface="Arial"/>
                <a:ea typeface="Arial"/>
                <a:cs typeface="Arial"/>
                <a:sym typeface="Arial"/>
              </a:rPr>
              <a:t> </a:t>
            </a:r>
            <a:r>
              <a:rPr lang="en-US" sz="2700" dirty="0">
                <a:latin typeface="Arial"/>
                <a:ea typeface="Arial"/>
                <a:cs typeface="Arial"/>
                <a:sym typeface="Arial"/>
              </a:rPr>
              <a:t>from </a:t>
            </a:r>
            <a:r>
              <a:rPr lang="en-US" sz="2700" b="1" dirty="0">
                <a:latin typeface="Arial"/>
                <a:ea typeface="Arial"/>
                <a:cs typeface="Arial"/>
                <a:sym typeface="Arial"/>
              </a:rPr>
              <a:t>Core/Organization</a:t>
            </a:r>
          </a:p>
          <a:p>
            <a:pPr marL="0" lvl="0" indent="457200">
              <a:lnSpc>
                <a:spcPct val="115000"/>
              </a:lnSpc>
              <a:spcBef>
                <a:spcPts val="600"/>
              </a:spcBef>
              <a:buNone/>
            </a:pPr>
            <a:r>
              <a:rPr lang="en-US" sz="2700" dirty="0">
                <a:latin typeface="Arial"/>
                <a:ea typeface="Arial"/>
                <a:cs typeface="Arial"/>
                <a:sym typeface="Arial"/>
              </a:rPr>
              <a:t>–</a:t>
            </a:r>
            <a:r>
              <a:rPr lang="en-US" sz="2700" b="1" dirty="0">
                <a:latin typeface="Arial"/>
                <a:ea typeface="Arial"/>
                <a:cs typeface="Arial"/>
                <a:sym typeface="Arial"/>
              </a:rPr>
              <a:t>State ID Number-Defaults from Core/Organization</a:t>
            </a:r>
          </a:p>
          <a:p>
            <a:pPr marL="457200" lvl="0" indent="0" algn="l" rtl="0">
              <a:lnSpc>
                <a:spcPct val="115000"/>
              </a:lnSpc>
              <a:spcBef>
                <a:spcPts val="600"/>
              </a:spcBef>
              <a:spcAft>
                <a:spcPts val="0"/>
              </a:spcAft>
              <a:buSzPts val="1800"/>
              <a:buNone/>
            </a:pPr>
            <a:endParaRPr sz="2700" b="1" dirty="0">
              <a:latin typeface="Arial"/>
              <a:ea typeface="Arial"/>
              <a:cs typeface="Arial"/>
              <a:sym typeface="Arial"/>
            </a:endParaRPr>
          </a:p>
          <a:p>
            <a:pPr marL="0" lvl="0" indent="0" algn="l" rtl="0">
              <a:lnSpc>
                <a:spcPct val="115000"/>
              </a:lnSpc>
              <a:spcBef>
                <a:spcPts val="600"/>
              </a:spcBef>
              <a:spcAft>
                <a:spcPts val="0"/>
              </a:spcAft>
              <a:buSzPts val="1800"/>
              <a:buNone/>
            </a:pPr>
            <a:endParaRPr sz="3800" dirty="0">
              <a:latin typeface="Arial"/>
              <a:ea typeface="Arial"/>
              <a:cs typeface="Arial"/>
              <a:sym typeface="Arial"/>
            </a:endParaRPr>
          </a:p>
        </p:txBody>
      </p:sp>
      <p:pic>
        <p:nvPicPr>
          <p:cNvPr id="604" name="Google Shape;604;g977d2b8285_0_231"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05" name="Google Shape;605;g977d2b8285_0_2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83</a:t>
            </a:fld>
            <a:endParaRPr/>
          </a:p>
        </p:txBody>
      </p:sp>
    </p:spTree>
    <p:extLst>
      <p:ext uri="{BB962C8B-B14F-4D97-AF65-F5344CB8AC3E}">
        <p14:creationId xmlns:p14="http://schemas.microsoft.com/office/powerpoint/2010/main" val="18253222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977d2b8285_0_239"/>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1" name="Google Shape;611;g977d2b8285_0_239"/>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Report Processing (continued)</a:t>
            </a:r>
            <a:endParaRPr sz="4000" b="1">
              <a:latin typeface="Arial"/>
              <a:ea typeface="Arial"/>
              <a:cs typeface="Arial"/>
              <a:sym typeface="Arial"/>
            </a:endParaRPr>
          </a:p>
        </p:txBody>
      </p:sp>
      <p:sp>
        <p:nvSpPr>
          <p:cNvPr id="612" name="Google Shape;612;g977d2b8285_0_239"/>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endParaRPr sz="2700" dirty="0">
              <a:latin typeface="Arial"/>
              <a:ea typeface="Arial"/>
              <a:cs typeface="Arial"/>
              <a:sym typeface="Arial"/>
            </a:endParaRPr>
          </a:p>
          <a:p>
            <a:pPr marL="457200" lvl="0" indent="0" algn="l" rtl="0">
              <a:lnSpc>
                <a:spcPct val="115000"/>
              </a:lnSpc>
              <a:spcBef>
                <a:spcPts val="600"/>
              </a:spcBef>
              <a:spcAft>
                <a:spcPts val="0"/>
              </a:spcAft>
              <a:buSzPts val="1800"/>
              <a:buNone/>
            </a:pPr>
            <a:r>
              <a:rPr lang="en-US" sz="2400" dirty="0">
                <a:latin typeface="Arial"/>
                <a:ea typeface="Arial"/>
                <a:cs typeface="Arial"/>
                <a:sym typeface="Arial"/>
              </a:rPr>
              <a:t>–</a:t>
            </a:r>
            <a:r>
              <a:rPr lang="en-US" sz="2500" b="1" dirty="0">
                <a:latin typeface="Arial"/>
                <a:ea typeface="Arial"/>
                <a:cs typeface="Arial"/>
                <a:sym typeface="Arial"/>
              </a:rPr>
              <a:t>Kind of Employer</a:t>
            </a:r>
            <a:r>
              <a:rPr lang="en-US" sz="2500" dirty="0">
                <a:latin typeface="Arial"/>
                <a:ea typeface="Arial"/>
                <a:cs typeface="Arial"/>
                <a:sym typeface="Arial"/>
              </a:rPr>
              <a:t>-S-State</a:t>
            </a:r>
            <a:r>
              <a:rPr lang="en-US" sz="2500" b="1" dirty="0">
                <a:latin typeface="Arial"/>
                <a:ea typeface="Arial"/>
                <a:cs typeface="Arial"/>
                <a:sym typeface="Arial"/>
              </a:rPr>
              <a:t> </a:t>
            </a:r>
            <a:r>
              <a:rPr lang="en-US" sz="2500" dirty="0">
                <a:latin typeface="Arial"/>
                <a:ea typeface="Arial"/>
                <a:cs typeface="Arial"/>
                <a:sym typeface="Arial"/>
              </a:rPr>
              <a:t>and Local Government Employer (	non501c) automatically populates. Can be changed by using drop down</a:t>
            </a:r>
            <a:endParaRPr sz="2500" dirty="0">
              <a:latin typeface="Arial"/>
              <a:ea typeface="Arial"/>
              <a:cs typeface="Arial"/>
              <a:sym typeface="Arial"/>
            </a:endParaRPr>
          </a:p>
          <a:p>
            <a:pPr marL="0" lvl="0" indent="457200" algn="l" rtl="0">
              <a:lnSpc>
                <a:spcPct val="115000"/>
              </a:lnSpc>
              <a:spcBef>
                <a:spcPts val="600"/>
              </a:spcBef>
              <a:spcAft>
                <a:spcPts val="0"/>
              </a:spcAft>
              <a:buSzPts val="1800"/>
              <a:buNone/>
            </a:pPr>
            <a:r>
              <a:rPr lang="en-US" sz="2500" dirty="0">
                <a:latin typeface="Arial"/>
                <a:ea typeface="Arial"/>
                <a:cs typeface="Arial"/>
                <a:sym typeface="Arial"/>
              </a:rPr>
              <a:t>–</a:t>
            </a:r>
            <a:r>
              <a:rPr lang="en-US" sz="2500" b="1" dirty="0">
                <a:latin typeface="Arial"/>
                <a:ea typeface="Arial"/>
                <a:cs typeface="Arial"/>
                <a:sym typeface="Arial"/>
              </a:rPr>
              <a:t>Sort Options</a:t>
            </a:r>
            <a:r>
              <a:rPr lang="en-US" sz="2500" dirty="0">
                <a:latin typeface="Arial"/>
                <a:ea typeface="Arial"/>
                <a:cs typeface="Arial"/>
                <a:sym typeface="Arial"/>
              </a:rPr>
              <a:t>-Choose</a:t>
            </a:r>
            <a:r>
              <a:rPr lang="en-US" sz="2500" b="1" dirty="0">
                <a:latin typeface="Arial"/>
                <a:ea typeface="Arial"/>
                <a:cs typeface="Arial"/>
                <a:sym typeface="Arial"/>
              </a:rPr>
              <a:t> </a:t>
            </a:r>
            <a:r>
              <a:rPr lang="en-US" sz="2500" dirty="0">
                <a:latin typeface="Arial"/>
                <a:ea typeface="Arial"/>
                <a:cs typeface="Arial"/>
                <a:sym typeface="Arial"/>
              </a:rPr>
              <a:t>from drop down</a:t>
            </a:r>
            <a:endParaRPr sz="2500" dirty="0">
              <a:latin typeface="Arial"/>
              <a:ea typeface="Arial"/>
              <a:cs typeface="Arial"/>
              <a:sym typeface="Arial"/>
            </a:endParaRPr>
          </a:p>
          <a:p>
            <a:pPr marL="457200" lvl="0" indent="0" algn="l" rtl="0">
              <a:lnSpc>
                <a:spcPct val="115000"/>
              </a:lnSpc>
              <a:spcBef>
                <a:spcPts val="600"/>
              </a:spcBef>
              <a:spcAft>
                <a:spcPts val="0"/>
              </a:spcAft>
              <a:buSzPts val="1800"/>
              <a:buNone/>
            </a:pPr>
            <a:r>
              <a:rPr lang="en-US" sz="2500" dirty="0">
                <a:latin typeface="Arial"/>
                <a:ea typeface="Arial"/>
                <a:cs typeface="Arial"/>
                <a:sym typeface="Arial"/>
              </a:rPr>
              <a:t>–</a:t>
            </a:r>
            <a:r>
              <a:rPr lang="en-US" sz="2500" b="1" dirty="0">
                <a:latin typeface="Arial"/>
                <a:ea typeface="Arial"/>
                <a:cs typeface="Arial"/>
                <a:sym typeface="Arial"/>
              </a:rPr>
              <a:t>Report for Year</a:t>
            </a:r>
            <a:r>
              <a:rPr lang="en-US" sz="2500" dirty="0">
                <a:latin typeface="Arial"/>
                <a:ea typeface="Arial"/>
                <a:cs typeface="Arial"/>
                <a:sym typeface="Arial"/>
              </a:rPr>
              <a:t>-Current year defaults. Choose from drop down if change needed.</a:t>
            </a:r>
            <a:endParaRPr sz="2500" dirty="0">
              <a:latin typeface="Arial"/>
              <a:ea typeface="Arial"/>
              <a:cs typeface="Arial"/>
              <a:sym typeface="Arial"/>
            </a:endParaRPr>
          </a:p>
          <a:p>
            <a:pPr marL="0" lvl="0" indent="0" algn="l" rtl="0">
              <a:lnSpc>
                <a:spcPct val="115000"/>
              </a:lnSpc>
              <a:spcBef>
                <a:spcPts val="600"/>
              </a:spcBef>
              <a:spcAft>
                <a:spcPts val="0"/>
              </a:spcAft>
              <a:buSzPts val="1800"/>
              <a:buNone/>
            </a:pPr>
            <a:endParaRPr sz="3800" dirty="0">
              <a:latin typeface="Arial"/>
              <a:ea typeface="Arial"/>
              <a:cs typeface="Arial"/>
              <a:sym typeface="Arial"/>
            </a:endParaRPr>
          </a:p>
        </p:txBody>
      </p:sp>
      <p:pic>
        <p:nvPicPr>
          <p:cNvPr id="613" name="Google Shape;613;g977d2b8285_0_239"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14" name="Google Shape;614;g977d2b8285_0_2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84</a:t>
            </a:fld>
            <a:endParaRPr/>
          </a:p>
        </p:txBody>
      </p:sp>
    </p:spTree>
    <p:extLst>
      <p:ext uri="{BB962C8B-B14F-4D97-AF65-F5344CB8AC3E}">
        <p14:creationId xmlns:p14="http://schemas.microsoft.com/office/powerpoint/2010/main" val="10773715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977d2b8285_0_33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g977d2b8285_0_330"/>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Report Processing</a:t>
            </a:r>
            <a:endParaRPr sz="4000" b="1">
              <a:latin typeface="Arial"/>
              <a:ea typeface="Arial"/>
              <a:cs typeface="Arial"/>
              <a:sym typeface="Arial"/>
            </a:endParaRPr>
          </a:p>
        </p:txBody>
      </p:sp>
      <p:sp>
        <p:nvSpPr>
          <p:cNvPr id="621" name="Google Shape;621;g977d2b8285_0_330"/>
          <p:cNvSpPr txBox="1">
            <a:spLocks noGrp="1"/>
          </p:cNvSpPr>
          <p:nvPr>
            <p:ph type="body" idx="1"/>
          </p:nvPr>
        </p:nvSpPr>
        <p:spPr>
          <a:xfrm>
            <a:off x="838200" y="2243100"/>
            <a:ext cx="10515600" cy="4614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0"/>
              </a:spcAft>
              <a:buSzPts val="1800"/>
              <a:buNone/>
            </a:pPr>
            <a:endParaRPr sz="27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smtClean="0">
                <a:latin typeface="Arial"/>
                <a:ea typeface="Arial"/>
                <a:cs typeface="Arial"/>
                <a:sym typeface="Arial"/>
              </a:rPr>
              <a:t>–Additional </a:t>
            </a:r>
            <a:r>
              <a:rPr lang="en-US" dirty="0">
                <a:latin typeface="Arial"/>
                <a:ea typeface="Arial"/>
                <a:cs typeface="Arial"/>
                <a:sym typeface="Arial"/>
              </a:rPr>
              <a:t>deduction codes</a:t>
            </a:r>
            <a:endParaRPr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•Allows districts to print additional information in box 14, “Other”</a:t>
            </a: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2400" dirty="0">
                <a:latin typeface="Arial"/>
                <a:ea typeface="Arial"/>
                <a:cs typeface="Arial"/>
                <a:sym typeface="Arial"/>
              </a:rPr>
              <a:t>•Six can be </a:t>
            </a:r>
            <a:r>
              <a:rPr lang="en-US" sz="2400" dirty="0" smtClean="0">
                <a:latin typeface="Arial"/>
                <a:ea typeface="Arial"/>
                <a:cs typeface="Arial"/>
                <a:sym typeface="Arial"/>
              </a:rPr>
              <a:t>entered</a:t>
            </a:r>
            <a:endParaRPr sz="2400"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000" dirty="0">
                <a:latin typeface="Arial"/>
                <a:ea typeface="Arial"/>
                <a:cs typeface="Arial"/>
                <a:sym typeface="Arial"/>
              </a:rPr>
              <a:t>–Leased vehicle value is always </a:t>
            </a:r>
            <a:r>
              <a:rPr lang="en-US" sz="2000" dirty="0" smtClean="0">
                <a:latin typeface="Arial"/>
                <a:ea typeface="Arial"/>
                <a:cs typeface="Arial"/>
                <a:sym typeface="Arial"/>
              </a:rPr>
              <a:t>included</a:t>
            </a:r>
            <a:endParaRPr sz="2000"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000" dirty="0">
                <a:latin typeface="Arial"/>
                <a:ea typeface="Arial"/>
                <a:cs typeface="Arial"/>
                <a:sym typeface="Arial"/>
              </a:rPr>
              <a:t>–Other user values are secondary (Fringe Benefits, SERS, Union Dues)</a:t>
            </a:r>
            <a:endParaRPr sz="2000"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000" dirty="0">
                <a:latin typeface="Arial"/>
                <a:ea typeface="Arial"/>
                <a:cs typeface="Arial"/>
                <a:sym typeface="Arial"/>
              </a:rPr>
              <a:t>–Prints the first 3 for each employee in the order </a:t>
            </a:r>
            <a:r>
              <a:rPr lang="en-US" sz="2000" dirty="0" smtClean="0">
                <a:latin typeface="Arial"/>
                <a:ea typeface="Arial"/>
                <a:cs typeface="Arial"/>
                <a:sym typeface="Arial"/>
              </a:rPr>
              <a:t>entered</a:t>
            </a:r>
          </a:p>
          <a:p>
            <a:pPr marL="0" lvl="0" indent="457200">
              <a:lnSpc>
                <a:spcPct val="115000"/>
              </a:lnSpc>
              <a:spcBef>
                <a:spcPts val="600"/>
              </a:spcBef>
              <a:buNone/>
            </a:pPr>
            <a:r>
              <a:rPr lang="en-US" dirty="0">
                <a:latin typeface="Arial"/>
                <a:ea typeface="Arial"/>
                <a:cs typeface="Arial"/>
                <a:sym typeface="Arial"/>
              </a:rPr>
              <a:t>–Click the Generate Report button</a:t>
            </a:r>
          </a:p>
          <a:p>
            <a:pPr lvl="0" indent="457200">
              <a:lnSpc>
                <a:spcPct val="115000"/>
              </a:lnSpc>
              <a:spcBef>
                <a:spcPts val="600"/>
              </a:spcBef>
              <a:buNone/>
            </a:pPr>
            <a:r>
              <a:rPr lang="en-US" dirty="0">
                <a:latin typeface="Arial"/>
                <a:ea typeface="Arial"/>
                <a:cs typeface="Arial"/>
                <a:sym typeface="Arial"/>
              </a:rPr>
              <a:t>•Balance to-date data</a:t>
            </a:r>
          </a:p>
          <a:p>
            <a:pPr lvl="0" indent="457200">
              <a:lnSpc>
                <a:spcPct val="115000"/>
              </a:lnSpc>
              <a:spcBef>
                <a:spcPts val="600"/>
              </a:spcBef>
              <a:buNone/>
            </a:pPr>
            <a:r>
              <a:rPr lang="en-US" dirty="0">
                <a:latin typeface="Arial"/>
                <a:ea typeface="Arial"/>
                <a:cs typeface="Arial"/>
                <a:sym typeface="Arial"/>
              </a:rPr>
              <a:t>•Review and correct warnings and errors</a:t>
            </a:r>
          </a:p>
          <a:p>
            <a:pPr marL="457200" lvl="0" indent="457200" algn="l" rtl="0">
              <a:lnSpc>
                <a:spcPct val="115000"/>
              </a:lnSpc>
              <a:spcBef>
                <a:spcPts val="600"/>
              </a:spcBef>
              <a:spcAft>
                <a:spcPts val="0"/>
              </a:spcAft>
              <a:buSzPts val="1800"/>
              <a:buNone/>
            </a:pPr>
            <a:endParaRPr sz="2400" dirty="0">
              <a:latin typeface="Arial"/>
              <a:ea typeface="Arial"/>
              <a:cs typeface="Arial"/>
              <a:sym typeface="Arial"/>
            </a:endParaRPr>
          </a:p>
          <a:p>
            <a:pPr marL="0" lvl="0" indent="0" algn="l" rtl="0">
              <a:lnSpc>
                <a:spcPct val="115000"/>
              </a:lnSpc>
              <a:spcBef>
                <a:spcPts val="600"/>
              </a:spcBef>
              <a:spcAft>
                <a:spcPts val="0"/>
              </a:spcAft>
              <a:buSzPts val="1800"/>
              <a:buNone/>
            </a:pPr>
            <a:endParaRPr sz="3800" dirty="0">
              <a:latin typeface="Arial"/>
              <a:ea typeface="Arial"/>
              <a:cs typeface="Arial"/>
              <a:sym typeface="Arial"/>
            </a:endParaRPr>
          </a:p>
        </p:txBody>
      </p:sp>
      <p:pic>
        <p:nvPicPr>
          <p:cNvPr id="622" name="Google Shape;622;g977d2b8285_0_33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623" name="Google Shape;623;g977d2b8285_0_3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85</a:t>
            </a:fld>
            <a:endParaRPr/>
          </a:p>
        </p:txBody>
      </p:sp>
    </p:spTree>
    <p:extLst>
      <p:ext uri="{BB962C8B-B14F-4D97-AF65-F5344CB8AC3E}">
        <p14:creationId xmlns:p14="http://schemas.microsoft.com/office/powerpoint/2010/main" val="2274938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783" y="222970"/>
            <a:ext cx="10515600" cy="1325563"/>
          </a:xfrm>
          <a:solidFill>
            <a:schemeClr val="accent5"/>
          </a:solidFill>
          <a:ln>
            <a:noFill/>
          </a:ln>
        </p:spPr>
        <p:txBody>
          <a:bodyPr spcFirstLastPara="1" wrap="square" lIns="91425" tIns="45700" rIns="91425" bIns="45700" anchor="ctr" anchorCtr="0">
            <a:noAutofit/>
          </a:bodyPr>
          <a:lstStyle/>
          <a:p>
            <a:pPr algn="ctr">
              <a:lnSpc>
                <a:spcPct val="100000"/>
              </a:lnSpc>
              <a:buClr>
                <a:srgbClr val="000000"/>
              </a:buClr>
              <a:buFont typeface="Arial"/>
            </a:pPr>
            <a:r>
              <a:rPr lang="en-US" sz="3600" dirty="0" smtClean="0">
                <a:solidFill>
                  <a:schemeClr val="tx1"/>
                </a:solidFill>
                <a:latin typeface="Arial Black" panose="020B0A04020102020204" pitchFamily="34" charset="0"/>
                <a:sym typeface="Arial"/>
              </a:rPr>
              <a:t>Creating W2 Forms</a:t>
            </a:r>
            <a:endParaRPr lang="en-US" sz="3600" dirty="0">
              <a:solidFill>
                <a:schemeClr val="tx1"/>
              </a:solidFill>
              <a:latin typeface="Arial Black" panose="020B0A04020102020204" pitchFamily="34" charset="0"/>
              <a:sym typeface="Arial"/>
            </a:endParaRPr>
          </a:p>
        </p:txBody>
      </p:sp>
      <p:sp>
        <p:nvSpPr>
          <p:cNvPr id="3" name="Text Placeholder 2"/>
          <p:cNvSpPr>
            <a:spLocks noGrp="1"/>
          </p:cNvSpPr>
          <p:nvPr>
            <p:ph type="body" idx="1"/>
          </p:nvPr>
        </p:nvSpPr>
        <p:spPr>
          <a:xfrm>
            <a:off x="727364" y="1548534"/>
            <a:ext cx="10515600" cy="4807815"/>
          </a:xfrm>
        </p:spPr>
        <p:txBody>
          <a:bodyPr/>
          <a:lstStyle/>
          <a:p>
            <a:r>
              <a:rPr lang="en-US" dirty="0" smtClean="0">
                <a:solidFill>
                  <a:srgbClr val="C00000"/>
                </a:solidFill>
              </a:rPr>
              <a:t>**New for 2023**</a:t>
            </a:r>
            <a:endParaRPr lang="en-US" dirty="0">
              <a:solidFill>
                <a:srgbClr val="C00000"/>
              </a:solidFill>
            </a:endParaRPr>
          </a:p>
          <a:p>
            <a:r>
              <a:rPr lang="en-US" b="1" dirty="0">
                <a:latin typeface="+mn-lt"/>
              </a:rPr>
              <a:t>Reports&gt;W2 Reports&gt;W2 </a:t>
            </a:r>
            <a:r>
              <a:rPr lang="en-US" b="1" dirty="0" err="1">
                <a:latin typeface="+mn-lt"/>
              </a:rPr>
              <a:t>Mailable</a:t>
            </a:r>
            <a:r>
              <a:rPr lang="en-US" b="1" dirty="0">
                <a:latin typeface="+mn-lt"/>
              </a:rPr>
              <a:t> Forms</a:t>
            </a:r>
          </a:p>
          <a:p>
            <a:pPr lvl="1"/>
            <a:r>
              <a:rPr lang="en-US" dirty="0">
                <a:latin typeface="+mn-lt"/>
              </a:rPr>
              <a:t>Kind of Employer: S</a:t>
            </a:r>
          </a:p>
          <a:p>
            <a:pPr lvl="1"/>
            <a:r>
              <a:rPr lang="en-US" dirty="0">
                <a:latin typeface="+mn-lt"/>
              </a:rPr>
              <a:t>Report for Year: 2023</a:t>
            </a:r>
          </a:p>
          <a:p>
            <a:pPr lvl="1"/>
            <a:r>
              <a:rPr lang="en-US" dirty="0">
                <a:latin typeface="+mn-lt"/>
              </a:rPr>
              <a:t>Select Payroll Item Configurations (for box 14)</a:t>
            </a:r>
          </a:p>
          <a:p>
            <a:pPr lvl="1"/>
            <a:r>
              <a:rPr lang="en-US" dirty="0">
                <a:latin typeface="+mn-lt"/>
              </a:rPr>
              <a:t>No need to Select Pay Groups if printing all</a:t>
            </a:r>
          </a:p>
          <a:p>
            <a:pPr lvl="1"/>
            <a:r>
              <a:rPr lang="en-US" dirty="0">
                <a:latin typeface="+mn-lt"/>
              </a:rPr>
              <a:t>Click on Generate </a:t>
            </a:r>
            <a:r>
              <a:rPr lang="en-US" dirty="0" err="1">
                <a:latin typeface="+mn-lt"/>
              </a:rPr>
              <a:t>Mailable</a:t>
            </a:r>
            <a:r>
              <a:rPr lang="en-US" dirty="0">
                <a:latin typeface="+mn-lt"/>
              </a:rPr>
              <a:t> Forms </a:t>
            </a:r>
            <a:r>
              <a:rPr lang="en-US" dirty="0" smtClean="0">
                <a:latin typeface="+mn-lt"/>
              </a:rPr>
              <a:t>button</a:t>
            </a:r>
          </a:p>
          <a:p>
            <a:r>
              <a:rPr lang="en-US" dirty="0" smtClean="0">
                <a:latin typeface="+mn-lt"/>
              </a:rPr>
              <a:t>File will be W2Forms.zip in </a:t>
            </a:r>
            <a:r>
              <a:rPr lang="en-US" b="1" dirty="0" smtClean="0">
                <a:latin typeface="+mn-lt"/>
              </a:rPr>
              <a:t>Reports&gt;W2 Reports&gt;W2 Form Output Files</a:t>
            </a:r>
          </a:p>
          <a:p>
            <a:r>
              <a:rPr lang="en-US" dirty="0" smtClean="0">
                <a:latin typeface="+mn-lt"/>
              </a:rPr>
              <a:t>Click on the middle icon next to W2Forms.zip to send it to File Archive – NEOMIN will get the file from File Archive</a:t>
            </a:r>
            <a:endParaRPr lang="en-US" dirty="0">
              <a:latin typeface="+mn-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86</a:t>
            </a:fld>
            <a:endParaRPr lang="en-US"/>
          </a:p>
        </p:txBody>
      </p:sp>
    </p:spTree>
    <p:extLst>
      <p:ext uri="{BB962C8B-B14F-4D97-AF65-F5344CB8AC3E}">
        <p14:creationId xmlns:p14="http://schemas.microsoft.com/office/powerpoint/2010/main" val="3885634685"/>
      </p:ext>
    </p:extLst>
  </p:cSld>
  <p:clrMapOvr>
    <a:overrideClrMapping bg1="lt1" tx1="dk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1"/>
        <p:cNvGrpSpPr/>
        <p:nvPr/>
      </p:nvGrpSpPr>
      <p:grpSpPr>
        <a:xfrm>
          <a:off x="0" y="0"/>
          <a:ext cx="0" cy="0"/>
          <a:chOff x="0" y="0"/>
          <a:chExt cx="0" cy="0"/>
        </a:xfrm>
      </p:grpSpPr>
      <p:sp>
        <p:nvSpPr>
          <p:cNvPr id="982" name="Google Shape;982;g977d2b8285_0_24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3" name="Google Shape;983;g977d2b8285_0_248"/>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smtClean="0">
                <a:latin typeface="Arial"/>
                <a:ea typeface="Arial"/>
                <a:cs typeface="Arial"/>
                <a:sym typeface="Arial"/>
              </a:rPr>
              <a:t>NEOMIN </a:t>
            </a:r>
            <a:r>
              <a:rPr lang="en-US" sz="4000" b="1" dirty="0">
                <a:latin typeface="Arial"/>
                <a:ea typeface="Arial"/>
                <a:cs typeface="Arial"/>
                <a:sym typeface="Arial"/>
              </a:rPr>
              <a:t>to Submit</a:t>
            </a:r>
            <a:endParaRPr sz="4000" b="1" dirty="0">
              <a:latin typeface="Arial"/>
              <a:ea typeface="Arial"/>
              <a:cs typeface="Arial"/>
              <a:sym typeface="Arial"/>
            </a:endParaRPr>
          </a:p>
          <a:p>
            <a:pPr marL="0" lvl="0" indent="0" algn="ctr" rtl="0">
              <a:lnSpc>
                <a:spcPct val="90000"/>
              </a:lnSpc>
              <a:spcBef>
                <a:spcPts val="0"/>
              </a:spcBef>
              <a:spcAft>
                <a:spcPts val="0"/>
              </a:spcAft>
              <a:buClr>
                <a:schemeClr val="dk1"/>
              </a:buClr>
              <a:buSzPts val="4600"/>
              <a:buFont typeface="Calibri"/>
              <a:buNone/>
            </a:pPr>
            <a:r>
              <a:rPr lang="en-US" sz="4000" b="1" dirty="0" smtClean="0">
                <a:latin typeface="Arial"/>
                <a:ea typeface="Arial"/>
                <a:cs typeface="Arial"/>
                <a:sym typeface="Arial"/>
              </a:rPr>
              <a:t>2023 </a:t>
            </a:r>
            <a:r>
              <a:rPr lang="en-US" sz="4000" b="1" dirty="0">
                <a:latin typeface="Arial"/>
                <a:ea typeface="Arial"/>
                <a:cs typeface="Arial"/>
                <a:sym typeface="Arial"/>
              </a:rPr>
              <a:t>W2 Reporting- W2 Submission Files</a:t>
            </a:r>
            <a:endParaRPr sz="4000" b="1" dirty="0">
              <a:latin typeface="Arial"/>
              <a:ea typeface="Arial"/>
              <a:cs typeface="Arial"/>
              <a:sym typeface="Arial"/>
            </a:endParaRPr>
          </a:p>
        </p:txBody>
      </p:sp>
      <p:sp>
        <p:nvSpPr>
          <p:cNvPr id="984" name="Google Shape;984;g977d2b8285_0_248"/>
          <p:cNvSpPr txBox="1">
            <a:spLocks noGrp="1"/>
          </p:cNvSpPr>
          <p:nvPr>
            <p:ph type="body" idx="1"/>
          </p:nvPr>
        </p:nvSpPr>
        <p:spPr>
          <a:xfrm>
            <a:off x="546100" y="2334371"/>
            <a:ext cx="10515600" cy="3739604"/>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r>
              <a:rPr lang="en-US" sz="2100" dirty="0" smtClean="0">
                <a:latin typeface="Arial"/>
                <a:ea typeface="Arial"/>
                <a:cs typeface="Arial"/>
                <a:sym typeface="Arial"/>
              </a:rPr>
              <a:t>Go </a:t>
            </a:r>
            <a:r>
              <a:rPr lang="en-US" sz="2100" dirty="0">
                <a:latin typeface="Arial"/>
                <a:ea typeface="Arial"/>
                <a:cs typeface="Arial"/>
                <a:sym typeface="Arial"/>
              </a:rPr>
              <a:t>to </a:t>
            </a:r>
            <a:r>
              <a:rPr lang="en-US" sz="2100" b="1" dirty="0">
                <a:latin typeface="Arial"/>
                <a:ea typeface="Arial"/>
                <a:cs typeface="Arial"/>
                <a:sym typeface="Arial"/>
              </a:rPr>
              <a:t>Reports/W2 Report and Submission</a:t>
            </a:r>
            <a:endParaRPr sz="2100" b="1" dirty="0">
              <a:latin typeface="Arial"/>
              <a:ea typeface="Arial"/>
              <a:cs typeface="Arial"/>
              <a:sym typeface="Arial"/>
            </a:endParaRPr>
          </a:p>
          <a:p>
            <a:pPr marL="0" lvl="0" indent="0" algn="l" rtl="0">
              <a:lnSpc>
                <a:spcPct val="115000"/>
              </a:lnSpc>
              <a:spcBef>
                <a:spcPts val="500"/>
              </a:spcBef>
              <a:spcAft>
                <a:spcPts val="0"/>
              </a:spcAft>
              <a:buSzPts val="1800"/>
              <a:buNone/>
            </a:pPr>
            <a:r>
              <a:rPr lang="en-US" sz="2100" dirty="0">
                <a:latin typeface="Arial"/>
                <a:ea typeface="Arial"/>
                <a:cs typeface="Arial"/>
                <a:sym typeface="Arial"/>
              </a:rPr>
              <a:t>•</a:t>
            </a:r>
            <a:r>
              <a:rPr lang="en-US" sz="2100" b="1" dirty="0">
                <a:latin typeface="Arial"/>
                <a:ea typeface="Arial"/>
                <a:cs typeface="Arial"/>
                <a:sym typeface="Arial"/>
              </a:rPr>
              <a:t> </a:t>
            </a:r>
            <a:r>
              <a:rPr lang="en-US" sz="2100" dirty="0">
                <a:latin typeface="Arial"/>
                <a:ea typeface="Arial"/>
                <a:cs typeface="Arial"/>
                <a:sym typeface="Arial"/>
              </a:rPr>
              <a:t>Output Type-</a:t>
            </a:r>
            <a:r>
              <a:rPr lang="en-US" sz="2100" b="1" dirty="0">
                <a:latin typeface="Arial"/>
                <a:ea typeface="Arial"/>
                <a:cs typeface="Arial"/>
                <a:sym typeface="Arial"/>
              </a:rPr>
              <a:t>Submission</a:t>
            </a:r>
            <a:endParaRPr sz="2100" b="1"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100" dirty="0">
                <a:latin typeface="Arial"/>
                <a:ea typeface="Arial"/>
                <a:cs typeface="Arial"/>
                <a:sym typeface="Arial"/>
              </a:rPr>
              <a:t>–</a:t>
            </a:r>
            <a:r>
              <a:rPr lang="en-US" sz="2100" b="1" dirty="0">
                <a:latin typeface="Arial"/>
                <a:ea typeface="Arial"/>
                <a:cs typeface="Arial"/>
                <a:sym typeface="Arial"/>
              </a:rPr>
              <a:t>Federal ID Number-</a:t>
            </a:r>
            <a:r>
              <a:rPr lang="en-US" sz="2100" dirty="0">
                <a:latin typeface="Arial"/>
                <a:ea typeface="Arial"/>
                <a:cs typeface="Arial"/>
                <a:sym typeface="Arial"/>
              </a:rPr>
              <a:t>Defaults</a:t>
            </a:r>
            <a:r>
              <a:rPr lang="en-US" sz="2100" b="1" dirty="0">
                <a:latin typeface="Arial"/>
                <a:ea typeface="Arial"/>
                <a:cs typeface="Arial"/>
                <a:sym typeface="Arial"/>
              </a:rPr>
              <a:t> </a:t>
            </a:r>
            <a:r>
              <a:rPr lang="en-US" sz="2100" dirty="0">
                <a:latin typeface="Arial"/>
                <a:ea typeface="Arial"/>
                <a:cs typeface="Arial"/>
                <a:sym typeface="Arial"/>
              </a:rPr>
              <a:t>from </a:t>
            </a:r>
            <a:r>
              <a:rPr lang="en-US" sz="2100" b="1" dirty="0">
                <a:latin typeface="Arial"/>
                <a:ea typeface="Arial"/>
                <a:cs typeface="Arial"/>
                <a:sym typeface="Arial"/>
              </a:rPr>
              <a:t>Core/Organization</a:t>
            </a:r>
            <a:endParaRPr sz="2100" b="1"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100" dirty="0">
                <a:latin typeface="Arial"/>
                <a:ea typeface="Arial"/>
                <a:cs typeface="Arial"/>
                <a:sym typeface="Arial"/>
              </a:rPr>
              <a:t>–</a:t>
            </a:r>
            <a:r>
              <a:rPr lang="en-US" sz="2100" b="1" dirty="0">
                <a:latin typeface="Arial"/>
                <a:ea typeface="Arial"/>
                <a:cs typeface="Arial"/>
                <a:sym typeface="Arial"/>
              </a:rPr>
              <a:t>Additional Federal ID Number-Can be added if needed</a:t>
            </a:r>
            <a:endParaRPr sz="2100" b="1" dirty="0">
              <a:latin typeface="Arial"/>
              <a:ea typeface="Arial"/>
              <a:cs typeface="Arial"/>
              <a:sym typeface="Arial"/>
            </a:endParaRPr>
          </a:p>
          <a:p>
            <a:pPr marL="0" lvl="0" indent="457200" algn="l" rtl="0">
              <a:lnSpc>
                <a:spcPct val="115000"/>
              </a:lnSpc>
              <a:spcBef>
                <a:spcPts val="500"/>
              </a:spcBef>
              <a:spcAft>
                <a:spcPts val="0"/>
              </a:spcAft>
              <a:buSzPts val="1800"/>
              <a:buNone/>
            </a:pPr>
            <a:r>
              <a:rPr lang="en-US" sz="2100" dirty="0">
                <a:latin typeface="Arial"/>
                <a:ea typeface="Arial"/>
                <a:cs typeface="Arial"/>
                <a:sym typeface="Arial"/>
              </a:rPr>
              <a:t>–</a:t>
            </a:r>
            <a:r>
              <a:rPr lang="en-US" sz="2100" b="1" dirty="0">
                <a:latin typeface="Arial"/>
                <a:ea typeface="Arial"/>
                <a:cs typeface="Arial"/>
                <a:sym typeface="Arial"/>
              </a:rPr>
              <a:t>State ID Number-Defaults from Core/Organization</a:t>
            </a:r>
            <a:endParaRPr sz="2100" b="1" dirty="0">
              <a:latin typeface="Arial"/>
              <a:ea typeface="Arial"/>
              <a:cs typeface="Arial"/>
              <a:sym typeface="Arial"/>
            </a:endParaRPr>
          </a:p>
          <a:p>
            <a:pPr marL="457200" lvl="0" indent="0" algn="l" rtl="0">
              <a:lnSpc>
                <a:spcPct val="115000"/>
              </a:lnSpc>
              <a:spcBef>
                <a:spcPts val="500"/>
              </a:spcBef>
              <a:spcAft>
                <a:spcPts val="0"/>
              </a:spcAft>
              <a:buSzPts val="1800"/>
              <a:buNone/>
            </a:pPr>
            <a:r>
              <a:rPr lang="en-US" sz="2100" dirty="0">
                <a:latin typeface="Arial"/>
                <a:ea typeface="Arial"/>
                <a:cs typeface="Arial"/>
                <a:sym typeface="Arial"/>
              </a:rPr>
              <a:t>–</a:t>
            </a:r>
            <a:r>
              <a:rPr lang="en-US" sz="2100" b="1" dirty="0">
                <a:latin typeface="Arial"/>
                <a:ea typeface="Arial"/>
                <a:cs typeface="Arial"/>
                <a:sym typeface="Arial"/>
              </a:rPr>
              <a:t>Kind of Employer-</a:t>
            </a:r>
            <a:r>
              <a:rPr lang="en-US" sz="2100" dirty="0">
                <a:solidFill>
                  <a:srgbClr val="FF0000"/>
                </a:solidFill>
                <a:latin typeface="Arial"/>
                <a:ea typeface="Arial"/>
                <a:cs typeface="Arial"/>
                <a:sym typeface="Arial"/>
              </a:rPr>
              <a:t>S</a:t>
            </a:r>
            <a:r>
              <a:rPr lang="en-US" sz="2100" dirty="0">
                <a:latin typeface="Arial"/>
                <a:ea typeface="Arial"/>
                <a:cs typeface="Arial"/>
                <a:sym typeface="Arial"/>
              </a:rPr>
              <a:t>-State</a:t>
            </a:r>
            <a:r>
              <a:rPr lang="en-US" sz="2100" b="1" dirty="0">
                <a:latin typeface="Arial"/>
                <a:ea typeface="Arial"/>
                <a:cs typeface="Arial"/>
                <a:sym typeface="Arial"/>
              </a:rPr>
              <a:t> </a:t>
            </a:r>
            <a:r>
              <a:rPr lang="en-US" sz="2100" dirty="0">
                <a:latin typeface="Arial"/>
                <a:ea typeface="Arial"/>
                <a:cs typeface="Arial"/>
                <a:sym typeface="Arial"/>
              </a:rPr>
              <a:t>and Local Government Employer (non501c) automatically populates. </a:t>
            </a:r>
            <a:endParaRPr sz="2400" dirty="0">
              <a:latin typeface="Arial"/>
              <a:ea typeface="Arial"/>
              <a:cs typeface="Arial"/>
              <a:sym typeface="Arial"/>
            </a:endParaRPr>
          </a:p>
        </p:txBody>
      </p:sp>
      <p:pic>
        <p:nvPicPr>
          <p:cNvPr id="985" name="Google Shape;985;g977d2b8285_0_24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986" name="Google Shape;986;g977d2b8285_0_2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9"/>
        <p:cNvGrpSpPr/>
        <p:nvPr/>
      </p:nvGrpSpPr>
      <p:grpSpPr>
        <a:xfrm>
          <a:off x="0" y="0"/>
          <a:ext cx="0" cy="0"/>
          <a:chOff x="0" y="0"/>
          <a:chExt cx="0" cy="0"/>
        </a:xfrm>
      </p:grpSpPr>
      <p:sp>
        <p:nvSpPr>
          <p:cNvPr id="1000" name="Google Shape;1000;gf94d89bdb1_0_1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1" name="Google Shape;1001;gf94d89bdb1_0_10"/>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smtClean="0">
                <a:latin typeface="Arial"/>
                <a:ea typeface="Arial"/>
                <a:cs typeface="Arial"/>
                <a:sym typeface="Arial"/>
              </a:rPr>
              <a:t>2023 </a:t>
            </a:r>
            <a:r>
              <a:rPr lang="en-US" sz="4000" b="1" dirty="0">
                <a:latin typeface="Arial"/>
                <a:ea typeface="Arial"/>
                <a:cs typeface="Arial"/>
                <a:sym typeface="Arial"/>
              </a:rPr>
              <a:t>W2 Reporting- W2 Submission Files</a:t>
            </a:r>
            <a:endParaRPr sz="4000" b="1" dirty="0">
              <a:latin typeface="Arial"/>
              <a:ea typeface="Arial"/>
              <a:cs typeface="Arial"/>
              <a:sym typeface="Arial"/>
            </a:endParaRPr>
          </a:p>
        </p:txBody>
      </p:sp>
      <p:sp>
        <p:nvSpPr>
          <p:cNvPr id="1002" name="Google Shape;1002;gf94d89bdb1_0_10"/>
          <p:cNvSpPr txBox="1">
            <a:spLocks noGrp="1"/>
          </p:cNvSpPr>
          <p:nvPr>
            <p:ph type="body" idx="1"/>
          </p:nvPr>
        </p:nvSpPr>
        <p:spPr>
          <a:xfrm>
            <a:off x="838200" y="2245125"/>
            <a:ext cx="10515600" cy="4476300"/>
          </a:xfrm>
          <a:prstGeom prst="rect">
            <a:avLst/>
          </a:prstGeom>
          <a:noFill/>
          <a:ln>
            <a:noFill/>
          </a:ln>
        </p:spPr>
        <p:txBody>
          <a:bodyPr spcFirstLastPara="1" wrap="square" lIns="91425" tIns="45700" rIns="91425" bIns="45700" anchor="t" anchorCtr="0">
            <a:noAutofit/>
          </a:bodyPr>
          <a:lstStyle/>
          <a:p>
            <a:pPr marL="0" lvl="0" indent="457200" algn="l" rtl="0">
              <a:lnSpc>
                <a:spcPct val="115000"/>
              </a:lnSpc>
              <a:spcBef>
                <a:spcPts val="500"/>
              </a:spcBef>
              <a:spcAft>
                <a:spcPts val="0"/>
              </a:spcAft>
              <a:buClr>
                <a:schemeClr val="dk1"/>
              </a:buClr>
              <a:buSzPts val="1800"/>
              <a:buFont typeface="Arial"/>
              <a:buNone/>
            </a:pPr>
            <a:r>
              <a:rPr lang="en-US" sz="2000">
                <a:latin typeface="Arial"/>
                <a:ea typeface="Arial"/>
                <a:cs typeface="Arial"/>
                <a:sym typeface="Arial"/>
              </a:rPr>
              <a:t>–</a:t>
            </a:r>
            <a:r>
              <a:rPr lang="en-US" sz="2100" b="1">
                <a:latin typeface="Arial"/>
                <a:ea typeface="Arial"/>
                <a:cs typeface="Arial"/>
                <a:sym typeface="Arial"/>
              </a:rPr>
              <a:t>Sort Options</a:t>
            </a:r>
            <a:r>
              <a:rPr lang="en-US" sz="2100">
                <a:latin typeface="Arial"/>
                <a:ea typeface="Arial"/>
                <a:cs typeface="Arial"/>
                <a:sym typeface="Arial"/>
              </a:rPr>
              <a:t>-Choose</a:t>
            </a:r>
            <a:r>
              <a:rPr lang="en-US" sz="2100" b="1">
                <a:latin typeface="Arial"/>
                <a:ea typeface="Arial"/>
                <a:cs typeface="Arial"/>
                <a:sym typeface="Arial"/>
              </a:rPr>
              <a:t> </a:t>
            </a:r>
            <a:r>
              <a:rPr lang="en-US" sz="2100">
                <a:latin typeface="Arial"/>
                <a:ea typeface="Arial"/>
                <a:cs typeface="Arial"/>
                <a:sym typeface="Arial"/>
              </a:rPr>
              <a:t>from drop down</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Report for Year</a:t>
            </a:r>
            <a:r>
              <a:rPr lang="en-US" sz="2100">
                <a:latin typeface="Arial"/>
                <a:ea typeface="Arial"/>
                <a:cs typeface="Arial"/>
                <a:sym typeface="Arial"/>
              </a:rPr>
              <a:t>-Current year defaults. Choose from drop down if change needed</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Employer Name-Defaults from Core/Organization</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Employer Address first line-</a:t>
            </a:r>
            <a:r>
              <a:rPr lang="en-US" sz="2100">
                <a:latin typeface="Arial"/>
                <a:ea typeface="Arial"/>
                <a:cs typeface="Arial"/>
                <a:sym typeface="Arial"/>
              </a:rPr>
              <a:t>Defaults</a:t>
            </a:r>
            <a:r>
              <a:rPr lang="en-US" sz="2100" b="1">
                <a:latin typeface="Arial"/>
                <a:ea typeface="Arial"/>
                <a:cs typeface="Arial"/>
                <a:sym typeface="Arial"/>
              </a:rPr>
              <a:t> </a:t>
            </a:r>
            <a:r>
              <a:rPr lang="en-US" sz="2100">
                <a:latin typeface="Arial"/>
                <a:ea typeface="Arial"/>
                <a:cs typeface="Arial"/>
                <a:sym typeface="Arial"/>
              </a:rPr>
              <a:t>from </a:t>
            </a:r>
            <a:r>
              <a:rPr lang="en-US" sz="2100" b="1">
                <a:latin typeface="Arial"/>
                <a:ea typeface="Arial"/>
                <a:cs typeface="Arial"/>
                <a:sym typeface="Arial"/>
              </a:rPr>
              <a:t>Core/Organization</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Employer Address second line-</a:t>
            </a:r>
            <a:r>
              <a:rPr lang="en-US" sz="2100">
                <a:latin typeface="Arial"/>
                <a:ea typeface="Arial"/>
                <a:cs typeface="Arial"/>
                <a:sym typeface="Arial"/>
              </a:rPr>
              <a:t>Defaults</a:t>
            </a:r>
            <a:r>
              <a:rPr lang="en-US" sz="2100" b="1">
                <a:latin typeface="Arial"/>
                <a:ea typeface="Arial"/>
                <a:cs typeface="Arial"/>
                <a:sym typeface="Arial"/>
              </a:rPr>
              <a:t> </a:t>
            </a:r>
            <a:r>
              <a:rPr lang="en-US" sz="2100">
                <a:latin typeface="Arial"/>
                <a:ea typeface="Arial"/>
                <a:cs typeface="Arial"/>
                <a:sym typeface="Arial"/>
              </a:rPr>
              <a:t>from </a:t>
            </a:r>
            <a:r>
              <a:rPr lang="en-US" sz="2100" b="1">
                <a:latin typeface="Arial"/>
                <a:ea typeface="Arial"/>
                <a:cs typeface="Arial"/>
                <a:sym typeface="Arial"/>
              </a:rPr>
              <a:t>Core/Organization</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Employer City- </a:t>
            </a:r>
            <a:r>
              <a:rPr lang="en-US" sz="2100">
                <a:latin typeface="Arial"/>
                <a:ea typeface="Arial"/>
                <a:cs typeface="Arial"/>
                <a:sym typeface="Arial"/>
              </a:rPr>
              <a:t>Defaults</a:t>
            </a:r>
            <a:r>
              <a:rPr lang="en-US" sz="2100" b="1">
                <a:latin typeface="Arial"/>
                <a:ea typeface="Arial"/>
                <a:cs typeface="Arial"/>
                <a:sym typeface="Arial"/>
              </a:rPr>
              <a:t> </a:t>
            </a:r>
            <a:r>
              <a:rPr lang="en-US" sz="2100">
                <a:latin typeface="Arial"/>
                <a:ea typeface="Arial"/>
                <a:cs typeface="Arial"/>
                <a:sym typeface="Arial"/>
              </a:rPr>
              <a:t>from </a:t>
            </a:r>
            <a:r>
              <a:rPr lang="en-US" sz="2100" b="1">
                <a:latin typeface="Arial"/>
                <a:ea typeface="Arial"/>
                <a:cs typeface="Arial"/>
                <a:sym typeface="Arial"/>
              </a:rPr>
              <a:t>Core/Organization</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Employer State-</a:t>
            </a:r>
            <a:r>
              <a:rPr lang="en-US" sz="2100">
                <a:latin typeface="Arial"/>
                <a:ea typeface="Arial"/>
                <a:cs typeface="Arial"/>
                <a:sym typeface="Arial"/>
              </a:rPr>
              <a:t>Defaults</a:t>
            </a:r>
            <a:r>
              <a:rPr lang="en-US" sz="2100" b="1">
                <a:latin typeface="Arial"/>
                <a:ea typeface="Arial"/>
                <a:cs typeface="Arial"/>
                <a:sym typeface="Arial"/>
              </a:rPr>
              <a:t> </a:t>
            </a:r>
            <a:r>
              <a:rPr lang="en-US" sz="2100">
                <a:latin typeface="Arial"/>
                <a:ea typeface="Arial"/>
                <a:cs typeface="Arial"/>
                <a:sym typeface="Arial"/>
              </a:rPr>
              <a:t>from </a:t>
            </a:r>
            <a:r>
              <a:rPr lang="en-US" sz="2100" b="1">
                <a:latin typeface="Arial"/>
                <a:ea typeface="Arial"/>
                <a:cs typeface="Arial"/>
                <a:sym typeface="Arial"/>
              </a:rPr>
              <a:t>Core/Organization</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Employer Zip Code-</a:t>
            </a:r>
            <a:r>
              <a:rPr lang="en-US" sz="2100">
                <a:latin typeface="Arial"/>
                <a:ea typeface="Arial"/>
                <a:cs typeface="Arial"/>
                <a:sym typeface="Arial"/>
              </a:rPr>
              <a:t>Defaults</a:t>
            </a:r>
            <a:r>
              <a:rPr lang="en-US" sz="2100" b="1">
                <a:latin typeface="Arial"/>
                <a:ea typeface="Arial"/>
                <a:cs typeface="Arial"/>
                <a:sym typeface="Arial"/>
              </a:rPr>
              <a:t> </a:t>
            </a:r>
            <a:r>
              <a:rPr lang="en-US" sz="2100">
                <a:latin typeface="Arial"/>
                <a:ea typeface="Arial"/>
                <a:cs typeface="Arial"/>
                <a:sym typeface="Arial"/>
              </a:rPr>
              <a:t>from </a:t>
            </a:r>
            <a:r>
              <a:rPr lang="en-US" sz="2100" b="1">
                <a:latin typeface="Arial"/>
                <a:ea typeface="Arial"/>
                <a:cs typeface="Arial"/>
                <a:sym typeface="Arial"/>
              </a:rPr>
              <a:t>Core/Organization</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Contact Name-**Required**</a:t>
            </a:r>
            <a:endParaRPr/>
          </a:p>
          <a:p>
            <a:pPr marL="0" lvl="0" indent="457200" algn="l" rtl="0">
              <a:lnSpc>
                <a:spcPct val="115000"/>
              </a:lnSpc>
              <a:spcBef>
                <a:spcPts val="500"/>
              </a:spcBef>
              <a:spcAft>
                <a:spcPts val="0"/>
              </a:spcAft>
              <a:buClr>
                <a:schemeClr val="dk1"/>
              </a:buClr>
              <a:buSzPts val="1800"/>
              <a:buFont typeface="Arial"/>
              <a:buNone/>
            </a:pPr>
            <a:r>
              <a:rPr lang="en-US" sz="2100">
                <a:latin typeface="Arial"/>
                <a:ea typeface="Arial"/>
                <a:cs typeface="Arial"/>
                <a:sym typeface="Arial"/>
              </a:rPr>
              <a:t>–</a:t>
            </a:r>
            <a:r>
              <a:rPr lang="en-US" sz="2100" b="1">
                <a:latin typeface="Arial"/>
                <a:ea typeface="Arial"/>
                <a:cs typeface="Arial"/>
                <a:sym typeface="Arial"/>
              </a:rPr>
              <a:t>Contact Phone Number-**Required**</a:t>
            </a:r>
            <a:endParaRPr sz="2700">
              <a:latin typeface="Arial"/>
              <a:ea typeface="Arial"/>
              <a:cs typeface="Arial"/>
              <a:sym typeface="Arial"/>
            </a:endParaRPr>
          </a:p>
          <a:p>
            <a:pPr marL="0" lvl="0" indent="457200" algn="l" rtl="0">
              <a:lnSpc>
                <a:spcPct val="115000"/>
              </a:lnSpc>
              <a:spcBef>
                <a:spcPts val="500"/>
              </a:spcBef>
              <a:spcAft>
                <a:spcPts val="0"/>
              </a:spcAft>
              <a:buSzPts val="1800"/>
              <a:buNone/>
            </a:pPr>
            <a:endParaRPr sz="2400">
              <a:latin typeface="Arial"/>
              <a:ea typeface="Arial"/>
              <a:cs typeface="Arial"/>
              <a:sym typeface="Arial"/>
            </a:endParaRPr>
          </a:p>
        </p:txBody>
      </p:sp>
      <p:pic>
        <p:nvPicPr>
          <p:cNvPr id="1003" name="Google Shape;1003;gf94d89bdb1_0_1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004" name="Google Shape;1004;gf94d89bdb1_0_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8"/>
        <p:cNvGrpSpPr/>
        <p:nvPr/>
      </p:nvGrpSpPr>
      <p:grpSpPr>
        <a:xfrm>
          <a:off x="0" y="0"/>
          <a:ext cx="0" cy="0"/>
          <a:chOff x="0" y="0"/>
          <a:chExt cx="0" cy="0"/>
        </a:xfrm>
      </p:grpSpPr>
      <p:sp>
        <p:nvSpPr>
          <p:cNvPr id="1009" name="Google Shape;1009;gf94d89bdb1_0_18"/>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0" name="Google Shape;1010;gf94d89bdb1_0_18"/>
          <p:cNvSpPr txBox="1">
            <a:spLocks noGrp="1"/>
          </p:cNvSpPr>
          <p:nvPr>
            <p:ph type="title"/>
          </p:nvPr>
        </p:nvSpPr>
        <p:spPr>
          <a:xfrm>
            <a:off x="838150" y="58804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smtClean="0">
                <a:latin typeface="Arial"/>
                <a:ea typeface="Arial"/>
                <a:cs typeface="Arial"/>
                <a:sym typeface="Arial"/>
              </a:rPr>
              <a:t>2023 </a:t>
            </a:r>
            <a:r>
              <a:rPr lang="en-US" sz="4000" b="1" dirty="0">
                <a:latin typeface="Arial"/>
                <a:ea typeface="Arial"/>
                <a:cs typeface="Arial"/>
                <a:sym typeface="Arial"/>
              </a:rPr>
              <a:t>W2 Reporting- W2 Submission Files</a:t>
            </a:r>
            <a:endParaRPr sz="4000" b="1" dirty="0">
              <a:latin typeface="Arial"/>
              <a:ea typeface="Arial"/>
              <a:cs typeface="Arial"/>
              <a:sym typeface="Arial"/>
            </a:endParaRPr>
          </a:p>
        </p:txBody>
      </p:sp>
      <p:sp>
        <p:nvSpPr>
          <p:cNvPr id="1011" name="Google Shape;1011;gf94d89bdb1_0_18"/>
          <p:cNvSpPr txBox="1">
            <a:spLocks noGrp="1"/>
          </p:cNvSpPr>
          <p:nvPr>
            <p:ph type="body" idx="1"/>
          </p:nvPr>
        </p:nvSpPr>
        <p:spPr>
          <a:xfrm>
            <a:off x="838200" y="2245125"/>
            <a:ext cx="10515600" cy="4476300"/>
          </a:xfrm>
          <a:prstGeom prst="rect">
            <a:avLst/>
          </a:prstGeom>
          <a:noFill/>
          <a:ln>
            <a:noFill/>
          </a:ln>
        </p:spPr>
        <p:txBody>
          <a:bodyPr spcFirstLastPara="1" wrap="square" lIns="91425" tIns="45700" rIns="91425" bIns="45700" anchor="t" anchorCtr="0">
            <a:noAutofit/>
          </a:bodyPr>
          <a:lstStyle/>
          <a:p>
            <a:pPr marL="0" lvl="0" indent="457200" algn="l" rtl="0">
              <a:lnSpc>
                <a:spcPct val="115000"/>
              </a:lnSpc>
              <a:spcBef>
                <a:spcPts val="500"/>
              </a:spcBef>
              <a:spcAft>
                <a:spcPts val="0"/>
              </a:spcAft>
              <a:buClr>
                <a:schemeClr val="dk1"/>
              </a:buClr>
              <a:buSzPts val="1800"/>
              <a:buFont typeface="Arial"/>
              <a:buNone/>
            </a:pPr>
            <a:r>
              <a:rPr lang="en-US" sz="2200">
                <a:latin typeface="Arial"/>
                <a:ea typeface="Arial"/>
                <a:cs typeface="Arial"/>
                <a:sym typeface="Arial"/>
              </a:rPr>
              <a:t>–</a:t>
            </a:r>
            <a:r>
              <a:rPr lang="en-US" sz="2200" b="1">
                <a:latin typeface="Arial"/>
                <a:ea typeface="Arial"/>
                <a:cs typeface="Arial"/>
                <a:sym typeface="Arial"/>
              </a:rPr>
              <a:t>Contact Phone Extension-</a:t>
            </a:r>
            <a:r>
              <a:rPr lang="en-US" sz="2200">
                <a:latin typeface="Arial"/>
                <a:ea typeface="Arial"/>
                <a:cs typeface="Arial"/>
                <a:sym typeface="Arial"/>
              </a:rPr>
              <a:t>Optional</a:t>
            </a:r>
            <a:endParaRPr sz="2200">
              <a:latin typeface="Arial"/>
              <a:ea typeface="Arial"/>
              <a:cs typeface="Arial"/>
              <a:sym typeface="Arial"/>
            </a:endParaRPr>
          </a:p>
          <a:p>
            <a:pPr marL="0" lvl="0" indent="457200" algn="l" rtl="0">
              <a:lnSpc>
                <a:spcPct val="115000"/>
              </a:lnSpc>
              <a:spcBef>
                <a:spcPts val="500"/>
              </a:spcBef>
              <a:spcAft>
                <a:spcPts val="0"/>
              </a:spcAft>
              <a:buClr>
                <a:schemeClr val="dk1"/>
              </a:buClr>
              <a:buSzPts val="1800"/>
              <a:buFont typeface="Arial"/>
              <a:buNone/>
            </a:pPr>
            <a:r>
              <a:rPr lang="en-US" sz="2200">
                <a:latin typeface="Arial"/>
                <a:ea typeface="Arial"/>
                <a:cs typeface="Arial"/>
                <a:sym typeface="Arial"/>
              </a:rPr>
              <a:t>–</a:t>
            </a:r>
            <a:r>
              <a:rPr lang="en-US" sz="2200" b="1">
                <a:latin typeface="Arial"/>
                <a:ea typeface="Arial"/>
                <a:cs typeface="Arial"/>
                <a:sym typeface="Arial"/>
              </a:rPr>
              <a:t>Contact Fax Number-</a:t>
            </a:r>
            <a:r>
              <a:rPr lang="en-US" sz="2200">
                <a:latin typeface="Arial"/>
                <a:ea typeface="Arial"/>
                <a:cs typeface="Arial"/>
                <a:sym typeface="Arial"/>
              </a:rPr>
              <a:t>Optional</a:t>
            </a:r>
            <a:endParaRPr sz="2200">
              <a:latin typeface="Arial"/>
              <a:ea typeface="Arial"/>
              <a:cs typeface="Arial"/>
              <a:sym typeface="Arial"/>
            </a:endParaRPr>
          </a:p>
          <a:p>
            <a:pPr marL="0" lvl="0" indent="457200" algn="l" rtl="0">
              <a:lnSpc>
                <a:spcPct val="115000"/>
              </a:lnSpc>
              <a:spcBef>
                <a:spcPts val="500"/>
              </a:spcBef>
              <a:spcAft>
                <a:spcPts val="0"/>
              </a:spcAft>
              <a:buClr>
                <a:schemeClr val="dk1"/>
              </a:buClr>
              <a:buSzPts val="1800"/>
              <a:buFont typeface="Arial"/>
              <a:buNone/>
            </a:pPr>
            <a:r>
              <a:rPr lang="en-US" sz="2200">
                <a:latin typeface="Arial"/>
                <a:ea typeface="Arial"/>
                <a:cs typeface="Arial"/>
                <a:sym typeface="Arial"/>
              </a:rPr>
              <a:t>–</a:t>
            </a:r>
            <a:r>
              <a:rPr lang="en-US" sz="2200" b="1">
                <a:latin typeface="Arial"/>
                <a:ea typeface="Arial"/>
                <a:cs typeface="Arial"/>
                <a:sym typeface="Arial"/>
              </a:rPr>
              <a:t>Contact Email Address-**Required**</a:t>
            </a:r>
            <a:endParaRPr/>
          </a:p>
        </p:txBody>
      </p:sp>
      <p:pic>
        <p:nvPicPr>
          <p:cNvPr id="1012" name="Google Shape;1012;gf94d89bdb1_0_18"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013" name="Google Shape;1013;gf94d89bdb1_0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10"/>
          <p:cNvSpPr/>
          <p:nvPr/>
        </p:nvSpPr>
        <p:spPr>
          <a:xfrm>
            <a:off x="546100" y="349250"/>
            <a:ext cx="11099800" cy="180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0"/>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b="1">
                <a:latin typeface="Arial"/>
                <a:ea typeface="Arial"/>
                <a:cs typeface="Arial"/>
                <a:sym typeface="Arial"/>
              </a:rPr>
              <a:t>Pre-W2 Processing-CCA/RITA (continued)</a:t>
            </a:r>
            <a:endParaRPr sz="4600">
              <a:solidFill>
                <a:srgbClr val="FFFFFF"/>
              </a:solidFill>
            </a:endParaRPr>
          </a:p>
        </p:txBody>
      </p:sp>
      <p:sp>
        <p:nvSpPr>
          <p:cNvPr id="198" name="Google Shape;198;p10"/>
          <p:cNvSpPr txBox="1">
            <a:spLocks noGrp="1"/>
          </p:cNvSpPr>
          <p:nvPr>
            <p:ph type="body" idx="1"/>
          </p:nvPr>
        </p:nvSpPr>
        <p:spPr>
          <a:xfrm>
            <a:off x="838200" y="2391568"/>
            <a:ext cx="10515600" cy="3785394"/>
          </a:xfrm>
          <a:prstGeom prst="rect">
            <a:avLst/>
          </a:prstGeom>
          <a:noFill/>
          <a:ln>
            <a:noFill/>
          </a:ln>
        </p:spPr>
        <p:txBody>
          <a:bodyPr spcFirstLastPara="1" wrap="square" lIns="91425" tIns="45700" rIns="91425" bIns="45700" anchor="ctr" anchorCtr="0">
            <a:noAutofit/>
          </a:bodyPr>
          <a:lstStyle/>
          <a:p>
            <a:pPr marL="457200" lvl="0" indent="-355600" algn="l" rtl="0">
              <a:lnSpc>
                <a:spcPct val="115000"/>
              </a:lnSpc>
              <a:spcBef>
                <a:spcPts val="500"/>
              </a:spcBef>
              <a:spcAft>
                <a:spcPts val="0"/>
              </a:spcAft>
              <a:buClr>
                <a:srgbClr val="000000"/>
              </a:buClr>
              <a:buSzPts val="2000"/>
              <a:buFont typeface="Arial"/>
              <a:buChar char="•"/>
            </a:pPr>
            <a:r>
              <a:rPr lang="en-US" sz="2000" dirty="0">
                <a:solidFill>
                  <a:srgbClr val="000000"/>
                </a:solidFill>
                <a:latin typeface="Arial"/>
                <a:ea typeface="Arial"/>
                <a:cs typeface="Arial"/>
                <a:sym typeface="Arial"/>
              </a:rPr>
              <a:t>Verify Payroll Item “Deduction Type” value must be on all city Payroll Item records that report to CCA or RITA</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dirty="0">
                <a:latin typeface="Arial"/>
                <a:ea typeface="Arial"/>
                <a:cs typeface="Arial"/>
                <a:sym typeface="Arial"/>
              </a:rPr>
              <a:t>Is this city </a:t>
            </a:r>
            <a:r>
              <a:rPr lang="en-US" sz="2000" b="1" dirty="0">
                <a:latin typeface="Arial"/>
                <a:ea typeface="Arial"/>
                <a:cs typeface="Arial"/>
                <a:sym typeface="Arial"/>
              </a:rPr>
              <a:t>tax</a:t>
            </a:r>
            <a:r>
              <a:rPr lang="en-US" sz="2000" dirty="0">
                <a:latin typeface="Arial"/>
                <a:ea typeface="Arial"/>
                <a:cs typeface="Arial"/>
                <a:sym typeface="Arial"/>
              </a:rPr>
              <a:t> record required because of the employees place of:</a:t>
            </a:r>
            <a:endParaRPr sz="2000" dirty="0">
              <a:latin typeface="Arial"/>
              <a:ea typeface="Arial"/>
              <a:cs typeface="Arial"/>
              <a:sym typeface="Arial"/>
            </a:endParaRPr>
          </a:p>
          <a:p>
            <a:pPr marL="736600" lvl="0" indent="0" algn="l" rtl="0">
              <a:lnSpc>
                <a:spcPct val="115000"/>
              </a:lnSpc>
              <a:spcBef>
                <a:spcPts val="500"/>
              </a:spcBef>
              <a:spcAft>
                <a:spcPts val="0"/>
              </a:spcAft>
              <a:buClr>
                <a:schemeClr val="dk1"/>
              </a:buClr>
              <a:buSzPts val="1100"/>
              <a:buFont typeface="Arial"/>
              <a:buNone/>
            </a:pPr>
            <a:r>
              <a:rPr lang="en-US" sz="2000" dirty="0">
                <a:latin typeface="Arial"/>
                <a:ea typeface="Arial"/>
                <a:cs typeface="Arial"/>
                <a:sym typeface="Arial"/>
              </a:rPr>
              <a:t> 	Employment	or    </a:t>
            </a:r>
            <a:r>
              <a:rPr lang="en-US" sz="2000" dirty="0" smtClean="0">
                <a:latin typeface="Arial"/>
                <a:ea typeface="Arial"/>
                <a:cs typeface="Arial"/>
                <a:sym typeface="Arial"/>
              </a:rPr>
              <a:t>Residence</a:t>
            </a:r>
          </a:p>
          <a:p>
            <a:pPr marL="736600" lvl="0" indent="0" algn="l" rtl="0">
              <a:lnSpc>
                <a:spcPct val="115000"/>
              </a:lnSpc>
              <a:spcBef>
                <a:spcPts val="500"/>
              </a:spcBef>
              <a:spcAft>
                <a:spcPts val="0"/>
              </a:spcAft>
              <a:buClr>
                <a:schemeClr val="dk1"/>
              </a:buClr>
              <a:buSzPts val="1100"/>
              <a:buFont typeface="Arial"/>
              <a:buNone/>
            </a:pPr>
            <a:r>
              <a:rPr lang="en-US" sz="2000" dirty="0" smtClean="0">
                <a:latin typeface="Arial"/>
                <a:ea typeface="Arial"/>
                <a:cs typeface="Arial"/>
                <a:sym typeface="Arial"/>
              </a:rPr>
              <a:t>Use Core&gt;Payroll item &amp; Advanced Query (go over this)</a:t>
            </a:r>
            <a:endParaRPr sz="2000" dirty="0">
              <a:latin typeface="Arial"/>
              <a:ea typeface="Arial"/>
              <a:cs typeface="Arial"/>
              <a:sym typeface="Arial"/>
            </a:endParaRPr>
          </a:p>
          <a:p>
            <a:pPr marL="736600" lvl="0" indent="0" algn="l" rtl="0">
              <a:lnSpc>
                <a:spcPct val="115000"/>
              </a:lnSpc>
              <a:spcBef>
                <a:spcPts val="500"/>
              </a:spcBef>
              <a:spcAft>
                <a:spcPts val="0"/>
              </a:spcAft>
              <a:buClr>
                <a:schemeClr val="dk1"/>
              </a:buClr>
              <a:buSzPts val="1100"/>
              <a:buFont typeface="Arial"/>
              <a:buNone/>
            </a:pPr>
            <a:r>
              <a:rPr lang="en-US" sz="2000" dirty="0">
                <a:latin typeface="Arial"/>
                <a:ea typeface="Arial"/>
                <a:cs typeface="Arial"/>
                <a:sym typeface="Arial"/>
              </a:rPr>
              <a:t>See the following web sites for complete details regarding C-Employment and</a:t>
            </a:r>
            <a:endParaRPr sz="2000" dirty="0">
              <a:latin typeface="Arial"/>
              <a:ea typeface="Arial"/>
              <a:cs typeface="Arial"/>
              <a:sym typeface="Arial"/>
            </a:endParaRPr>
          </a:p>
          <a:p>
            <a:pPr marL="736600" lvl="0" indent="0" algn="l" rtl="0">
              <a:lnSpc>
                <a:spcPct val="115000"/>
              </a:lnSpc>
              <a:spcBef>
                <a:spcPts val="500"/>
              </a:spcBef>
              <a:spcAft>
                <a:spcPts val="0"/>
              </a:spcAft>
              <a:buClr>
                <a:schemeClr val="dk1"/>
              </a:buClr>
              <a:buSzPts val="1100"/>
              <a:buFont typeface="Arial"/>
              <a:buNone/>
            </a:pPr>
            <a:r>
              <a:rPr lang="en-US" sz="2000" dirty="0">
                <a:latin typeface="Arial"/>
                <a:ea typeface="Arial"/>
                <a:cs typeface="Arial"/>
                <a:sym typeface="Arial"/>
              </a:rPr>
              <a:t>R- Residence reporting for RITA and CCA:</a:t>
            </a:r>
            <a:endParaRPr sz="2000" dirty="0">
              <a:latin typeface="Arial"/>
              <a:ea typeface="Arial"/>
              <a:cs typeface="Arial"/>
              <a:sym typeface="Arial"/>
            </a:endParaRPr>
          </a:p>
          <a:p>
            <a:pPr marL="0" lvl="0" indent="457200" algn="l" rtl="0">
              <a:lnSpc>
                <a:spcPct val="115000"/>
              </a:lnSpc>
              <a:spcBef>
                <a:spcPts val="400"/>
              </a:spcBef>
              <a:spcAft>
                <a:spcPts val="0"/>
              </a:spcAft>
              <a:buClr>
                <a:schemeClr val="dk1"/>
              </a:buClr>
              <a:buSzPts val="1100"/>
              <a:buFont typeface="Arial"/>
              <a:buNone/>
            </a:pPr>
            <a:r>
              <a:rPr lang="en-US" sz="1800" dirty="0">
                <a:solidFill>
                  <a:srgbClr val="FF0000"/>
                </a:solidFill>
                <a:latin typeface="Arial"/>
                <a:ea typeface="Arial"/>
                <a:cs typeface="Arial"/>
                <a:sym typeface="Arial"/>
              </a:rPr>
              <a:t>–https://www.ritaohio.com/Businesses/Faqs?category=B&amp;subcategory=Employer%20Withholding</a:t>
            </a:r>
            <a:endParaRPr sz="1800" dirty="0">
              <a:solidFill>
                <a:srgbClr val="FF0000"/>
              </a:solidFill>
              <a:latin typeface="Arial"/>
              <a:ea typeface="Arial"/>
              <a:cs typeface="Arial"/>
              <a:sym typeface="Arial"/>
            </a:endParaRPr>
          </a:p>
          <a:p>
            <a:pPr marL="0" lvl="0" indent="457200" algn="l" rtl="0">
              <a:lnSpc>
                <a:spcPct val="115000"/>
              </a:lnSpc>
              <a:spcBef>
                <a:spcPts val="400"/>
              </a:spcBef>
              <a:spcAft>
                <a:spcPts val="0"/>
              </a:spcAft>
              <a:buClr>
                <a:schemeClr val="dk1"/>
              </a:buClr>
              <a:buSzPts val="1100"/>
              <a:buFont typeface="Arial"/>
              <a:buNone/>
            </a:pPr>
            <a:r>
              <a:rPr lang="en-US" sz="1800" dirty="0">
                <a:solidFill>
                  <a:srgbClr val="FF0000"/>
                </a:solidFill>
                <a:latin typeface="Arial"/>
                <a:ea typeface="Arial"/>
                <a:cs typeface="Arial"/>
                <a:sym typeface="Arial"/>
              </a:rPr>
              <a:t>–http://ccatax.ci.cleveland.oh.us/?p=faq</a:t>
            </a:r>
            <a:endParaRPr sz="1800" dirty="0">
              <a:solidFill>
                <a:srgbClr val="FF0000"/>
              </a:solidFill>
              <a:latin typeface="Arial"/>
              <a:ea typeface="Arial"/>
              <a:cs typeface="Arial"/>
              <a:sym typeface="Arial"/>
            </a:endParaRPr>
          </a:p>
          <a:p>
            <a:pPr marL="228600" lvl="0" indent="-76200" algn="l" rtl="0">
              <a:lnSpc>
                <a:spcPct val="90000"/>
              </a:lnSpc>
              <a:spcBef>
                <a:spcPts val="0"/>
              </a:spcBef>
              <a:spcAft>
                <a:spcPts val="0"/>
              </a:spcAft>
              <a:buClr>
                <a:schemeClr val="dk1"/>
              </a:buClr>
              <a:buSzPts val="2400"/>
              <a:buNone/>
            </a:pPr>
            <a:endParaRPr sz="2400" dirty="0"/>
          </a:p>
        </p:txBody>
      </p:sp>
      <p:pic>
        <p:nvPicPr>
          <p:cNvPr id="199" name="Google Shape;199;p10" descr="A picture containing text, map, drawing&#10;&#10;Description automatically generated"/>
          <p:cNvPicPr preferRelativeResize="0"/>
          <p:nvPr/>
        </p:nvPicPr>
        <p:blipFill rotWithShape="1">
          <a:blip r:embed="rId3">
            <a:alphaModFix/>
          </a:blip>
          <a:srcRect/>
          <a:stretch/>
        </p:blipFill>
        <p:spPr>
          <a:xfrm>
            <a:off x="10763167" y="5437349"/>
            <a:ext cx="1181265" cy="1286054"/>
          </a:xfrm>
          <a:prstGeom prst="rect">
            <a:avLst/>
          </a:prstGeom>
          <a:noFill/>
          <a:ln>
            <a:noFill/>
          </a:ln>
        </p:spPr>
      </p:pic>
      <p:sp>
        <p:nvSpPr>
          <p:cNvPr id="200" name="Google Shape;20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7"/>
        <p:cNvGrpSpPr/>
        <p:nvPr/>
      </p:nvGrpSpPr>
      <p:grpSpPr>
        <a:xfrm>
          <a:off x="0" y="0"/>
          <a:ext cx="0" cy="0"/>
          <a:chOff x="0" y="0"/>
          <a:chExt cx="0" cy="0"/>
        </a:xfrm>
      </p:grpSpPr>
      <p:sp>
        <p:nvSpPr>
          <p:cNvPr id="1018" name="Google Shape;1018;g977d2b8285_0_284"/>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9" name="Google Shape;1019;g977d2b8285_0_284"/>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smtClean="0">
                <a:latin typeface="Arial"/>
                <a:ea typeface="Arial"/>
                <a:cs typeface="Arial"/>
                <a:sym typeface="Arial"/>
              </a:rPr>
              <a:t>2023 </a:t>
            </a:r>
            <a:r>
              <a:rPr lang="en-US" sz="4000" b="1" dirty="0">
                <a:latin typeface="Arial"/>
                <a:ea typeface="Arial"/>
                <a:cs typeface="Arial"/>
                <a:sym typeface="Arial"/>
              </a:rPr>
              <a:t>W2 Reporting-W2 Submission Files (continued)</a:t>
            </a:r>
            <a:endParaRPr sz="4000" b="1" dirty="0">
              <a:latin typeface="Arial"/>
              <a:ea typeface="Arial"/>
              <a:cs typeface="Arial"/>
              <a:sym typeface="Arial"/>
            </a:endParaRPr>
          </a:p>
        </p:txBody>
      </p:sp>
      <p:sp>
        <p:nvSpPr>
          <p:cNvPr id="1020" name="Google Shape;1020;g977d2b8285_0_284"/>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457200" algn="l" rtl="0">
              <a:lnSpc>
                <a:spcPct val="115000"/>
              </a:lnSpc>
              <a:spcBef>
                <a:spcPts val="700"/>
              </a:spcBef>
              <a:spcAft>
                <a:spcPts val="0"/>
              </a:spcAft>
              <a:buClr>
                <a:schemeClr val="dk1"/>
              </a:buClr>
              <a:buSzPts val="1100"/>
              <a:buFont typeface="Arial"/>
              <a:buNone/>
            </a:pPr>
            <a:r>
              <a:rPr lang="en-US" sz="3300">
                <a:latin typeface="Arial"/>
                <a:ea typeface="Arial"/>
                <a:cs typeface="Arial"/>
                <a:sym typeface="Arial"/>
              </a:rPr>
              <a:t>–</a:t>
            </a:r>
            <a:r>
              <a:rPr lang="en-US" sz="2400" b="1">
                <a:latin typeface="Arial"/>
                <a:ea typeface="Arial"/>
                <a:cs typeface="Arial"/>
                <a:sym typeface="Arial"/>
              </a:rPr>
              <a:t>W2 Report </a:t>
            </a:r>
            <a:r>
              <a:rPr lang="en-US" sz="2400">
                <a:latin typeface="Arial"/>
                <a:ea typeface="Arial"/>
                <a:cs typeface="Arial"/>
                <a:sym typeface="Arial"/>
              </a:rPr>
              <a:t>Option is used to create:</a:t>
            </a:r>
            <a:endParaRPr/>
          </a:p>
          <a:p>
            <a:pPr marL="457200" lvl="0" indent="0" algn="l" rtl="0">
              <a:lnSpc>
                <a:spcPct val="115000"/>
              </a:lnSpc>
              <a:spcBef>
                <a:spcPts val="700"/>
              </a:spcBef>
              <a:spcAft>
                <a:spcPts val="0"/>
              </a:spcAft>
              <a:buSzPts val="1100"/>
              <a:buNone/>
            </a:pPr>
            <a:r>
              <a:rPr lang="en-US" sz="3300">
                <a:latin typeface="Arial"/>
                <a:ea typeface="Arial"/>
                <a:cs typeface="Arial"/>
                <a:sym typeface="Arial"/>
              </a:rPr>
              <a:t>	</a:t>
            </a:r>
            <a:r>
              <a:rPr lang="en-US" sz="2400">
                <a:latin typeface="Arial"/>
                <a:ea typeface="Arial"/>
                <a:cs typeface="Arial"/>
                <a:sym typeface="Arial"/>
              </a:rPr>
              <a:t>-</a:t>
            </a:r>
            <a:r>
              <a:rPr lang="en-US" sz="2400" b="1">
                <a:latin typeface="Arial"/>
                <a:ea typeface="Arial"/>
                <a:cs typeface="Arial"/>
                <a:sym typeface="Arial"/>
              </a:rPr>
              <a:t>SSA W2 Submission File</a:t>
            </a:r>
            <a:endParaRPr/>
          </a:p>
          <a:p>
            <a:pPr marL="457200" lvl="0" indent="0" algn="l" rtl="0">
              <a:lnSpc>
                <a:spcPct val="115000"/>
              </a:lnSpc>
              <a:spcBef>
                <a:spcPts val="700"/>
              </a:spcBef>
              <a:spcAft>
                <a:spcPts val="0"/>
              </a:spcAft>
              <a:buSzPts val="1100"/>
              <a:buNone/>
            </a:pPr>
            <a:r>
              <a:rPr lang="en-US" sz="2400">
                <a:latin typeface="Arial"/>
                <a:ea typeface="Arial"/>
                <a:cs typeface="Arial"/>
                <a:sym typeface="Arial"/>
              </a:rPr>
              <a:t>	-</a:t>
            </a:r>
            <a:r>
              <a:rPr lang="en-US" sz="2400" b="1">
                <a:latin typeface="Arial"/>
                <a:ea typeface="Arial"/>
                <a:cs typeface="Arial"/>
                <a:sym typeface="Arial"/>
              </a:rPr>
              <a:t>CCA W2 Submission File</a:t>
            </a:r>
            <a:endParaRPr/>
          </a:p>
          <a:p>
            <a:pPr marL="457200" lvl="0" indent="0" algn="l" rtl="0">
              <a:lnSpc>
                <a:spcPct val="115000"/>
              </a:lnSpc>
              <a:spcBef>
                <a:spcPts val="700"/>
              </a:spcBef>
              <a:spcAft>
                <a:spcPts val="0"/>
              </a:spcAft>
              <a:buSzPts val="1100"/>
              <a:buNone/>
            </a:pPr>
            <a:r>
              <a:rPr lang="en-US" sz="2400">
                <a:latin typeface="Arial"/>
                <a:ea typeface="Arial"/>
                <a:cs typeface="Arial"/>
                <a:sym typeface="Arial"/>
              </a:rPr>
              <a:t>	-</a:t>
            </a:r>
            <a:r>
              <a:rPr lang="en-US" sz="2400" b="1">
                <a:latin typeface="Arial"/>
                <a:ea typeface="Arial"/>
                <a:cs typeface="Arial"/>
                <a:sym typeface="Arial"/>
              </a:rPr>
              <a:t>RITA W Submission File</a:t>
            </a:r>
            <a:endParaRPr/>
          </a:p>
          <a:p>
            <a:pPr marL="0" lvl="0" indent="457200" algn="l" rtl="0">
              <a:lnSpc>
                <a:spcPct val="115000"/>
              </a:lnSpc>
              <a:spcBef>
                <a:spcPts val="700"/>
              </a:spcBef>
              <a:spcAft>
                <a:spcPts val="0"/>
              </a:spcAft>
              <a:buClr>
                <a:schemeClr val="dk1"/>
              </a:buClr>
              <a:buSzPts val="1100"/>
              <a:buFont typeface="Arial"/>
              <a:buNone/>
            </a:pPr>
            <a:r>
              <a:rPr lang="en-US" sz="3200">
                <a:latin typeface="Arial"/>
                <a:ea typeface="Arial"/>
                <a:cs typeface="Arial"/>
                <a:sym typeface="Arial"/>
              </a:rPr>
              <a:t>–</a:t>
            </a:r>
            <a:r>
              <a:rPr lang="en-US" sz="2400" b="1">
                <a:latin typeface="Arial"/>
                <a:ea typeface="Arial"/>
                <a:cs typeface="Arial"/>
                <a:sym typeface="Arial"/>
              </a:rPr>
              <a:t>W2CITY</a:t>
            </a:r>
            <a:r>
              <a:rPr lang="en-US" sz="2400">
                <a:latin typeface="Arial"/>
                <a:ea typeface="Arial"/>
                <a:cs typeface="Arial"/>
                <a:sym typeface="Arial"/>
              </a:rPr>
              <a:t> Option is used to create:</a:t>
            </a:r>
            <a:endParaRPr/>
          </a:p>
          <a:p>
            <a:pPr marL="0" lvl="0" indent="457200" algn="l" rtl="0">
              <a:lnSpc>
                <a:spcPct val="115000"/>
              </a:lnSpc>
              <a:spcBef>
                <a:spcPts val="700"/>
              </a:spcBef>
              <a:spcAft>
                <a:spcPts val="0"/>
              </a:spcAft>
              <a:buClr>
                <a:schemeClr val="dk1"/>
              </a:buClr>
              <a:buSzPts val="1100"/>
              <a:buFont typeface="Arial"/>
              <a:buNone/>
            </a:pPr>
            <a:r>
              <a:rPr lang="en-US" sz="2400">
                <a:latin typeface="Arial"/>
                <a:ea typeface="Arial"/>
                <a:cs typeface="Arial"/>
                <a:sym typeface="Arial"/>
              </a:rPr>
              <a:t>	-</a:t>
            </a:r>
            <a:r>
              <a:rPr lang="en-US" sz="2400" b="1">
                <a:latin typeface="Arial"/>
                <a:ea typeface="Arial"/>
                <a:cs typeface="Arial"/>
                <a:sym typeface="Arial"/>
              </a:rPr>
              <a:t>City W2 Submission File(s)</a:t>
            </a:r>
            <a:endParaRPr b="1"/>
          </a:p>
          <a:p>
            <a:pPr marL="457200" lvl="0" indent="457200" algn="l" rtl="0">
              <a:lnSpc>
                <a:spcPct val="115000"/>
              </a:lnSpc>
              <a:spcBef>
                <a:spcPts val="600"/>
              </a:spcBef>
              <a:spcAft>
                <a:spcPts val="0"/>
              </a:spcAft>
              <a:buClr>
                <a:schemeClr val="dk1"/>
              </a:buClr>
              <a:buSzPts val="1100"/>
              <a:buFont typeface="Arial"/>
              <a:buNone/>
            </a:pPr>
            <a:endParaRPr sz="2900">
              <a:latin typeface="Arial"/>
              <a:ea typeface="Arial"/>
              <a:cs typeface="Arial"/>
              <a:sym typeface="Arial"/>
            </a:endParaRPr>
          </a:p>
        </p:txBody>
      </p:sp>
      <p:pic>
        <p:nvPicPr>
          <p:cNvPr id="1021" name="Google Shape;1021;g977d2b8285_0_284"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022" name="Google Shape;1022;g977d2b8285_0_2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6"/>
        <p:cNvGrpSpPr/>
        <p:nvPr/>
      </p:nvGrpSpPr>
      <p:grpSpPr>
        <a:xfrm>
          <a:off x="0" y="0"/>
          <a:ext cx="0" cy="0"/>
          <a:chOff x="0" y="0"/>
          <a:chExt cx="0" cy="0"/>
        </a:xfrm>
      </p:grpSpPr>
      <p:sp>
        <p:nvSpPr>
          <p:cNvPr id="1027" name="Google Shape;1027;g977d2b8285_0_27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8" name="Google Shape;1028;g977d2b8285_0_272"/>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smtClean="0">
                <a:latin typeface="Arial"/>
                <a:ea typeface="Arial"/>
                <a:cs typeface="Arial"/>
                <a:sym typeface="Arial"/>
              </a:rPr>
              <a:t>2023 </a:t>
            </a:r>
            <a:r>
              <a:rPr lang="en-US" sz="4000" b="1" dirty="0">
                <a:latin typeface="Arial"/>
                <a:ea typeface="Arial"/>
                <a:cs typeface="Arial"/>
                <a:sym typeface="Arial"/>
              </a:rPr>
              <a:t>W2 Reporting-W2 Submission Files (continued)</a:t>
            </a:r>
            <a:endParaRPr sz="4000" b="1" dirty="0">
              <a:latin typeface="Arial"/>
              <a:ea typeface="Arial"/>
              <a:cs typeface="Arial"/>
              <a:sym typeface="Arial"/>
            </a:endParaRPr>
          </a:p>
        </p:txBody>
      </p:sp>
      <p:sp>
        <p:nvSpPr>
          <p:cNvPr id="1029" name="Google Shape;1029;g977d2b8285_0_272"/>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SzPts val="1800"/>
              <a:buNone/>
            </a:pPr>
            <a:r>
              <a:rPr lang="en-US" sz="2600" b="1">
                <a:latin typeface="Arial"/>
                <a:ea typeface="Arial"/>
                <a:cs typeface="Arial"/>
                <a:sym typeface="Arial"/>
              </a:rPr>
              <a:t>To create SSA submission file click                                	</a:t>
            </a:r>
            <a:endParaRPr sz="2600" b="1">
              <a:latin typeface="Arial"/>
              <a:ea typeface="Arial"/>
              <a:cs typeface="Arial"/>
              <a:sym typeface="Arial"/>
            </a:endParaRPr>
          </a:p>
          <a:p>
            <a:pPr marL="0" lvl="0" indent="0" algn="l" rtl="0">
              <a:lnSpc>
                <a:spcPct val="115000"/>
              </a:lnSpc>
              <a:spcBef>
                <a:spcPts val="500"/>
              </a:spcBef>
              <a:spcAft>
                <a:spcPts val="0"/>
              </a:spcAft>
              <a:buSzPts val="1800"/>
              <a:buNone/>
            </a:pPr>
            <a:r>
              <a:rPr lang="en-US" sz="2600" b="1">
                <a:latin typeface="Arial"/>
                <a:ea typeface="Arial"/>
                <a:cs typeface="Arial"/>
                <a:sym typeface="Arial"/>
              </a:rPr>
              <a:t>To create CCA submission file click                               	</a:t>
            </a:r>
            <a:endParaRPr sz="2600" b="1">
              <a:latin typeface="Arial"/>
              <a:ea typeface="Arial"/>
              <a:cs typeface="Arial"/>
              <a:sym typeface="Arial"/>
            </a:endParaRPr>
          </a:p>
          <a:p>
            <a:pPr marL="0" lvl="0" indent="0" algn="l" rtl="0">
              <a:lnSpc>
                <a:spcPct val="115000"/>
              </a:lnSpc>
              <a:spcBef>
                <a:spcPts val="500"/>
              </a:spcBef>
              <a:spcAft>
                <a:spcPts val="0"/>
              </a:spcAft>
              <a:buSzPts val="1800"/>
              <a:buNone/>
            </a:pPr>
            <a:r>
              <a:rPr lang="en-US" sz="2600" b="1">
                <a:latin typeface="Arial"/>
                <a:ea typeface="Arial"/>
                <a:cs typeface="Arial"/>
                <a:sym typeface="Arial"/>
              </a:rPr>
              <a:t>To create RITA submission file click                                	</a:t>
            </a:r>
            <a:endParaRPr sz="2600" b="1">
              <a:latin typeface="Arial"/>
              <a:ea typeface="Arial"/>
              <a:cs typeface="Arial"/>
              <a:sym typeface="Arial"/>
            </a:endParaRPr>
          </a:p>
          <a:p>
            <a:pPr marL="457200" lvl="0" indent="0" algn="l" rtl="0">
              <a:lnSpc>
                <a:spcPct val="115000"/>
              </a:lnSpc>
              <a:spcBef>
                <a:spcPts val="500"/>
              </a:spcBef>
              <a:spcAft>
                <a:spcPts val="0"/>
              </a:spcAft>
              <a:buSzPts val="1800"/>
              <a:buNone/>
            </a:pPr>
            <a:endParaRPr sz="2600" b="1">
              <a:latin typeface="Arial"/>
              <a:ea typeface="Arial"/>
              <a:cs typeface="Arial"/>
              <a:sym typeface="Arial"/>
            </a:endParaRPr>
          </a:p>
          <a:p>
            <a:pPr marL="0" lvl="0" indent="0" algn="l" rtl="0">
              <a:lnSpc>
                <a:spcPct val="115000"/>
              </a:lnSpc>
              <a:spcBef>
                <a:spcPts val="500"/>
              </a:spcBef>
              <a:spcAft>
                <a:spcPts val="0"/>
              </a:spcAft>
              <a:buSzPts val="1800"/>
              <a:buNone/>
            </a:pPr>
            <a:endParaRPr>
              <a:latin typeface="Arial"/>
              <a:ea typeface="Arial"/>
              <a:cs typeface="Arial"/>
              <a:sym typeface="Arial"/>
            </a:endParaRPr>
          </a:p>
          <a:p>
            <a:pPr marL="0" lvl="0" indent="0" algn="l" rtl="0">
              <a:lnSpc>
                <a:spcPct val="115000"/>
              </a:lnSpc>
              <a:spcBef>
                <a:spcPts val="500"/>
              </a:spcBef>
              <a:spcAft>
                <a:spcPts val="0"/>
              </a:spcAft>
              <a:buSzPts val="1800"/>
              <a:buNone/>
            </a:pPr>
            <a:endParaRPr sz="2700">
              <a:latin typeface="Arial"/>
              <a:ea typeface="Arial"/>
              <a:cs typeface="Arial"/>
              <a:sym typeface="Arial"/>
            </a:endParaRPr>
          </a:p>
          <a:p>
            <a:pPr marL="0" lvl="0" indent="0" algn="l" rtl="0">
              <a:lnSpc>
                <a:spcPct val="115000"/>
              </a:lnSpc>
              <a:spcBef>
                <a:spcPts val="500"/>
              </a:spcBef>
              <a:spcAft>
                <a:spcPts val="0"/>
              </a:spcAft>
              <a:buSzPts val="1800"/>
              <a:buNone/>
            </a:pPr>
            <a:endParaRPr sz="2400">
              <a:latin typeface="Arial"/>
              <a:ea typeface="Arial"/>
              <a:cs typeface="Arial"/>
              <a:sym typeface="Arial"/>
            </a:endParaRPr>
          </a:p>
        </p:txBody>
      </p:sp>
      <p:pic>
        <p:nvPicPr>
          <p:cNvPr id="1030" name="Google Shape;1030;g977d2b8285_0_27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pic>
        <p:nvPicPr>
          <p:cNvPr id="1031" name="Google Shape;1031;g977d2b8285_0_272"/>
          <p:cNvPicPr preferRelativeResize="0"/>
          <p:nvPr/>
        </p:nvPicPr>
        <p:blipFill rotWithShape="1">
          <a:blip r:embed="rId4">
            <a:alphaModFix/>
          </a:blip>
          <a:srcRect/>
          <a:stretch/>
        </p:blipFill>
        <p:spPr>
          <a:xfrm>
            <a:off x="7099194" y="2753998"/>
            <a:ext cx="3724800" cy="417575"/>
          </a:xfrm>
          <a:prstGeom prst="rect">
            <a:avLst/>
          </a:prstGeom>
          <a:noFill/>
          <a:ln>
            <a:noFill/>
          </a:ln>
        </p:spPr>
      </p:pic>
      <p:pic>
        <p:nvPicPr>
          <p:cNvPr id="1032" name="Google Shape;1032;g977d2b8285_0_272"/>
          <p:cNvPicPr preferRelativeResize="0"/>
          <p:nvPr/>
        </p:nvPicPr>
        <p:blipFill rotWithShape="1">
          <a:blip r:embed="rId5">
            <a:alphaModFix/>
          </a:blip>
          <a:srcRect/>
          <a:stretch/>
        </p:blipFill>
        <p:spPr>
          <a:xfrm>
            <a:off x="7099194" y="3293924"/>
            <a:ext cx="3880066" cy="417575"/>
          </a:xfrm>
          <a:prstGeom prst="rect">
            <a:avLst/>
          </a:prstGeom>
          <a:noFill/>
          <a:ln>
            <a:noFill/>
          </a:ln>
        </p:spPr>
      </p:pic>
      <p:pic>
        <p:nvPicPr>
          <p:cNvPr id="1033" name="Google Shape;1033;g977d2b8285_0_272"/>
          <p:cNvPicPr preferRelativeResize="0"/>
          <p:nvPr/>
        </p:nvPicPr>
        <p:blipFill rotWithShape="1">
          <a:blip r:embed="rId6">
            <a:alphaModFix/>
          </a:blip>
          <a:srcRect/>
          <a:stretch/>
        </p:blipFill>
        <p:spPr>
          <a:xfrm>
            <a:off x="7134089" y="3849687"/>
            <a:ext cx="3845171" cy="417575"/>
          </a:xfrm>
          <a:prstGeom prst="rect">
            <a:avLst/>
          </a:prstGeom>
          <a:noFill/>
          <a:ln>
            <a:noFill/>
          </a:ln>
        </p:spPr>
      </p:pic>
      <p:sp>
        <p:nvSpPr>
          <p:cNvPr id="1034" name="Google Shape;1034;g977d2b8285_0_2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gfceb12ddf5_0_49"/>
          <p:cNvSpPr txBox="1">
            <a:spLocks noGrp="1"/>
          </p:cNvSpPr>
          <p:nvPr>
            <p:ph type="title"/>
          </p:nvPr>
        </p:nvSpPr>
        <p:spPr>
          <a:xfrm>
            <a:off x="838200" y="365125"/>
            <a:ext cx="10515600" cy="1325700"/>
          </a:xfrm>
          <a:prstGeom prst="rect">
            <a:avLst/>
          </a:prstGeom>
          <a:solidFill>
            <a:schemeClr val="accent5"/>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2023 </a:t>
            </a:r>
            <a:r>
              <a:rPr lang="en-US" dirty="0"/>
              <a:t>W2 City Options</a:t>
            </a:r>
            <a:endParaRPr dirty="0"/>
          </a:p>
          <a:p>
            <a:pPr marL="0" lvl="0" indent="0" algn="ctr" rtl="0">
              <a:spcBef>
                <a:spcPts val="0"/>
              </a:spcBef>
              <a:spcAft>
                <a:spcPts val="0"/>
              </a:spcAft>
              <a:buNone/>
            </a:pPr>
            <a:r>
              <a:rPr lang="en-US" dirty="0"/>
              <a:t>(continued)</a:t>
            </a:r>
            <a:endParaRPr dirty="0"/>
          </a:p>
        </p:txBody>
      </p:sp>
      <p:sp>
        <p:nvSpPr>
          <p:cNvPr id="1040" name="Google Shape;1040;gfceb12ddf5_0_4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800"/>
              <a:buFont typeface="Arial"/>
              <a:buNone/>
            </a:pPr>
            <a:r>
              <a:rPr lang="en-US" sz="2200" b="1">
                <a:latin typeface="Arial"/>
                <a:ea typeface="Arial"/>
                <a:cs typeface="Arial"/>
                <a:sym typeface="Arial"/>
              </a:rPr>
              <a:t>To create City tape file, click the W2 City Options tab, enter in Tax Entity Code </a:t>
            </a:r>
            <a:r>
              <a:rPr lang="en-US" sz="2200" b="1">
                <a:solidFill>
                  <a:srgbClr val="FF0000"/>
                </a:solidFill>
                <a:latin typeface="Arial"/>
                <a:ea typeface="Arial"/>
                <a:cs typeface="Arial"/>
                <a:sym typeface="Arial"/>
              </a:rPr>
              <a:t>(required)</a:t>
            </a:r>
            <a:r>
              <a:rPr lang="en-US" sz="2200" b="1">
                <a:latin typeface="Arial"/>
                <a:ea typeface="Arial"/>
                <a:cs typeface="Arial"/>
                <a:sym typeface="Arial"/>
              </a:rPr>
              <a:t> and then click:</a:t>
            </a:r>
            <a:endParaRPr sz="2400"/>
          </a:p>
          <a:p>
            <a:pPr marL="0" lvl="0" indent="0" algn="l" rtl="0">
              <a:lnSpc>
                <a:spcPct val="115000"/>
              </a:lnSpc>
              <a:spcBef>
                <a:spcPts val="500"/>
              </a:spcBef>
              <a:spcAft>
                <a:spcPts val="0"/>
              </a:spcAft>
              <a:buNone/>
            </a:pPr>
            <a:r>
              <a:rPr lang="en-US" sz="1150" b="1">
                <a:highlight>
                  <a:srgbClr val="FFFFFF"/>
                </a:highlight>
                <a:latin typeface="Roboto"/>
                <a:ea typeface="Roboto"/>
                <a:cs typeface="Roboto"/>
                <a:sym typeface="Roboto"/>
              </a:rPr>
              <a:t>NOTE*  The city is identified by the tax entity code.  This code needs to be entered on the city item configuration under Core/Payroll Item Configuration.</a:t>
            </a:r>
            <a:endParaRPr sz="1150" b="1">
              <a:highlight>
                <a:srgbClr val="FFFFFF"/>
              </a:highlight>
              <a:latin typeface="Roboto"/>
              <a:ea typeface="Roboto"/>
              <a:cs typeface="Roboto"/>
              <a:sym typeface="Roboto"/>
            </a:endParaRPr>
          </a:p>
          <a:p>
            <a:pPr marL="0" lvl="0" indent="0" algn="l" rtl="0">
              <a:lnSpc>
                <a:spcPct val="115000"/>
              </a:lnSpc>
              <a:spcBef>
                <a:spcPts val="500"/>
              </a:spcBef>
              <a:spcAft>
                <a:spcPts val="0"/>
              </a:spcAft>
              <a:buNone/>
            </a:pPr>
            <a:r>
              <a:rPr lang="en-US" sz="1950">
                <a:highlight>
                  <a:srgbClr val="FFFFFF"/>
                </a:highlight>
                <a:latin typeface="Roboto"/>
                <a:ea typeface="Roboto"/>
                <a:cs typeface="Roboto"/>
                <a:sym typeface="Roboto"/>
              </a:rPr>
              <a:t>Check</a:t>
            </a:r>
            <a:r>
              <a:rPr lang="en-US" sz="1950" b="1">
                <a:highlight>
                  <a:srgbClr val="FFFFFF"/>
                </a:highlight>
                <a:latin typeface="Roboto"/>
                <a:ea typeface="Roboto"/>
                <a:cs typeface="Roboto"/>
                <a:sym typeface="Roboto"/>
              </a:rPr>
              <a:t> ‘Include Amounts For All Cities’? </a:t>
            </a:r>
            <a:r>
              <a:rPr lang="en-US" sz="1950">
                <a:highlight>
                  <a:srgbClr val="FFFFFF"/>
                </a:highlight>
                <a:latin typeface="Roboto"/>
                <a:ea typeface="Roboto"/>
                <a:cs typeface="Roboto"/>
                <a:sym typeface="Roboto"/>
              </a:rPr>
              <a:t>to include all amounts for all Cities</a:t>
            </a:r>
            <a:endParaRPr sz="1950">
              <a:highlight>
                <a:srgbClr val="FFFFFF"/>
              </a:highlight>
              <a:latin typeface="Roboto"/>
              <a:ea typeface="Roboto"/>
              <a:cs typeface="Roboto"/>
              <a:sym typeface="Roboto"/>
            </a:endParaRPr>
          </a:p>
          <a:p>
            <a:pPr marL="457200" lvl="0" indent="-301625" algn="l" rtl="0">
              <a:lnSpc>
                <a:spcPct val="115000"/>
              </a:lnSpc>
              <a:spcBef>
                <a:spcPts val="500"/>
              </a:spcBef>
              <a:spcAft>
                <a:spcPts val="0"/>
              </a:spcAft>
              <a:buSzPts val="1150"/>
              <a:buFont typeface="Roboto"/>
              <a:buChar char="•"/>
            </a:pPr>
            <a:r>
              <a:rPr lang="en-US" sz="1150">
                <a:highlight>
                  <a:srgbClr val="FFFFFF"/>
                </a:highlight>
                <a:latin typeface="Roboto"/>
                <a:ea typeface="Roboto"/>
                <a:cs typeface="Roboto"/>
                <a:sym typeface="Roboto"/>
              </a:rPr>
              <a:t>Note - Most Cities want all the other cities for that employee to be reported</a:t>
            </a:r>
            <a:endParaRPr sz="1150">
              <a:highlight>
                <a:srgbClr val="FFFFFF"/>
              </a:highlight>
              <a:latin typeface="Roboto"/>
              <a:ea typeface="Roboto"/>
              <a:cs typeface="Roboto"/>
              <a:sym typeface="Roboto"/>
            </a:endParaRPr>
          </a:p>
          <a:p>
            <a:pPr marL="0" lvl="0" indent="0" algn="l" rtl="0">
              <a:lnSpc>
                <a:spcPct val="115000"/>
              </a:lnSpc>
              <a:spcBef>
                <a:spcPts val="500"/>
              </a:spcBef>
              <a:spcAft>
                <a:spcPts val="0"/>
              </a:spcAft>
              <a:buNone/>
            </a:pPr>
            <a:r>
              <a:rPr lang="en-US" sz="1750">
                <a:highlight>
                  <a:srgbClr val="FFFFFF"/>
                </a:highlight>
                <a:latin typeface="Roboto"/>
                <a:ea typeface="Roboto"/>
                <a:cs typeface="Roboto"/>
                <a:sym typeface="Roboto"/>
              </a:rPr>
              <a:t>Check </a:t>
            </a:r>
            <a:r>
              <a:rPr lang="en-US" sz="1750" b="1">
                <a:highlight>
                  <a:srgbClr val="FFFFFF"/>
                </a:highlight>
                <a:latin typeface="Roboto"/>
                <a:ea typeface="Roboto"/>
                <a:cs typeface="Roboto"/>
                <a:sym typeface="Roboto"/>
              </a:rPr>
              <a:t>‘Include City Name For The Processing City?’ </a:t>
            </a:r>
            <a:r>
              <a:rPr lang="en-US" sz="1750">
                <a:highlight>
                  <a:srgbClr val="FFFFFF"/>
                </a:highlight>
                <a:latin typeface="Roboto"/>
                <a:ea typeface="Roboto"/>
                <a:cs typeface="Roboto"/>
                <a:sym typeface="Roboto"/>
              </a:rPr>
              <a:t>This option will include other cities the employee pays into as well as include the city name for the processing city.</a:t>
            </a:r>
            <a:endParaRPr sz="1750">
              <a:highlight>
                <a:srgbClr val="FFFFFF"/>
              </a:highlight>
              <a:latin typeface="Roboto"/>
              <a:ea typeface="Roboto"/>
              <a:cs typeface="Roboto"/>
              <a:sym typeface="Roboto"/>
            </a:endParaRPr>
          </a:p>
          <a:p>
            <a:pPr marL="457200" lvl="0" indent="-307975" algn="l" rtl="0">
              <a:lnSpc>
                <a:spcPct val="115000"/>
              </a:lnSpc>
              <a:spcBef>
                <a:spcPts val="500"/>
              </a:spcBef>
              <a:spcAft>
                <a:spcPts val="0"/>
              </a:spcAft>
              <a:buSzPts val="1250"/>
              <a:buFont typeface="Roboto"/>
              <a:buChar char="•"/>
            </a:pPr>
            <a:r>
              <a:rPr lang="en-US" sz="1250">
                <a:highlight>
                  <a:srgbClr val="FFFFFF"/>
                </a:highlight>
                <a:latin typeface="Roboto"/>
                <a:ea typeface="Roboto"/>
                <a:cs typeface="Roboto"/>
                <a:sym typeface="Roboto"/>
              </a:rPr>
              <a:t>When this box is checked, the system will check the Payroll Item Configuration Abbreviation box, if this is blank, then checks the W2 Abbreviation box, and if this is blank, looks at the Payee City address.</a:t>
            </a:r>
            <a:endParaRPr sz="2150" b="1">
              <a:highlight>
                <a:srgbClr val="FFFFFF"/>
              </a:highlight>
              <a:latin typeface="Roboto"/>
              <a:ea typeface="Roboto"/>
              <a:cs typeface="Roboto"/>
              <a:sym typeface="Roboto"/>
            </a:endParaRPr>
          </a:p>
          <a:p>
            <a:pPr marL="0" lvl="0" indent="0" algn="l" rtl="0">
              <a:spcBef>
                <a:spcPts val="1000"/>
              </a:spcBef>
              <a:spcAft>
                <a:spcPts val="0"/>
              </a:spcAft>
              <a:buNone/>
            </a:pPr>
            <a:endParaRPr/>
          </a:p>
        </p:txBody>
      </p:sp>
      <p:sp>
        <p:nvSpPr>
          <p:cNvPr id="1041" name="Google Shape;1041;gfceb12ddf5_0_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92</a:t>
            </a:fld>
            <a:endParaRPr/>
          </a:p>
        </p:txBody>
      </p:sp>
      <p:pic>
        <p:nvPicPr>
          <p:cNvPr id="1042" name="Google Shape;1042;gfceb12ddf5_0_49"/>
          <p:cNvPicPr preferRelativeResize="0"/>
          <p:nvPr/>
        </p:nvPicPr>
        <p:blipFill rotWithShape="1">
          <a:blip r:embed="rId3">
            <a:alphaModFix/>
          </a:blip>
          <a:srcRect/>
          <a:stretch/>
        </p:blipFill>
        <p:spPr>
          <a:xfrm>
            <a:off x="4347411" y="2313252"/>
            <a:ext cx="3116650" cy="4087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6"/>
        <p:cNvGrpSpPr/>
        <p:nvPr/>
      </p:nvGrpSpPr>
      <p:grpSpPr>
        <a:xfrm>
          <a:off x="0" y="0"/>
          <a:ext cx="0" cy="0"/>
          <a:chOff x="0" y="0"/>
          <a:chExt cx="0" cy="0"/>
        </a:xfrm>
      </p:grpSpPr>
      <p:sp>
        <p:nvSpPr>
          <p:cNvPr id="1047" name="Google Shape;1047;p5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8" name="Google Shape;1048;p52"/>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smtClean="0">
                <a:latin typeface="Arial"/>
                <a:ea typeface="Arial"/>
                <a:cs typeface="Arial"/>
                <a:sym typeface="Arial"/>
              </a:rPr>
              <a:t>2023 </a:t>
            </a:r>
            <a:r>
              <a:rPr lang="en-US" sz="4000" b="1" dirty="0">
                <a:latin typeface="Arial"/>
                <a:ea typeface="Arial"/>
                <a:cs typeface="Arial"/>
                <a:sym typeface="Arial"/>
              </a:rPr>
              <a:t>W2 Reporting-W2 Submission Files (continued)</a:t>
            </a:r>
            <a:endParaRPr sz="4000" b="1" dirty="0">
              <a:latin typeface="Arial"/>
              <a:ea typeface="Arial"/>
              <a:cs typeface="Arial"/>
              <a:sym typeface="Arial"/>
            </a:endParaRPr>
          </a:p>
        </p:txBody>
      </p:sp>
      <p:sp>
        <p:nvSpPr>
          <p:cNvPr id="1049" name="Google Shape;1049;p52"/>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457200" algn="l" rtl="0">
              <a:lnSpc>
                <a:spcPct val="115000"/>
              </a:lnSpc>
              <a:spcBef>
                <a:spcPts val="700"/>
              </a:spcBef>
              <a:spcAft>
                <a:spcPts val="0"/>
              </a:spcAft>
              <a:buClr>
                <a:schemeClr val="dk1"/>
              </a:buClr>
              <a:buSzPts val="1100"/>
              <a:buFont typeface="Arial"/>
              <a:buNone/>
            </a:pPr>
            <a:endParaRPr sz="3200" dirty="0">
              <a:latin typeface="Arial"/>
              <a:ea typeface="Arial"/>
              <a:cs typeface="Arial"/>
              <a:sym typeface="Arial"/>
            </a:endParaRPr>
          </a:p>
          <a:p>
            <a:pPr marL="0" lvl="0" indent="457200" algn="l" rtl="0">
              <a:lnSpc>
                <a:spcPct val="115000"/>
              </a:lnSpc>
              <a:spcBef>
                <a:spcPts val="700"/>
              </a:spcBef>
              <a:spcAft>
                <a:spcPts val="0"/>
              </a:spcAft>
              <a:buClr>
                <a:schemeClr val="dk1"/>
              </a:buClr>
              <a:buSzPts val="1100"/>
              <a:buFont typeface="Arial"/>
              <a:buNone/>
            </a:pPr>
            <a:r>
              <a:rPr lang="en-US" sz="3200" dirty="0">
                <a:latin typeface="Arial"/>
                <a:ea typeface="Arial"/>
                <a:cs typeface="Arial"/>
                <a:sym typeface="Arial"/>
              </a:rPr>
              <a:t>–</a:t>
            </a:r>
            <a:r>
              <a:rPr lang="en-US" sz="2400" b="1" dirty="0">
                <a:latin typeface="Arial"/>
                <a:ea typeface="Arial"/>
                <a:cs typeface="Arial"/>
                <a:sym typeface="Arial"/>
              </a:rPr>
              <a:t>W2 State</a:t>
            </a:r>
            <a:r>
              <a:rPr lang="en-US" sz="2400" dirty="0">
                <a:latin typeface="Arial"/>
                <a:ea typeface="Arial"/>
                <a:cs typeface="Arial"/>
                <a:sym typeface="Arial"/>
              </a:rPr>
              <a:t> Option is used to create:</a:t>
            </a:r>
            <a:endParaRPr dirty="0"/>
          </a:p>
          <a:p>
            <a:pPr marL="0" lvl="0" indent="457200" algn="l" rtl="0">
              <a:lnSpc>
                <a:spcPct val="115000"/>
              </a:lnSpc>
              <a:spcBef>
                <a:spcPts val="700"/>
              </a:spcBef>
              <a:spcAft>
                <a:spcPts val="0"/>
              </a:spcAft>
              <a:buClr>
                <a:schemeClr val="dk1"/>
              </a:buClr>
              <a:buSzPts val="1100"/>
              <a:buFont typeface="Arial"/>
              <a:buNone/>
            </a:pPr>
            <a:r>
              <a:rPr lang="en-US" sz="2400" dirty="0">
                <a:latin typeface="Arial"/>
                <a:ea typeface="Arial"/>
                <a:cs typeface="Arial"/>
                <a:sym typeface="Arial"/>
              </a:rPr>
              <a:t>	-</a:t>
            </a:r>
            <a:r>
              <a:rPr lang="en-US" sz="2400" b="1" dirty="0">
                <a:latin typeface="Arial"/>
                <a:ea typeface="Arial"/>
                <a:cs typeface="Arial"/>
                <a:sym typeface="Arial"/>
              </a:rPr>
              <a:t>State of Ohio W2 Submission File</a:t>
            </a:r>
            <a:endParaRPr dirty="0"/>
          </a:p>
          <a:p>
            <a:pPr marL="0" lvl="0" indent="457200" algn="l" rtl="0">
              <a:lnSpc>
                <a:spcPct val="115000"/>
              </a:lnSpc>
              <a:spcBef>
                <a:spcPts val="700"/>
              </a:spcBef>
              <a:spcAft>
                <a:spcPts val="0"/>
              </a:spcAft>
              <a:buClr>
                <a:schemeClr val="dk1"/>
              </a:buClr>
              <a:buSzPts val="1100"/>
              <a:buFont typeface="Arial"/>
              <a:buNone/>
            </a:pPr>
            <a:r>
              <a:rPr lang="en-US" sz="2400" b="1" dirty="0">
                <a:latin typeface="Arial"/>
                <a:ea typeface="Arial"/>
                <a:cs typeface="Arial"/>
                <a:sym typeface="Arial"/>
              </a:rPr>
              <a:t>	-</a:t>
            </a:r>
            <a:r>
              <a:rPr lang="en-US" sz="2400" dirty="0">
                <a:latin typeface="Arial"/>
                <a:ea typeface="Arial"/>
                <a:cs typeface="Arial"/>
                <a:sym typeface="Arial"/>
              </a:rPr>
              <a:t>State of Michigan W2 Submission File</a:t>
            </a:r>
            <a:endParaRPr dirty="0"/>
          </a:p>
          <a:p>
            <a:pPr marL="0" lvl="0" indent="457200" algn="l" rtl="0">
              <a:lnSpc>
                <a:spcPct val="115000"/>
              </a:lnSpc>
              <a:spcBef>
                <a:spcPts val="700"/>
              </a:spcBef>
              <a:spcAft>
                <a:spcPts val="0"/>
              </a:spcAft>
              <a:buClr>
                <a:schemeClr val="dk1"/>
              </a:buClr>
              <a:buSzPts val="1100"/>
              <a:buFont typeface="Arial"/>
              <a:buNone/>
            </a:pPr>
            <a:r>
              <a:rPr lang="en-US" sz="2400" dirty="0">
                <a:latin typeface="Arial"/>
                <a:ea typeface="Arial"/>
                <a:cs typeface="Arial"/>
                <a:sym typeface="Arial"/>
              </a:rPr>
              <a:t>	-State of Indiana W2 Submission File</a:t>
            </a:r>
            <a:endParaRPr dirty="0"/>
          </a:p>
          <a:p>
            <a:pPr marL="0" lvl="0" indent="457200" algn="l" rtl="0">
              <a:lnSpc>
                <a:spcPct val="115000"/>
              </a:lnSpc>
              <a:spcBef>
                <a:spcPts val="700"/>
              </a:spcBef>
              <a:spcAft>
                <a:spcPts val="0"/>
              </a:spcAft>
              <a:buClr>
                <a:schemeClr val="dk1"/>
              </a:buClr>
              <a:buSzPts val="1100"/>
              <a:buFont typeface="Arial"/>
              <a:buNone/>
            </a:pPr>
            <a:r>
              <a:rPr lang="en-US" sz="2400" dirty="0">
                <a:latin typeface="Arial"/>
                <a:ea typeface="Arial"/>
                <a:cs typeface="Arial"/>
                <a:sym typeface="Arial"/>
              </a:rPr>
              <a:t>	-State of Kentucky W2 Submission File</a:t>
            </a:r>
            <a:endParaRPr dirty="0"/>
          </a:p>
          <a:p>
            <a:pPr marL="0" lvl="0" indent="457200" algn="l" rtl="0">
              <a:lnSpc>
                <a:spcPct val="115000"/>
              </a:lnSpc>
              <a:spcBef>
                <a:spcPts val="700"/>
              </a:spcBef>
              <a:spcAft>
                <a:spcPts val="0"/>
              </a:spcAft>
              <a:buClr>
                <a:schemeClr val="dk1"/>
              </a:buClr>
              <a:buSzPts val="1100"/>
              <a:buFont typeface="Arial"/>
              <a:buNone/>
            </a:pPr>
            <a:r>
              <a:rPr lang="en-US" sz="2400" b="1" dirty="0">
                <a:latin typeface="Arial"/>
                <a:ea typeface="Arial"/>
                <a:cs typeface="Arial"/>
                <a:sym typeface="Arial"/>
              </a:rPr>
              <a:t>	-</a:t>
            </a:r>
            <a:r>
              <a:rPr lang="en-US" sz="2400" dirty="0">
                <a:latin typeface="Arial"/>
                <a:ea typeface="Arial"/>
                <a:cs typeface="Arial"/>
                <a:sym typeface="Arial"/>
              </a:rPr>
              <a:t>State of West Virginia W2 Submission File</a:t>
            </a:r>
            <a:endParaRPr dirty="0"/>
          </a:p>
          <a:p>
            <a:pPr marL="0" lvl="0" indent="457200" algn="l" rtl="0">
              <a:lnSpc>
                <a:spcPct val="115000"/>
              </a:lnSpc>
              <a:spcBef>
                <a:spcPts val="700"/>
              </a:spcBef>
              <a:spcAft>
                <a:spcPts val="0"/>
              </a:spcAft>
              <a:buClr>
                <a:schemeClr val="dk1"/>
              </a:buClr>
              <a:buSzPts val="1100"/>
              <a:buFont typeface="Arial"/>
              <a:buNone/>
            </a:pPr>
            <a:r>
              <a:rPr lang="en-US" sz="2400" b="1" dirty="0">
                <a:latin typeface="Arial"/>
                <a:ea typeface="Arial"/>
                <a:cs typeface="Arial"/>
                <a:sym typeface="Arial"/>
              </a:rPr>
              <a:t>	-State of Pennsylvania Submission File</a:t>
            </a:r>
            <a:endParaRPr dirty="0"/>
          </a:p>
          <a:p>
            <a:pPr marL="0" lvl="0" indent="457200" algn="l" rtl="0">
              <a:lnSpc>
                <a:spcPct val="115000"/>
              </a:lnSpc>
              <a:spcBef>
                <a:spcPts val="700"/>
              </a:spcBef>
              <a:spcAft>
                <a:spcPts val="0"/>
              </a:spcAft>
              <a:buClr>
                <a:schemeClr val="dk1"/>
              </a:buClr>
              <a:buSzPts val="1100"/>
              <a:buFont typeface="Arial"/>
              <a:buNone/>
            </a:pPr>
            <a:r>
              <a:rPr lang="en-US" sz="2400" b="1" dirty="0">
                <a:latin typeface="Arial"/>
                <a:ea typeface="Arial"/>
                <a:cs typeface="Arial"/>
                <a:sym typeface="Arial"/>
              </a:rPr>
              <a:t>	-State of Pennsylvania CSV Transmittal File</a:t>
            </a:r>
            <a:endParaRPr dirty="0"/>
          </a:p>
          <a:p>
            <a:pPr marL="0" lvl="0" indent="457200" algn="l" rtl="0">
              <a:lnSpc>
                <a:spcPct val="115000"/>
              </a:lnSpc>
              <a:spcBef>
                <a:spcPts val="700"/>
              </a:spcBef>
              <a:spcAft>
                <a:spcPts val="0"/>
              </a:spcAft>
              <a:buClr>
                <a:schemeClr val="dk1"/>
              </a:buClr>
              <a:buSzPts val="1100"/>
              <a:buFont typeface="Arial"/>
              <a:buNone/>
            </a:pPr>
            <a:endParaRPr sz="2400" dirty="0">
              <a:latin typeface="Arial"/>
              <a:ea typeface="Arial"/>
              <a:cs typeface="Arial"/>
              <a:sym typeface="Arial"/>
            </a:endParaRPr>
          </a:p>
          <a:p>
            <a:pPr marL="0" lvl="0" indent="457200" algn="l" rtl="0">
              <a:lnSpc>
                <a:spcPct val="115000"/>
              </a:lnSpc>
              <a:spcBef>
                <a:spcPts val="700"/>
              </a:spcBef>
              <a:spcAft>
                <a:spcPts val="0"/>
              </a:spcAft>
              <a:buClr>
                <a:schemeClr val="dk1"/>
              </a:buClr>
              <a:buSzPts val="1100"/>
              <a:buFont typeface="Arial"/>
              <a:buNone/>
            </a:pPr>
            <a:endParaRPr sz="2400" dirty="0">
              <a:latin typeface="Arial"/>
              <a:ea typeface="Arial"/>
              <a:cs typeface="Arial"/>
              <a:sym typeface="Arial"/>
            </a:endParaRPr>
          </a:p>
        </p:txBody>
      </p:sp>
      <p:pic>
        <p:nvPicPr>
          <p:cNvPr id="1050" name="Google Shape;1050;p5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051" name="Google Shape;105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5"/>
        <p:cNvGrpSpPr/>
        <p:nvPr/>
      </p:nvGrpSpPr>
      <p:grpSpPr>
        <a:xfrm>
          <a:off x="0" y="0"/>
          <a:ext cx="0" cy="0"/>
          <a:chOff x="0" y="0"/>
          <a:chExt cx="0" cy="0"/>
        </a:xfrm>
      </p:grpSpPr>
      <p:sp>
        <p:nvSpPr>
          <p:cNvPr id="1056" name="Google Shape;1056;gf94d89bdb1_0_26"/>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7" name="Google Shape;1057;gf94d89bdb1_0_26"/>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dirty="0" smtClean="0">
                <a:latin typeface="Arial"/>
                <a:ea typeface="Arial"/>
                <a:cs typeface="Arial"/>
                <a:sym typeface="Arial"/>
              </a:rPr>
              <a:t>2023 </a:t>
            </a:r>
            <a:r>
              <a:rPr lang="en-US" sz="4000" b="1" dirty="0">
                <a:latin typeface="Arial"/>
                <a:ea typeface="Arial"/>
                <a:cs typeface="Arial"/>
                <a:sym typeface="Arial"/>
              </a:rPr>
              <a:t>W2 Reporting-W2 Submission Files (continued)</a:t>
            </a:r>
            <a:endParaRPr sz="4000" b="1" dirty="0">
              <a:latin typeface="Arial"/>
              <a:ea typeface="Arial"/>
              <a:cs typeface="Arial"/>
              <a:sym typeface="Arial"/>
            </a:endParaRPr>
          </a:p>
        </p:txBody>
      </p:sp>
      <p:sp>
        <p:nvSpPr>
          <p:cNvPr id="1058" name="Google Shape;1058;gf94d89bdb1_0_26"/>
          <p:cNvSpPr txBox="1">
            <a:spLocks noGrp="1"/>
          </p:cNvSpPr>
          <p:nvPr>
            <p:ph type="body" idx="1"/>
          </p:nvPr>
        </p:nvSpPr>
        <p:spPr>
          <a:xfrm>
            <a:off x="838200" y="2209150"/>
            <a:ext cx="10515600" cy="4705200"/>
          </a:xfrm>
          <a:prstGeom prst="rect">
            <a:avLst/>
          </a:prstGeom>
          <a:noFill/>
          <a:ln>
            <a:noFill/>
          </a:ln>
        </p:spPr>
        <p:txBody>
          <a:bodyPr spcFirstLastPara="1" wrap="square" lIns="91425" tIns="45700" rIns="91425" bIns="45700" anchor="ctr" anchorCtr="0">
            <a:noAutofit/>
          </a:bodyPr>
          <a:lstStyle/>
          <a:p>
            <a:pPr marL="914400" lvl="0" indent="-457200" algn="l" rtl="0">
              <a:lnSpc>
                <a:spcPct val="115000"/>
              </a:lnSpc>
              <a:spcBef>
                <a:spcPts val="500"/>
              </a:spcBef>
              <a:spcAft>
                <a:spcPts val="0"/>
              </a:spcAft>
              <a:buSzPts val="1800"/>
              <a:buChar char="•"/>
            </a:pPr>
            <a:r>
              <a:rPr lang="en-US" sz="2000" b="1" dirty="0">
                <a:latin typeface="Arial"/>
                <a:ea typeface="Arial"/>
                <a:cs typeface="Arial"/>
                <a:sym typeface="Arial"/>
              </a:rPr>
              <a:t>To create State tape file(s) click the W2 State button and then click the applicable State wishing to create a file for.</a:t>
            </a:r>
            <a:endParaRPr dirty="0"/>
          </a:p>
          <a:p>
            <a:pPr marL="914400" lvl="0" indent="-457200" algn="l" rtl="0">
              <a:lnSpc>
                <a:spcPct val="115000"/>
              </a:lnSpc>
              <a:spcBef>
                <a:spcPts val="500"/>
              </a:spcBef>
              <a:spcAft>
                <a:spcPts val="0"/>
              </a:spcAft>
              <a:buSzPts val="1800"/>
              <a:buChar char="•"/>
            </a:pPr>
            <a:r>
              <a:rPr lang="en-US" sz="2000" b="1" dirty="0">
                <a:latin typeface="Arial"/>
                <a:ea typeface="Arial"/>
                <a:cs typeface="Arial"/>
                <a:sym typeface="Arial"/>
              </a:rPr>
              <a:t>Each State setup is unique so populate accordingly.</a:t>
            </a:r>
            <a:endParaRPr dirty="0"/>
          </a:p>
          <a:p>
            <a:pPr marL="1371600" lvl="1" indent="-457200" algn="l" rtl="0">
              <a:lnSpc>
                <a:spcPct val="115000"/>
              </a:lnSpc>
              <a:spcBef>
                <a:spcPts val="500"/>
              </a:spcBef>
              <a:spcAft>
                <a:spcPts val="0"/>
              </a:spcAft>
              <a:buSzPts val="1800"/>
              <a:buFont typeface="Noto Sans Symbols"/>
              <a:buChar char="▪"/>
            </a:pPr>
            <a:r>
              <a:rPr lang="en-US" sz="2000" b="1" dirty="0">
                <a:latin typeface="Arial"/>
                <a:ea typeface="Arial"/>
                <a:cs typeface="Arial"/>
                <a:sym typeface="Arial"/>
              </a:rPr>
              <a:t>Pennsylvania-</a:t>
            </a:r>
            <a:endParaRPr dirty="0"/>
          </a:p>
          <a:p>
            <a:pPr marL="457200" lvl="0" indent="0" algn="l" rtl="0">
              <a:lnSpc>
                <a:spcPct val="115000"/>
              </a:lnSpc>
              <a:spcBef>
                <a:spcPts val="500"/>
              </a:spcBef>
              <a:spcAft>
                <a:spcPts val="0"/>
              </a:spcAft>
              <a:buClr>
                <a:schemeClr val="dk1"/>
              </a:buClr>
              <a:buSzPts val="1800"/>
              <a:buFont typeface="Arial"/>
              <a:buNone/>
            </a:pPr>
            <a:r>
              <a:rPr lang="en-US" sz="2000" b="1" dirty="0">
                <a:latin typeface="Arial"/>
                <a:ea typeface="Arial"/>
                <a:cs typeface="Arial"/>
                <a:sym typeface="Arial"/>
              </a:rPr>
              <a:t>							</a:t>
            </a:r>
          </a:p>
        </p:txBody>
      </p:sp>
      <p:pic>
        <p:nvPicPr>
          <p:cNvPr id="1059" name="Google Shape;1059;gf94d89bdb1_0_26"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060" name="Google Shape;1060;gf94d89bdb1_0_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94</a:t>
            </a:fld>
            <a:endParaRPr/>
          </a:p>
        </p:txBody>
      </p:sp>
      <p:pic>
        <p:nvPicPr>
          <p:cNvPr id="1061" name="Google Shape;1061;gf94d89bdb1_0_26"/>
          <p:cNvPicPr preferRelativeResize="0"/>
          <p:nvPr/>
        </p:nvPicPr>
        <p:blipFill rotWithShape="1">
          <a:blip r:embed="rId4">
            <a:alphaModFix/>
          </a:blip>
          <a:srcRect/>
          <a:stretch/>
        </p:blipFill>
        <p:spPr>
          <a:xfrm>
            <a:off x="4188650" y="4722271"/>
            <a:ext cx="3669400" cy="295275"/>
          </a:xfrm>
          <a:prstGeom prst="rect">
            <a:avLst/>
          </a:prstGeom>
          <a:noFill/>
          <a:ln>
            <a:noFill/>
          </a:ln>
        </p:spPr>
      </p:pic>
      <p:pic>
        <p:nvPicPr>
          <p:cNvPr id="1062" name="Google Shape;1062;gf94d89bdb1_0_26"/>
          <p:cNvPicPr preferRelativeResize="0"/>
          <p:nvPr/>
        </p:nvPicPr>
        <p:blipFill rotWithShape="1">
          <a:blip r:embed="rId5">
            <a:alphaModFix/>
          </a:blip>
          <a:srcRect/>
          <a:stretch/>
        </p:blipFill>
        <p:spPr>
          <a:xfrm>
            <a:off x="4311150" y="5398199"/>
            <a:ext cx="3546900" cy="29527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9"/>
        <p:cNvGrpSpPr/>
        <p:nvPr/>
      </p:nvGrpSpPr>
      <p:grpSpPr>
        <a:xfrm>
          <a:off x="0" y="0"/>
          <a:ext cx="0" cy="0"/>
          <a:chOff x="0" y="0"/>
          <a:chExt cx="0" cy="0"/>
        </a:xfrm>
      </p:grpSpPr>
      <p:sp>
        <p:nvSpPr>
          <p:cNvPr id="1180" name="Google Shape;1180;g977d2b8285_0_716"/>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1" name="Google Shape;1181;g977d2b8285_0_716"/>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a:t>
            </a:r>
            <a:endParaRPr sz="4000" b="1">
              <a:latin typeface="Arial"/>
              <a:ea typeface="Arial"/>
              <a:cs typeface="Arial"/>
              <a:sym typeface="Arial"/>
            </a:endParaRPr>
          </a:p>
        </p:txBody>
      </p:sp>
      <p:sp>
        <p:nvSpPr>
          <p:cNvPr id="1182" name="Google Shape;1182;g977d2b8285_0_716"/>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4200" dirty="0">
                <a:latin typeface="Arial"/>
                <a:ea typeface="Arial"/>
                <a:cs typeface="Arial"/>
                <a:sym typeface="Arial"/>
              </a:rPr>
              <a:t>•Specific details on </a:t>
            </a:r>
            <a:r>
              <a:rPr lang="en-US" sz="4200" dirty="0" smtClean="0">
                <a:latin typeface="Arial"/>
                <a:ea typeface="Arial"/>
                <a:cs typeface="Arial"/>
                <a:sym typeface="Arial"/>
              </a:rPr>
              <a:t>2023 </a:t>
            </a:r>
            <a:r>
              <a:rPr lang="en-US" sz="4200" dirty="0">
                <a:latin typeface="Arial"/>
                <a:ea typeface="Arial"/>
                <a:cs typeface="Arial"/>
                <a:sym typeface="Arial"/>
              </a:rPr>
              <a:t>W2 form reporting requirements</a:t>
            </a:r>
            <a:endParaRPr sz="4200" dirty="0">
              <a:latin typeface="Arial"/>
              <a:ea typeface="Arial"/>
              <a:cs typeface="Arial"/>
              <a:sym typeface="Arial"/>
            </a:endParaRPr>
          </a:p>
          <a:p>
            <a:pPr marL="0" lvl="0" indent="0" algn="l" rtl="0">
              <a:lnSpc>
                <a:spcPct val="115000"/>
              </a:lnSpc>
              <a:spcBef>
                <a:spcPts val="700"/>
              </a:spcBef>
              <a:spcAft>
                <a:spcPts val="0"/>
              </a:spcAft>
              <a:buSzPts val="1800"/>
              <a:buNone/>
            </a:pPr>
            <a:r>
              <a:rPr lang="en-US" sz="3800" dirty="0">
                <a:latin typeface="Arial"/>
                <a:ea typeface="Arial"/>
                <a:cs typeface="Arial"/>
                <a:sym typeface="Arial"/>
              </a:rPr>
              <a:t>–Found at</a:t>
            </a:r>
            <a:endParaRPr sz="3800" dirty="0">
              <a:latin typeface="Arial"/>
              <a:ea typeface="Arial"/>
              <a:cs typeface="Arial"/>
              <a:sym typeface="Arial"/>
            </a:endParaRPr>
          </a:p>
          <a:p>
            <a:pPr marL="0" lvl="0" indent="0" algn="l" rtl="0">
              <a:lnSpc>
                <a:spcPct val="115000"/>
              </a:lnSpc>
              <a:spcBef>
                <a:spcPts val="600"/>
              </a:spcBef>
              <a:spcAft>
                <a:spcPts val="0"/>
              </a:spcAft>
              <a:buSzPts val="1800"/>
              <a:buNone/>
            </a:pPr>
            <a:r>
              <a:rPr lang="en-US" sz="3400" dirty="0">
                <a:latin typeface="Arial"/>
                <a:ea typeface="Arial"/>
                <a:cs typeface="Arial"/>
                <a:sym typeface="Arial"/>
              </a:rPr>
              <a:t>•http://www.irs.gov/pub/irs-pdf/iw2w3.pdf</a:t>
            </a:r>
            <a:endParaRPr sz="3400" dirty="0">
              <a:latin typeface="Arial"/>
              <a:ea typeface="Arial"/>
              <a:cs typeface="Arial"/>
              <a:sym typeface="Arial"/>
            </a:endParaRPr>
          </a:p>
          <a:p>
            <a:pPr marL="457200" lvl="0" indent="0" algn="l" rtl="0">
              <a:lnSpc>
                <a:spcPct val="115000"/>
              </a:lnSpc>
              <a:spcBef>
                <a:spcPts val="700"/>
              </a:spcBef>
              <a:spcAft>
                <a:spcPts val="0"/>
              </a:spcAft>
              <a:buSzPts val="1800"/>
              <a:buNone/>
            </a:pPr>
            <a:endParaRPr sz="3500" dirty="0">
              <a:latin typeface="Arial"/>
              <a:ea typeface="Arial"/>
              <a:cs typeface="Arial"/>
              <a:sym typeface="Arial"/>
            </a:endParaRPr>
          </a:p>
        </p:txBody>
      </p:sp>
      <p:pic>
        <p:nvPicPr>
          <p:cNvPr id="1183" name="Google Shape;1183;g977d2b8285_0_716"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184" name="Google Shape;1184;g977d2b8285_0_7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8"/>
        <p:cNvGrpSpPr/>
        <p:nvPr/>
      </p:nvGrpSpPr>
      <p:grpSpPr>
        <a:xfrm>
          <a:off x="0" y="0"/>
          <a:ext cx="0" cy="0"/>
          <a:chOff x="0" y="0"/>
          <a:chExt cx="0" cy="0"/>
        </a:xfrm>
      </p:grpSpPr>
      <p:sp>
        <p:nvSpPr>
          <p:cNvPr id="1189" name="Google Shape;1189;g977d2b8285_0_725"/>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0" name="Google Shape;1190;g977d2b8285_0_725"/>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191" name="Google Shape;1191;g977d2b8285_0_725"/>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a:t>
            </a:r>
            <a:r>
              <a:rPr lang="en-US" sz="3300" dirty="0">
                <a:latin typeface="Arial"/>
                <a:ea typeface="Arial"/>
                <a:cs typeface="Arial"/>
                <a:sym typeface="Arial"/>
              </a:rPr>
              <a:t>Corrections (Page 26- </a:t>
            </a:r>
            <a:r>
              <a:rPr lang="en-US" sz="3300" dirty="0" smtClean="0">
                <a:latin typeface="Arial"/>
                <a:ea typeface="Arial"/>
                <a:cs typeface="Arial"/>
                <a:sym typeface="Arial"/>
              </a:rPr>
              <a:t>2023 </a:t>
            </a:r>
            <a:r>
              <a:rPr lang="en-US" sz="3300" dirty="0">
                <a:latin typeface="Arial"/>
                <a:ea typeface="Arial"/>
                <a:cs typeface="Arial"/>
                <a:sym typeface="Arial"/>
              </a:rPr>
              <a:t>Instructions for Forms W-2 and W-3)</a:t>
            </a:r>
            <a:endParaRPr sz="33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sz="2900" dirty="0">
                <a:latin typeface="Arial"/>
                <a:ea typeface="Arial"/>
                <a:cs typeface="Arial"/>
                <a:sym typeface="Arial"/>
              </a:rPr>
              <a:t>–Use W2-C form</a:t>
            </a:r>
            <a:endParaRPr sz="29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sz="2900" dirty="0">
                <a:latin typeface="Arial"/>
                <a:ea typeface="Arial"/>
                <a:cs typeface="Arial"/>
                <a:sym typeface="Arial"/>
              </a:rPr>
              <a:t>–A W3-C form must accompany a W2-C form</a:t>
            </a:r>
            <a:endParaRPr sz="2900" dirty="0">
              <a:latin typeface="Arial"/>
              <a:ea typeface="Arial"/>
              <a:cs typeface="Arial"/>
              <a:sym typeface="Arial"/>
            </a:endParaRPr>
          </a:p>
          <a:p>
            <a:pPr marL="1371600" lvl="0" indent="-387350" algn="l" rtl="0">
              <a:lnSpc>
                <a:spcPct val="115000"/>
              </a:lnSpc>
              <a:spcBef>
                <a:spcPts val="600"/>
              </a:spcBef>
              <a:spcAft>
                <a:spcPts val="0"/>
              </a:spcAft>
              <a:buSzPts val="2500"/>
              <a:buFont typeface="Arial"/>
              <a:buChar char="•"/>
            </a:pPr>
            <a:r>
              <a:rPr lang="en-US" sz="2500" dirty="0">
                <a:latin typeface="Arial"/>
                <a:ea typeface="Arial"/>
                <a:cs typeface="Arial"/>
                <a:sym typeface="Arial"/>
              </a:rPr>
              <a:t>W3-C form corrects totals submitted on tape file by ITC</a:t>
            </a:r>
            <a:endParaRPr sz="25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sz="2900" dirty="0">
                <a:latin typeface="Arial"/>
                <a:ea typeface="Arial"/>
                <a:cs typeface="Arial"/>
                <a:sym typeface="Arial"/>
              </a:rPr>
              <a:t>–Incorrect address</a:t>
            </a:r>
            <a:endParaRPr sz="2900" dirty="0">
              <a:latin typeface="Arial"/>
              <a:ea typeface="Arial"/>
              <a:cs typeface="Arial"/>
              <a:sym typeface="Arial"/>
            </a:endParaRPr>
          </a:p>
          <a:p>
            <a:pPr marL="1371600" lvl="0" indent="-387350" algn="l" rtl="0">
              <a:lnSpc>
                <a:spcPct val="115000"/>
              </a:lnSpc>
              <a:spcBef>
                <a:spcPts val="700"/>
              </a:spcBef>
              <a:spcAft>
                <a:spcPts val="0"/>
              </a:spcAft>
              <a:buSzPts val="2500"/>
              <a:buFont typeface="Arial"/>
              <a:buChar char="•"/>
            </a:pPr>
            <a:r>
              <a:rPr lang="en-US" sz="2500" dirty="0">
                <a:latin typeface="Arial"/>
                <a:ea typeface="Arial"/>
                <a:cs typeface="Arial"/>
                <a:sym typeface="Arial"/>
              </a:rPr>
              <a:t>W2-C form not required</a:t>
            </a:r>
            <a:endParaRPr sz="3300" dirty="0">
              <a:latin typeface="Arial"/>
              <a:ea typeface="Arial"/>
              <a:cs typeface="Arial"/>
              <a:sym typeface="Arial"/>
            </a:endParaRPr>
          </a:p>
        </p:txBody>
      </p:sp>
      <p:pic>
        <p:nvPicPr>
          <p:cNvPr id="1192" name="Google Shape;1192;g977d2b8285_0_725"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193" name="Google Shape;1193;g977d2b8285_0_7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7"/>
        <p:cNvGrpSpPr/>
        <p:nvPr/>
      </p:nvGrpSpPr>
      <p:grpSpPr>
        <a:xfrm>
          <a:off x="0" y="0"/>
          <a:ext cx="0" cy="0"/>
          <a:chOff x="0" y="0"/>
          <a:chExt cx="0" cy="0"/>
        </a:xfrm>
      </p:grpSpPr>
      <p:sp>
        <p:nvSpPr>
          <p:cNvPr id="1198" name="Google Shape;1198;g977d2b8285_0_734"/>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9" name="Google Shape;1199;g977d2b8285_0_734"/>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00" name="Google Shape;1200;g977d2b8285_0_734"/>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r>
              <a:rPr lang="en-US" sz="3200" dirty="0">
                <a:latin typeface="Arial"/>
                <a:ea typeface="Arial"/>
                <a:cs typeface="Arial"/>
                <a:sym typeface="Arial"/>
              </a:rPr>
              <a:t>•Deceased employee’s wages (Page 8 -</a:t>
            </a:r>
            <a:r>
              <a:rPr lang="en-US" sz="3200" dirty="0" smtClean="0">
                <a:latin typeface="Arial"/>
                <a:ea typeface="Arial"/>
                <a:cs typeface="Arial"/>
                <a:sym typeface="Arial"/>
              </a:rPr>
              <a:t>2023 </a:t>
            </a:r>
            <a:r>
              <a:rPr lang="en-US" sz="3200" dirty="0">
                <a:latin typeface="Arial"/>
                <a:ea typeface="Arial"/>
                <a:cs typeface="Arial"/>
                <a:sym typeface="Arial"/>
              </a:rPr>
              <a:t>Instructions for Forms W-2 and W-3</a:t>
            </a:r>
            <a:endParaRPr sz="32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dirty="0">
                <a:latin typeface="Arial"/>
                <a:ea typeface="Arial"/>
                <a:cs typeface="Arial"/>
                <a:sym typeface="Arial"/>
              </a:rPr>
              <a:t>–If payment is made in year employee died</a:t>
            </a:r>
            <a:endParaRPr dirty="0">
              <a:latin typeface="Arial"/>
              <a:ea typeface="Arial"/>
              <a:cs typeface="Arial"/>
              <a:sym typeface="Arial"/>
            </a:endParaRPr>
          </a:p>
          <a:p>
            <a:pPr marL="457200" lvl="0" indent="457200" algn="l" rtl="0">
              <a:lnSpc>
                <a:spcPct val="115000"/>
              </a:lnSpc>
              <a:spcBef>
                <a:spcPts val="600"/>
              </a:spcBef>
              <a:spcAft>
                <a:spcPts val="0"/>
              </a:spcAft>
              <a:buSzPts val="1800"/>
              <a:buNone/>
            </a:pPr>
            <a:r>
              <a:rPr lang="en-US" sz="2400" dirty="0">
                <a:latin typeface="Arial"/>
                <a:ea typeface="Arial"/>
                <a:cs typeface="Arial"/>
                <a:sym typeface="Arial"/>
              </a:rPr>
              <a:t>•W2 reporting required</a:t>
            </a:r>
            <a:endParaRPr sz="2400" dirty="0">
              <a:latin typeface="Arial"/>
              <a:ea typeface="Arial"/>
              <a:cs typeface="Arial"/>
              <a:sym typeface="Arial"/>
            </a:endParaRPr>
          </a:p>
          <a:p>
            <a:pPr marL="457200" lvl="0" indent="457200" algn="l" rtl="0">
              <a:lnSpc>
                <a:spcPct val="115000"/>
              </a:lnSpc>
              <a:spcBef>
                <a:spcPts val="600"/>
              </a:spcBef>
              <a:spcAft>
                <a:spcPts val="0"/>
              </a:spcAft>
              <a:buSzPts val="1800"/>
              <a:buNone/>
            </a:pPr>
            <a:r>
              <a:rPr lang="en-US" sz="2400" dirty="0">
                <a:latin typeface="Arial"/>
                <a:ea typeface="Arial"/>
                <a:cs typeface="Arial"/>
                <a:sym typeface="Arial"/>
              </a:rPr>
              <a:t>•1099 reporting required</a:t>
            </a:r>
            <a:endParaRPr sz="2400" dirty="0">
              <a:latin typeface="Arial"/>
              <a:ea typeface="Arial"/>
              <a:cs typeface="Arial"/>
              <a:sym typeface="Arial"/>
            </a:endParaRPr>
          </a:p>
          <a:p>
            <a:pPr marL="0" lvl="0" indent="457200" algn="l" rtl="0">
              <a:lnSpc>
                <a:spcPct val="115000"/>
              </a:lnSpc>
              <a:spcBef>
                <a:spcPts val="700"/>
              </a:spcBef>
              <a:spcAft>
                <a:spcPts val="0"/>
              </a:spcAft>
              <a:buSzPts val="1800"/>
              <a:buNone/>
            </a:pPr>
            <a:r>
              <a:rPr lang="en-US" dirty="0">
                <a:latin typeface="Arial"/>
                <a:ea typeface="Arial"/>
                <a:cs typeface="Arial"/>
                <a:sym typeface="Arial"/>
              </a:rPr>
              <a:t>–If payment is made in year after the death of employee</a:t>
            </a:r>
            <a:endParaRPr dirty="0">
              <a:latin typeface="Arial"/>
              <a:ea typeface="Arial"/>
              <a:cs typeface="Arial"/>
              <a:sym typeface="Arial"/>
            </a:endParaRPr>
          </a:p>
          <a:p>
            <a:pPr marL="457200" lvl="0" indent="457200" algn="l" rtl="0">
              <a:lnSpc>
                <a:spcPct val="115000"/>
              </a:lnSpc>
              <a:spcBef>
                <a:spcPts val="600"/>
              </a:spcBef>
              <a:spcAft>
                <a:spcPts val="0"/>
              </a:spcAft>
              <a:buSzPts val="1800"/>
              <a:buNone/>
            </a:pPr>
            <a:r>
              <a:rPr lang="en-US" sz="2400" dirty="0">
                <a:latin typeface="Arial"/>
                <a:ea typeface="Arial"/>
                <a:cs typeface="Arial"/>
                <a:sym typeface="Arial"/>
              </a:rPr>
              <a:t>•1099 reporting required</a:t>
            </a:r>
            <a:endParaRPr sz="2400" dirty="0">
              <a:latin typeface="Arial"/>
              <a:ea typeface="Arial"/>
              <a:cs typeface="Arial"/>
              <a:sym typeface="Arial"/>
            </a:endParaRPr>
          </a:p>
          <a:p>
            <a:pPr marL="0" lvl="0" indent="0" algn="l" rtl="0">
              <a:lnSpc>
                <a:spcPct val="115000"/>
              </a:lnSpc>
              <a:spcBef>
                <a:spcPts val="800"/>
              </a:spcBef>
              <a:spcAft>
                <a:spcPts val="0"/>
              </a:spcAft>
              <a:buSzPts val="1800"/>
              <a:buNone/>
            </a:pPr>
            <a:endParaRPr sz="3300" dirty="0">
              <a:latin typeface="Arial"/>
              <a:ea typeface="Arial"/>
              <a:cs typeface="Arial"/>
              <a:sym typeface="Arial"/>
            </a:endParaRPr>
          </a:p>
        </p:txBody>
      </p:sp>
      <p:pic>
        <p:nvPicPr>
          <p:cNvPr id="1201" name="Google Shape;1201;g977d2b8285_0_734"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02" name="Google Shape;1202;g977d2b8285_0_7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6"/>
        <p:cNvGrpSpPr/>
        <p:nvPr/>
      </p:nvGrpSpPr>
      <p:grpSpPr>
        <a:xfrm>
          <a:off x="0" y="0"/>
          <a:ext cx="0" cy="0"/>
          <a:chOff x="0" y="0"/>
          <a:chExt cx="0" cy="0"/>
        </a:xfrm>
      </p:grpSpPr>
      <p:sp>
        <p:nvSpPr>
          <p:cNvPr id="1207" name="Google Shape;1207;g977d2b8285_0_742"/>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8" name="Google Shape;1208;g977d2b8285_0_742"/>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09" name="Google Shape;1209;g977d2b8285_0_742"/>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800"/>
              <a:buNone/>
            </a:pP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•Designated Roth IRA amounts (Page 8 -</a:t>
            </a:r>
            <a:r>
              <a:rPr lang="en-US" sz="3200" dirty="0" smtClean="0">
                <a:latin typeface="Arial"/>
                <a:ea typeface="Arial"/>
                <a:cs typeface="Arial"/>
                <a:sym typeface="Arial"/>
              </a:rPr>
              <a:t>2023 </a:t>
            </a:r>
            <a:r>
              <a:rPr lang="en-US" sz="3200" dirty="0">
                <a:latin typeface="Arial"/>
                <a:ea typeface="Arial"/>
                <a:cs typeface="Arial"/>
                <a:sym typeface="Arial"/>
              </a:rPr>
              <a:t>Instructions for Forms W-2 and W-3)</a:t>
            </a: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•Educational Assistance (pages 9)</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–Verify taxability with legal advisor</a:t>
            </a:r>
            <a:endParaRPr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•Employee business expense reimbursements</a:t>
            </a:r>
            <a:endParaRPr sz="3200" dirty="0">
              <a:latin typeface="Arial"/>
              <a:ea typeface="Arial"/>
              <a:cs typeface="Arial"/>
              <a:sym typeface="Arial"/>
            </a:endParaRPr>
          </a:p>
          <a:p>
            <a:pPr marL="0" lvl="0" indent="0" algn="l" rtl="0">
              <a:lnSpc>
                <a:spcPct val="115000"/>
              </a:lnSpc>
              <a:spcBef>
                <a:spcPts val="800"/>
              </a:spcBef>
              <a:spcAft>
                <a:spcPts val="0"/>
              </a:spcAft>
              <a:buSzPts val="1800"/>
              <a:buNone/>
            </a:pPr>
            <a:r>
              <a:rPr lang="en-US" sz="3200" dirty="0">
                <a:latin typeface="Arial"/>
                <a:ea typeface="Arial"/>
                <a:cs typeface="Arial"/>
                <a:sym typeface="Arial"/>
              </a:rPr>
              <a:t>•(Page 9)</a:t>
            </a:r>
            <a:endParaRPr sz="3200" dirty="0">
              <a:latin typeface="Arial"/>
              <a:ea typeface="Arial"/>
              <a:cs typeface="Arial"/>
              <a:sym typeface="Arial"/>
            </a:endParaRPr>
          </a:p>
          <a:p>
            <a:pPr marL="0" lvl="0" indent="0" algn="l" rtl="0">
              <a:lnSpc>
                <a:spcPct val="115000"/>
              </a:lnSpc>
              <a:spcBef>
                <a:spcPts val="700"/>
              </a:spcBef>
              <a:spcAft>
                <a:spcPts val="0"/>
              </a:spcAft>
              <a:buSzPts val="1800"/>
              <a:buNone/>
            </a:pPr>
            <a:r>
              <a:rPr lang="en-US" dirty="0">
                <a:latin typeface="Arial"/>
                <a:ea typeface="Arial"/>
                <a:cs typeface="Arial"/>
                <a:sym typeface="Arial"/>
              </a:rPr>
              <a:t>–Verify taxability with legal advisor</a:t>
            </a:r>
            <a:endParaRPr dirty="0">
              <a:latin typeface="Arial"/>
              <a:ea typeface="Arial"/>
              <a:cs typeface="Arial"/>
              <a:sym typeface="Arial"/>
            </a:endParaRPr>
          </a:p>
          <a:p>
            <a:pPr marL="0" lvl="0" indent="0" algn="l" rtl="0">
              <a:lnSpc>
                <a:spcPct val="115000"/>
              </a:lnSpc>
              <a:spcBef>
                <a:spcPts val="800"/>
              </a:spcBef>
              <a:spcAft>
                <a:spcPts val="0"/>
              </a:spcAft>
              <a:buSzPts val="1800"/>
              <a:buNone/>
            </a:pPr>
            <a:endParaRPr sz="3300" dirty="0">
              <a:latin typeface="Arial"/>
              <a:ea typeface="Arial"/>
              <a:cs typeface="Arial"/>
              <a:sym typeface="Arial"/>
            </a:endParaRPr>
          </a:p>
        </p:txBody>
      </p:sp>
      <p:pic>
        <p:nvPicPr>
          <p:cNvPr id="1210" name="Google Shape;1210;g977d2b8285_0_742"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11" name="Google Shape;1211;g977d2b8285_0_7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5"/>
        <p:cNvGrpSpPr/>
        <p:nvPr/>
      </p:nvGrpSpPr>
      <p:grpSpPr>
        <a:xfrm>
          <a:off x="0" y="0"/>
          <a:ext cx="0" cy="0"/>
          <a:chOff x="0" y="0"/>
          <a:chExt cx="0" cy="0"/>
        </a:xfrm>
      </p:grpSpPr>
      <p:sp>
        <p:nvSpPr>
          <p:cNvPr id="1216" name="Google Shape;1216;g977d2b8285_0_750"/>
          <p:cNvSpPr/>
          <p:nvPr/>
        </p:nvSpPr>
        <p:spPr>
          <a:xfrm>
            <a:off x="546100" y="349250"/>
            <a:ext cx="11099700" cy="1803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7" name="Google Shape;1217;g977d2b8285_0_750"/>
          <p:cNvSpPr txBox="1">
            <a:spLocks noGrp="1"/>
          </p:cNvSpPr>
          <p:nvPr>
            <p:ph type="title"/>
          </p:nvPr>
        </p:nvSpPr>
        <p:spPr>
          <a:xfrm>
            <a:off x="838150" y="5699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000" b="1">
                <a:latin typeface="Arial"/>
                <a:ea typeface="Arial"/>
                <a:cs typeface="Arial"/>
                <a:sym typeface="Arial"/>
              </a:rPr>
              <a:t>W2 Instructions Reviewed (continued)</a:t>
            </a:r>
            <a:endParaRPr sz="4000" b="1">
              <a:latin typeface="Arial"/>
              <a:ea typeface="Arial"/>
              <a:cs typeface="Arial"/>
              <a:sym typeface="Arial"/>
            </a:endParaRPr>
          </a:p>
        </p:txBody>
      </p:sp>
      <p:sp>
        <p:nvSpPr>
          <p:cNvPr id="1218" name="Google Shape;1218;g977d2b8285_0_750"/>
          <p:cNvSpPr txBox="1">
            <a:spLocks noGrp="1"/>
          </p:cNvSpPr>
          <p:nvPr>
            <p:ph type="body" idx="1"/>
          </p:nvPr>
        </p:nvSpPr>
        <p:spPr>
          <a:xfrm>
            <a:off x="838200" y="2152550"/>
            <a:ext cx="10515600" cy="470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700"/>
              </a:spcBef>
              <a:spcAft>
                <a:spcPts val="0"/>
              </a:spcAft>
              <a:buClr>
                <a:schemeClr val="dk1"/>
              </a:buClr>
              <a:buSzPts val="1100"/>
              <a:buFont typeface="Arial"/>
              <a:buNone/>
            </a:pPr>
            <a:r>
              <a:rPr lang="en-US" dirty="0">
                <a:latin typeface="Arial"/>
                <a:ea typeface="Arial"/>
                <a:cs typeface="Arial"/>
                <a:sym typeface="Arial"/>
              </a:rPr>
              <a:t>•</a:t>
            </a:r>
            <a:r>
              <a:rPr lang="en-US" sz="2900" dirty="0">
                <a:latin typeface="Arial"/>
                <a:ea typeface="Arial"/>
                <a:cs typeface="Arial"/>
                <a:sym typeface="Arial"/>
              </a:rPr>
              <a:t>Employee taxes paid by employer (Page 9 and 16 - </a:t>
            </a:r>
            <a:r>
              <a:rPr lang="en-US" sz="2900" dirty="0" smtClean="0">
                <a:latin typeface="Arial"/>
                <a:ea typeface="Arial"/>
                <a:cs typeface="Arial"/>
                <a:sym typeface="Arial"/>
              </a:rPr>
              <a:t>2023 </a:t>
            </a:r>
            <a:r>
              <a:rPr lang="en-US" sz="2900" dirty="0">
                <a:latin typeface="Arial"/>
                <a:ea typeface="Arial"/>
                <a:cs typeface="Arial"/>
                <a:sym typeface="Arial"/>
              </a:rPr>
              <a:t>Instructions for Forms W-2 and W-3)</a:t>
            </a:r>
            <a:endParaRPr sz="2900" dirty="0">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500" dirty="0">
                <a:latin typeface="Arial"/>
                <a:ea typeface="Arial"/>
                <a:cs typeface="Arial"/>
                <a:sym typeface="Arial"/>
              </a:rPr>
              <a:t>–Medicare pickup</a:t>
            </a:r>
            <a:endParaRPr sz="2500" dirty="0">
              <a:latin typeface="Arial"/>
              <a:ea typeface="Arial"/>
              <a:cs typeface="Arial"/>
              <a:sym typeface="Arial"/>
            </a:endParaRPr>
          </a:p>
          <a:p>
            <a:pPr marL="0" lvl="0" indent="0" algn="l" rtl="0">
              <a:lnSpc>
                <a:spcPct val="90000"/>
              </a:lnSpc>
              <a:spcBef>
                <a:spcPts val="700"/>
              </a:spcBef>
              <a:spcAft>
                <a:spcPts val="0"/>
              </a:spcAft>
              <a:buClr>
                <a:schemeClr val="dk1"/>
              </a:buClr>
              <a:buSzPts val="1100"/>
              <a:buFont typeface="Arial"/>
              <a:buNone/>
            </a:pPr>
            <a:r>
              <a:rPr lang="en-US" sz="2900" dirty="0">
                <a:latin typeface="Arial"/>
                <a:ea typeface="Arial"/>
                <a:cs typeface="Arial"/>
                <a:sym typeface="Arial"/>
              </a:rPr>
              <a:t>•Fringe benefits (Page 10)</a:t>
            </a:r>
            <a:endParaRPr sz="2900" dirty="0">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500" dirty="0">
                <a:latin typeface="Arial"/>
                <a:ea typeface="Arial"/>
                <a:cs typeface="Arial"/>
                <a:sym typeface="Arial"/>
              </a:rPr>
              <a:t>–Verify taxability with legal advisor</a:t>
            </a:r>
            <a:endParaRPr sz="2500" dirty="0">
              <a:latin typeface="Arial"/>
              <a:ea typeface="Arial"/>
              <a:cs typeface="Arial"/>
              <a:sym typeface="Arial"/>
            </a:endParaRPr>
          </a:p>
          <a:p>
            <a:pPr marL="0" lvl="0" indent="0" algn="l" rtl="0">
              <a:lnSpc>
                <a:spcPct val="90000"/>
              </a:lnSpc>
              <a:spcBef>
                <a:spcPts val="700"/>
              </a:spcBef>
              <a:spcAft>
                <a:spcPts val="0"/>
              </a:spcAft>
              <a:buClr>
                <a:schemeClr val="dk1"/>
              </a:buClr>
              <a:buSzPts val="1100"/>
              <a:buFont typeface="Arial"/>
              <a:buNone/>
            </a:pPr>
            <a:r>
              <a:rPr lang="en-US" sz="2900" dirty="0">
                <a:latin typeface="Arial"/>
                <a:ea typeface="Arial"/>
                <a:cs typeface="Arial"/>
                <a:sym typeface="Arial"/>
              </a:rPr>
              <a:t>•Group-term life insurance (Page 10)</a:t>
            </a:r>
            <a:endParaRPr sz="2900" dirty="0">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500" dirty="0">
                <a:latin typeface="Arial"/>
                <a:ea typeface="Arial"/>
                <a:cs typeface="Arial"/>
                <a:sym typeface="Arial"/>
              </a:rPr>
              <a:t>–Over $50,000 provided</a:t>
            </a:r>
            <a:endParaRPr sz="2500" dirty="0">
              <a:latin typeface="Arial"/>
              <a:ea typeface="Arial"/>
              <a:cs typeface="Arial"/>
              <a:sym typeface="Arial"/>
            </a:endParaRPr>
          </a:p>
          <a:p>
            <a:pPr marL="0" lvl="0" indent="0" algn="l" rtl="0">
              <a:lnSpc>
                <a:spcPct val="90000"/>
              </a:lnSpc>
              <a:spcBef>
                <a:spcPts val="500"/>
              </a:spcBef>
              <a:spcAft>
                <a:spcPts val="0"/>
              </a:spcAft>
              <a:buClr>
                <a:schemeClr val="dk1"/>
              </a:buClr>
              <a:buSzPts val="1100"/>
              <a:buFont typeface="Arial"/>
              <a:buNone/>
            </a:pPr>
            <a:r>
              <a:rPr lang="en-US" sz="2100" dirty="0">
                <a:latin typeface="Arial"/>
                <a:ea typeface="Arial"/>
                <a:cs typeface="Arial"/>
                <a:sym typeface="Arial"/>
              </a:rPr>
              <a:t>•Must use Publication 15-B table and calculate taxable value of premium, page 13-16</a:t>
            </a:r>
            <a:endParaRPr sz="2100" dirty="0">
              <a:latin typeface="Arial"/>
              <a:ea typeface="Arial"/>
              <a:cs typeface="Arial"/>
              <a:sym typeface="Arial"/>
            </a:endParaRPr>
          </a:p>
          <a:p>
            <a:pPr marL="0" lvl="0" indent="0" algn="l" rtl="0">
              <a:lnSpc>
                <a:spcPct val="90000"/>
              </a:lnSpc>
              <a:spcBef>
                <a:spcPts val="500"/>
              </a:spcBef>
              <a:spcAft>
                <a:spcPts val="0"/>
              </a:spcAft>
              <a:buClr>
                <a:schemeClr val="dk1"/>
              </a:buClr>
              <a:buSzPts val="1100"/>
              <a:buFont typeface="Arial"/>
              <a:buNone/>
            </a:pPr>
            <a:r>
              <a:rPr lang="en-US" sz="2100" dirty="0">
                <a:latin typeface="Arial"/>
                <a:ea typeface="Arial"/>
                <a:cs typeface="Arial"/>
                <a:sym typeface="Arial"/>
              </a:rPr>
              <a:t>•NOTE: Print 15-B now – IRS updates this early for new tax year</a:t>
            </a:r>
            <a:endParaRPr sz="2100" dirty="0">
              <a:latin typeface="Arial"/>
              <a:ea typeface="Arial"/>
              <a:cs typeface="Arial"/>
              <a:sym typeface="Arial"/>
            </a:endParaRPr>
          </a:p>
        </p:txBody>
      </p:sp>
      <p:pic>
        <p:nvPicPr>
          <p:cNvPr id="1219" name="Google Shape;1219;g977d2b8285_0_750" descr="A picture containing text, map, drawing&#10;&#10;Description automatically generated"/>
          <p:cNvPicPr preferRelativeResize="0"/>
          <p:nvPr/>
        </p:nvPicPr>
        <p:blipFill rotWithShape="1">
          <a:blip r:embed="rId3">
            <a:alphaModFix/>
          </a:blip>
          <a:srcRect/>
          <a:stretch/>
        </p:blipFill>
        <p:spPr>
          <a:xfrm>
            <a:off x="11353800" y="5791600"/>
            <a:ext cx="709175" cy="772100"/>
          </a:xfrm>
          <a:prstGeom prst="rect">
            <a:avLst/>
          </a:prstGeom>
          <a:noFill/>
          <a:ln>
            <a:noFill/>
          </a:ln>
        </p:spPr>
      </p:pic>
      <p:sp>
        <p:nvSpPr>
          <p:cNvPr id="1220" name="Google Shape;1220;g977d2b8285_0_7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1193</TotalTime>
  <Words>6248</Words>
  <Application>Microsoft Office PowerPoint</Application>
  <PresentationFormat>Widescreen</PresentationFormat>
  <Paragraphs>874</Paragraphs>
  <Slides>122</Slides>
  <Notes>111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122</vt:i4>
      </vt:variant>
    </vt:vector>
  </HeadingPairs>
  <TitlesOfParts>
    <vt:vector size="131" baseType="lpstr">
      <vt:lpstr>Calibri</vt:lpstr>
      <vt:lpstr>Century Gothic</vt:lpstr>
      <vt:lpstr>Roboto</vt:lpstr>
      <vt:lpstr>Wingdings</vt:lpstr>
      <vt:lpstr>Noto Sans Symbols</vt:lpstr>
      <vt:lpstr>Arial Black</vt:lpstr>
      <vt:lpstr>Arial</vt:lpstr>
      <vt:lpstr>-apple-system</vt:lpstr>
      <vt:lpstr>Office Theme</vt:lpstr>
      <vt:lpstr>         2023   USPS-R Calendar Year End Review</vt:lpstr>
      <vt:lpstr>Pre-W2 Processing-OSDI</vt:lpstr>
      <vt:lpstr>Pre-W2 Processing-OSDI (continued)</vt:lpstr>
      <vt:lpstr>Pre-W2 Processing-City</vt:lpstr>
      <vt:lpstr>Pre-W2 Processing-City (continued)</vt:lpstr>
      <vt:lpstr>Pre-W2 Processing-CCA/RITA</vt:lpstr>
      <vt:lpstr>Pre-W2 Processing-CCA/RITA (continued)</vt:lpstr>
      <vt:lpstr>Pre-W2 Processing-CCA/RITA (continued)</vt:lpstr>
      <vt:lpstr>Pre-W2 Processing-CCA/RITA (continued)</vt:lpstr>
      <vt:lpstr>Pre-W2 Processing-CCA/RITA (continued)</vt:lpstr>
      <vt:lpstr>CCA Addresses</vt:lpstr>
      <vt:lpstr>CCA Setup</vt:lpstr>
      <vt:lpstr>CCA Setup</vt:lpstr>
      <vt:lpstr>Pre-W2 Processing-State Tax</vt:lpstr>
      <vt:lpstr>Pre-W2 Processing-HSA</vt:lpstr>
      <vt:lpstr>Pre-W2 Processing-HSA (continued)</vt:lpstr>
      <vt:lpstr>Pre-W2 Processing Taxable Benefits (NC3)</vt:lpstr>
      <vt:lpstr>Pre-W2 Processing Taxable Benefits (NC3)</vt:lpstr>
      <vt:lpstr>Pre-W2 Processing- Life Insurance</vt:lpstr>
      <vt:lpstr>Pre-W2 Processing- Life Insurance</vt:lpstr>
      <vt:lpstr>Pre-W2 Processing- Life Insurance Calculations</vt:lpstr>
      <vt:lpstr>Pre-W2 Processing- Life Insurance Calculations</vt:lpstr>
      <vt:lpstr>Pre-W2 Processing-Life Insurance (continued)</vt:lpstr>
      <vt:lpstr>Pre-W2 Processing Life Insurance</vt:lpstr>
      <vt:lpstr>Pre-W2 Processing-Dependent Care </vt:lpstr>
      <vt:lpstr>Pre-W2 Processing-Dependent Care (continued)</vt:lpstr>
      <vt:lpstr>Pre-W2 Processing-Dependent Care (continued)</vt:lpstr>
      <vt:lpstr>Pre-W2 Processing-Employer Sponsored Health Care Cost</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Pre-W2 Processing-Employer Sponsored Health Care Cost (continued)</vt:lpstr>
      <vt:lpstr>W2 Report and Submission Features</vt:lpstr>
      <vt:lpstr> W-2 Report  Processing</vt:lpstr>
      <vt:lpstr> W-2 Report  Processing</vt:lpstr>
      <vt:lpstr>W-2 Report Processing (continued)</vt:lpstr>
      <vt:lpstr>W2 Report Processing</vt:lpstr>
      <vt:lpstr>W2 Balancing W2 Report</vt:lpstr>
      <vt:lpstr>W2 Balancing (continued)</vt:lpstr>
      <vt:lpstr>W2 Balancing</vt:lpstr>
      <vt:lpstr>W2 Balancing –  Payroll Items and Payables checks</vt:lpstr>
      <vt:lpstr>W2 Balancing –  Payroll Items and Payables checks</vt:lpstr>
      <vt:lpstr>W2 Balancing- Earnings Register</vt:lpstr>
      <vt:lpstr>W2 Balancing Quarter Report</vt:lpstr>
      <vt:lpstr>W2 Report Diagram</vt:lpstr>
      <vt:lpstr>W2 Balancing (continued)</vt:lpstr>
      <vt:lpstr>W2 Balancing (continued)</vt:lpstr>
      <vt:lpstr>Adjustments/Dependent Care</vt:lpstr>
      <vt:lpstr>W2 Balancing</vt:lpstr>
      <vt:lpstr>Fringe Benefits</vt:lpstr>
      <vt:lpstr>W2 Balancing (continued)</vt:lpstr>
      <vt:lpstr>W2 Balancing (continued)</vt:lpstr>
      <vt:lpstr>W2 Balancing (continued)</vt:lpstr>
      <vt:lpstr>W2 Balancing (continued)</vt:lpstr>
      <vt:lpstr>W2 Balancing (continued)</vt:lpstr>
      <vt:lpstr>Taxable Third Party Sick Pay</vt:lpstr>
      <vt:lpstr>W2 Balancing  Third Party Sick Pay</vt:lpstr>
      <vt:lpstr>Non-Taxable Third Party Sick Pay</vt:lpstr>
      <vt:lpstr>Employee Reimbursements</vt:lpstr>
      <vt:lpstr>Balancing Problems</vt:lpstr>
      <vt:lpstr>Balancing Problems (continued)</vt:lpstr>
      <vt:lpstr>Common W2 Error Messages</vt:lpstr>
      <vt:lpstr>Common W2 Error Messages (continued)</vt:lpstr>
      <vt:lpstr>Common W2 Error Messages (continued)</vt:lpstr>
      <vt:lpstr>Common W2 Error Messages (continued)</vt:lpstr>
      <vt:lpstr>Common W2 Error Messages (continued)</vt:lpstr>
      <vt:lpstr>Common W2 Error Messages (continued)</vt:lpstr>
      <vt:lpstr>Common W2 Error Messages (continued)</vt:lpstr>
      <vt:lpstr>Common W2 Error Messages (continued)</vt:lpstr>
      <vt:lpstr>Common W2 Error Messages (continued)</vt:lpstr>
      <vt:lpstr>After Final Pay</vt:lpstr>
      <vt:lpstr>Quarter Closing</vt:lpstr>
      <vt:lpstr>Quarter Closing</vt:lpstr>
      <vt:lpstr>W2 REPORTS</vt:lpstr>
      <vt:lpstr> W-2 Report  Processing</vt:lpstr>
      <vt:lpstr>W-2 Report Processing (continued)</vt:lpstr>
      <vt:lpstr>W2 Report Processing</vt:lpstr>
      <vt:lpstr>Creating W2 Forms</vt:lpstr>
      <vt:lpstr>NEOMIN to Submit 2023 W2 Reporting- W2 Submission Files</vt:lpstr>
      <vt:lpstr>2023 W2 Reporting- W2 Submission Files</vt:lpstr>
      <vt:lpstr>2023 W2 Reporting- W2 Submission Files</vt:lpstr>
      <vt:lpstr>2023 W2 Reporting-W2 Submission Files (continued)</vt:lpstr>
      <vt:lpstr>2023 W2 Reporting-W2 Submission Files (continued)</vt:lpstr>
      <vt:lpstr>2023 W2 City Options (continued)</vt:lpstr>
      <vt:lpstr>2023 W2 Reporting-W2 Submission Files (continued)</vt:lpstr>
      <vt:lpstr>2023 W2 Reporting-W2 Submission Files (continued)</vt:lpstr>
      <vt:lpstr>W2 Instructions Reviewed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W2 Instructions Reviewed (continued)</vt:lpstr>
      <vt:lpstr>Post W2 Processing</vt:lpstr>
      <vt:lpstr>Post W2 Processing (continued)</vt:lpstr>
      <vt:lpstr>Preparing for 2024</vt:lpstr>
      <vt:lpstr>Preparing for 2024 (continued)</vt:lpstr>
      <vt:lpstr>Preparing for 2024 (continued)</vt:lpstr>
      <vt:lpstr>FILING DEADLINE</vt:lpstr>
      <vt:lpstr>CREATING W2S FOR HR KIOSK</vt:lpstr>
      <vt:lpstr>NEOMIN Holiday Schedule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USPS-R Calendar Year End Review</dc:title>
  <dc:creator>Brenda Krol</dc:creator>
  <cp:lastModifiedBy>Brenda Krol</cp:lastModifiedBy>
  <cp:revision>63</cp:revision>
  <cp:lastPrinted>2023-11-27T14:47:45Z</cp:lastPrinted>
  <dcterms:modified xsi:type="dcterms:W3CDTF">2023-11-27T19:16:38Z</dcterms:modified>
</cp:coreProperties>
</file>