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76"/>
  </p:notesMasterIdLst>
  <p:handoutMasterIdLst>
    <p:handoutMasterId r:id="rId77"/>
  </p:handoutMasterIdLst>
  <p:sldIdLst>
    <p:sldId id="256" r:id="rId2"/>
    <p:sldId id="316" r:id="rId3"/>
    <p:sldId id="431" r:id="rId4"/>
    <p:sldId id="360" r:id="rId5"/>
    <p:sldId id="338" r:id="rId6"/>
    <p:sldId id="429" r:id="rId7"/>
    <p:sldId id="317" r:id="rId8"/>
    <p:sldId id="339" r:id="rId9"/>
    <p:sldId id="318" r:id="rId10"/>
    <p:sldId id="406" r:id="rId11"/>
    <p:sldId id="407" r:id="rId12"/>
    <p:sldId id="416" r:id="rId13"/>
    <p:sldId id="432" r:id="rId14"/>
    <p:sldId id="417" r:id="rId15"/>
    <p:sldId id="408" r:id="rId16"/>
    <p:sldId id="411" r:id="rId17"/>
    <p:sldId id="333" r:id="rId18"/>
    <p:sldId id="355" r:id="rId19"/>
    <p:sldId id="404" r:id="rId20"/>
    <p:sldId id="356" r:id="rId21"/>
    <p:sldId id="412" r:id="rId22"/>
    <p:sldId id="258" r:id="rId23"/>
    <p:sldId id="259" r:id="rId24"/>
    <p:sldId id="305" r:id="rId25"/>
    <p:sldId id="306" r:id="rId26"/>
    <p:sldId id="307" r:id="rId27"/>
    <p:sldId id="405" r:id="rId28"/>
    <p:sldId id="396" r:id="rId29"/>
    <p:sldId id="260" r:id="rId30"/>
    <p:sldId id="308" r:id="rId31"/>
    <p:sldId id="430" r:id="rId32"/>
    <p:sldId id="362" r:id="rId33"/>
    <p:sldId id="361" r:id="rId34"/>
    <p:sldId id="340" r:id="rId35"/>
    <p:sldId id="421" r:id="rId36"/>
    <p:sldId id="418" r:id="rId37"/>
    <p:sldId id="422" r:id="rId38"/>
    <p:sldId id="419" r:id="rId39"/>
    <p:sldId id="397" r:id="rId40"/>
    <p:sldId id="420" r:id="rId41"/>
    <p:sldId id="441" r:id="rId42"/>
    <p:sldId id="261" r:id="rId43"/>
    <p:sldId id="276" r:id="rId44"/>
    <p:sldId id="279" r:id="rId45"/>
    <p:sldId id="280" r:id="rId46"/>
    <p:sldId id="330" r:id="rId47"/>
    <p:sldId id="314" r:id="rId48"/>
    <p:sldId id="283" r:id="rId49"/>
    <p:sldId id="267" r:id="rId50"/>
    <p:sldId id="265" r:id="rId51"/>
    <p:sldId id="269" r:id="rId52"/>
    <p:sldId id="399" r:id="rId53"/>
    <p:sldId id="270" r:id="rId54"/>
    <p:sldId id="271" r:id="rId55"/>
    <p:sldId id="357" r:id="rId56"/>
    <p:sldId id="272" r:id="rId57"/>
    <p:sldId id="275" r:id="rId58"/>
    <p:sldId id="392" r:id="rId59"/>
    <p:sldId id="393" r:id="rId60"/>
    <p:sldId id="386" r:id="rId61"/>
    <p:sldId id="387" r:id="rId62"/>
    <p:sldId id="388" r:id="rId63"/>
    <p:sldId id="389" r:id="rId64"/>
    <p:sldId id="391" r:id="rId65"/>
    <p:sldId id="358" r:id="rId66"/>
    <p:sldId id="444" r:id="rId67"/>
    <p:sldId id="359" r:id="rId68"/>
    <p:sldId id="443" r:id="rId69"/>
    <p:sldId id="352" r:id="rId70"/>
    <p:sldId id="354" r:id="rId71"/>
    <p:sldId id="286" r:id="rId72"/>
    <p:sldId id="287" r:id="rId73"/>
    <p:sldId id="364" r:id="rId74"/>
    <p:sldId id="415" r:id="rId75"/>
  </p:sldIdLst>
  <p:sldSz cx="9875838" cy="7589838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91">
          <p15:clr>
            <a:srgbClr val="A4A3A4"/>
          </p15:clr>
        </p15:guide>
        <p15:guide id="2" pos="31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737" autoAdjust="0"/>
  </p:normalViewPr>
  <p:slideViewPr>
    <p:cSldViewPr>
      <p:cViewPr varScale="1">
        <p:scale>
          <a:sx n="59" d="100"/>
          <a:sy n="59" d="100"/>
        </p:scale>
        <p:origin x="1061" y="67"/>
      </p:cViewPr>
      <p:guideLst>
        <p:guide orient="horz" pos="2391"/>
        <p:guide pos="31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333" y="-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962263" cy="342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9" tIns="45698" rIns="91399" bIns="45698" numCol="1" anchor="t" anchorCtr="0" compatLnSpc="1">
            <a:prstTxWarp prst="textNoShape">
              <a:avLst/>
            </a:prstTxWarp>
          </a:bodyPr>
          <a:lstStyle>
            <a:lvl1pPr algn="l" defTabSz="91425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740" y="1"/>
            <a:ext cx="3962261" cy="342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9" tIns="45698" rIns="91399" bIns="45698" numCol="1" anchor="t" anchorCtr="0" compatLnSpc="1">
            <a:prstTxWarp prst="textNoShape">
              <a:avLst/>
            </a:prstTxWarp>
          </a:bodyPr>
          <a:lstStyle>
            <a:lvl1pPr algn="r" defTabSz="91425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515335"/>
            <a:ext cx="3962263" cy="342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9" tIns="45698" rIns="91399" bIns="45698" numCol="1" anchor="b" anchorCtr="0" compatLnSpc="1">
            <a:prstTxWarp prst="textNoShape">
              <a:avLst/>
            </a:prstTxWarp>
          </a:bodyPr>
          <a:lstStyle>
            <a:lvl1pPr algn="l" defTabSz="91425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740" y="6515335"/>
            <a:ext cx="3962261" cy="342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9" tIns="45698" rIns="91399" bIns="45698" numCol="1" anchor="b" anchorCtr="0" compatLnSpc="1">
            <a:prstTxWarp prst="textNoShape">
              <a:avLst/>
            </a:prstTxWarp>
          </a:bodyPr>
          <a:lstStyle>
            <a:lvl1pPr algn="r" defTabSz="91425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5D2AA9F4-F8AE-4F06-B687-A87CAA0CF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17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974665" cy="336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95" tIns="44847" rIns="89695" bIns="44847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69336" y="1"/>
            <a:ext cx="3974664" cy="336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95" tIns="44847" rIns="89695" bIns="4484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87663" y="506413"/>
            <a:ext cx="3365500" cy="2586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92607" y="3259422"/>
            <a:ext cx="6758789" cy="3092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95" tIns="44847" rIns="89695" bIns="448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21182"/>
            <a:ext cx="3974665" cy="336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95" tIns="44847" rIns="89695" bIns="44847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69336" y="6521182"/>
            <a:ext cx="3974664" cy="336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95" tIns="44847" rIns="89695" bIns="4484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1B83197-F743-4BB9-8C2E-154293C0E1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9519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E65ED7-564F-4624-AB4D-F8CF662BD08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90701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35BD16-A037-4735-892D-AE4FC2270BB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 for employment</a:t>
            </a:r>
          </a:p>
          <a:p>
            <a:pPr eaLnBrk="1" hangingPunct="1"/>
            <a:r>
              <a:rPr lang="en-US" smtClean="0"/>
              <a:t>R for resident</a:t>
            </a:r>
          </a:p>
        </p:txBody>
      </p:sp>
    </p:spTree>
    <p:extLst>
      <p:ext uri="{BB962C8B-B14F-4D97-AF65-F5344CB8AC3E}">
        <p14:creationId xmlns:p14="http://schemas.microsoft.com/office/powerpoint/2010/main" val="3664392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B83197-F743-4BB9-8C2E-154293C0E1B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06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21D851-0579-4412-880C-5547A894D360}" type="slidenum">
              <a:rPr lang="en-US" smtClean="0"/>
              <a:pPr/>
              <a:t>57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72582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025525"/>
            <a:ext cx="9710738" cy="4976813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lIns="99798" tIns="49899" rIns="99798" bIns="49899" anchor="ctr"/>
            <a:lstStyle/>
            <a:p>
              <a:pPr algn="ctr" defTabSz="998538">
                <a:defRPr/>
              </a:pPr>
              <a:endParaRPr lang="en-US" sz="2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07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lIns="99798" tIns="49899" rIns="99798" bIns="49899" anchor="ctr"/>
            <a:lstStyle/>
            <a:p>
              <a:pPr algn="ctr" defTabSz="998538">
                <a:defRPr/>
              </a:pPr>
              <a:endParaRPr lang="en-US" sz="2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297" y="0"/>
                </a:cxn>
                <a:cxn ang="0">
                  <a:pos x="4798" y="500"/>
                </a:cxn>
                <a:cxn ang="0">
                  <a:pos x="4298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297" y="0"/>
                  </a:lnTo>
                  <a:cubicBezTo>
                    <a:pt x="4574" y="0"/>
                    <a:pt x="4798" y="223"/>
                    <a:pt x="4798" y="500"/>
                  </a:cubicBezTo>
                  <a:cubicBezTo>
                    <a:pt x="4798" y="776"/>
                    <a:pt x="4574" y="999"/>
                    <a:pt x="4298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9798" tIns="49899" rIns="99798" bIns="49899"/>
            <a:lstStyle/>
            <a:p>
              <a:pPr defTabSz="998538">
                <a:defRPr/>
              </a:pPr>
              <a:endParaRPr lang="en-US" sz="2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4336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47650" y="1579563"/>
            <a:ext cx="8723313" cy="1781175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36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52525" y="3808413"/>
            <a:ext cx="7159625" cy="1855787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93713" y="6915150"/>
            <a:ext cx="2305050" cy="522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75025" y="6919913"/>
            <a:ext cx="3125788" cy="5064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77075" y="6915150"/>
            <a:ext cx="2305050" cy="522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2D2DD-284B-4C79-9653-44FD2C753E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95D47-29F8-434A-9E23-68A6BBED7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5950" y="252413"/>
            <a:ext cx="2251075" cy="6410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1138" y="252413"/>
            <a:ext cx="6602412" cy="6410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495A7-0F39-41AE-9145-3CED5BA31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7E9CE-ABB7-453C-9526-D412023B9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4876800"/>
            <a:ext cx="8394700" cy="1508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216275"/>
            <a:ext cx="8394700" cy="166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B2983-F67A-45E5-B476-F5A73DA0B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813" y="1771650"/>
            <a:ext cx="4202112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3325" y="1771650"/>
            <a:ext cx="42037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A7C6F-4E48-4D3C-A57E-89ECD4018B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3" y="303213"/>
            <a:ext cx="8888412" cy="12652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713" y="1698625"/>
            <a:ext cx="4364037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713" y="2406650"/>
            <a:ext cx="4364037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6500" y="1698625"/>
            <a:ext cx="4365625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6500" y="2406650"/>
            <a:ext cx="4365625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5F2BD-A024-473B-8EA7-E481F271E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7645C-D3B7-4788-AA6D-7A27B3161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C57EA-B18D-41F8-8849-F642ECF51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3" y="301625"/>
            <a:ext cx="3249612" cy="1285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0800" y="301625"/>
            <a:ext cx="5521325" cy="6478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713" y="1587500"/>
            <a:ext cx="3249612" cy="5192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F48BA-F1D1-42C3-B2DE-FB2AF6DF8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5163" y="5313363"/>
            <a:ext cx="5926137" cy="6270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35163" y="677863"/>
            <a:ext cx="5926137" cy="45545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35163" y="5940425"/>
            <a:ext cx="5926137" cy="890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25517-DFF7-4247-81C5-C783A7554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168275"/>
            <a:ext cx="9382125" cy="6746875"/>
            <a:chOff x="0" y="96"/>
            <a:chExt cx="5472" cy="3840"/>
          </a:xfrm>
        </p:grpSpPr>
        <p:sp>
          <p:nvSpPr>
            <p:cNvPr id="14233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lIns="99798" tIns="49899" rIns="99798" bIns="49899" anchor="ctr"/>
            <a:lstStyle/>
            <a:p>
              <a:pPr algn="ctr" defTabSz="998538">
                <a:defRPr/>
              </a:pPr>
              <a:endParaRPr lang="en-US" sz="2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234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330" y="0"/>
                </a:cxn>
                <a:cxn ang="0">
                  <a:pos x="6831" y="500"/>
                </a:cxn>
                <a:cxn ang="0">
                  <a:pos x="6331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330" y="0"/>
                  </a:lnTo>
                  <a:cubicBezTo>
                    <a:pt x="6607" y="0"/>
                    <a:pt x="6831" y="223"/>
                    <a:pt x="6831" y="500"/>
                  </a:cubicBezTo>
                  <a:cubicBezTo>
                    <a:pt x="6831" y="776"/>
                    <a:pt x="6607" y="999"/>
                    <a:pt x="6331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lIns="99798" tIns="49899" rIns="99798" bIns="49899"/>
            <a:lstStyle/>
            <a:p>
              <a:pPr defTabSz="998538">
                <a:defRPr/>
              </a:pPr>
              <a:endParaRPr lang="en-US" sz="2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234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0243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11138" y="252413"/>
            <a:ext cx="8656637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798" tIns="49899" rIns="99798" bIns="498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4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8813" y="1771650"/>
            <a:ext cx="8558212" cy="489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798" tIns="49899" rIns="99798" bIns="498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234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3713" y="6915150"/>
            <a:ext cx="23050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98" tIns="49899" rIns="99798" bIns="49899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34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75025" y="6915150"/>
            <a:ext cx="3125788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98" tIns="49899" rIns="99798" bIns="49899" numCol="1" anchor="b" anchorCtr="0" compatLnSpc="1">
            <a:prstTxWarp prst="textNoShape">
              <a:avLst/>
            </a:prstTxWarp>
          </a:bodyPr>
          <a:lstStyle>
            <a:lvl1pPr algn="ctr">
              <a:defRPr sz="1300"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234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77075" y="6915150"/>
            <a:ext cx="23050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98" tIns="49899" rIns="99798" bIns="4989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 Black" pitchFamily="34" charset="0"/>
                <a:cs typeface="Times New Roman" pitchFamily="18" charset="0"/>
              </a:defRPr>
            </a:lvl1pPr>
          </a:lstStyle>
          <a:p>
            <a:pPr>
              <a:defRPr/>
            </a:pPr>
            <a:fld id="{8B641119-239B-4C5B-9014-71F78C454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98538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+mj-lt"/>
          <a:ea typeface="+mj-ea"/>
          <a:cs typeface="+mj-cs"/>
        </a:defRPr>
      </a:lvl1pPr>
      <a:lvl2pPr algn="l" defTabSz="998538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  <a:cs typeface="Arial" charset="0"/>
        </a:defRPr>
      </a:lvl2pPr>
      <a:lvl3pPr algn="l" defTabSz="998538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  <a:cs typeface="Arial" charset="0"/>
        </a:defRPr>
      </a:lvl3pPr>
      <a:lvl4pPr algn="l" defTabSz="998538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  <a:cs typeface="Arial" charset="0"/>
        </a:defRPr>
      </a:lvl4pPr>
      <a:lvl5pPr algn="l" defTabSz="998538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  <a:cs typeface="Arial" charset="0"/>
        </a:defRPr>
      </a:lvl5pPr>
      <a:lvl6pPr marL="457200" algn="l" defTabSz="998538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  <a:cs typeface="Arial" charset="0"/>
        </a:defRPr>
      </a:lvl6pPr>
      <a:lvl7pPr marL="914400" algn="l" defTabSz="998538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  <a:cs typeface="Arial" charset="0"/>
        </a:defRPr>
      </a:lvl7pPr>
      <a:lvl8pPr marL="1371600" algn="l" defTabSz="998538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  <a:cs typeface="Arial" charset="0"/>
        </a:defRPr>
      </a:lvl8pPr>
      <a:lvl9pPr marL="1828800" algn="l" defTabSz="998538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74650" indent="-374650" algn="l" defTabSz="99853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11213" indent="-312738" algn="l" defTabSz="998538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cs typeface="+mn-cs"/>
        </a:defRPr>
      </a:lvl2pPr>
      <a:lvl3pPr marL="1247775" indent="-249238" algn="l" defTabSz="998538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3pPr>
      <a:lvl4pPr marL="1746250" indent="-249238" algn="l" defTabSz="99853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200">
          <a:solidFill>
            <a:schemeClr val="tx1"/>
          </a:solidFill>
          <a:latin typeface="+mn-lt"/>
          <a:cs typeface="+mn-cs"/>
        </a:defRPr>
      </a:lvl4pPr>
      <a:lvl5pPr marL="2244725" indent="-249238" algn="l" defTabSz="998538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200">
          <a:solidFill>
            <a:schemeClr val="tx1"/>
          </a:solidFill>
          <a:latin typeface="+mn-lt"/>
          <a:cs typeface="+mn-cs"/>
        </a:defRPr>
      </a:lvl5pPr>
      <a:lvl6pPr marL="2701925" indent="-249238" algn="l" defTabSz="998538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200">
          <a:solidFill>
            <a:schemeClr val="tx1"/>
          </a:solidFill>
          <a:latin typeface="+mn-lt"/>
          <a:cs typeface="+mn-cs"/>
        </a:defRPr>
      </a:lvl6pPr>
      <a:lvl7pPr marL="3159125" indent="-249238" algn="l" defTabSz="998538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200">
          <a:solidFill>
            <a:schemeClr val="tx1"/>
          </a:solidFill>
          <a:latin typeface="+mn-lt"/>
          <a:cs typeface="+mn-cs"/>
        </a:defRPr>
      </a:lvl7pPr>
      <a:lvl8pPr marL="3616325" indent="-249238" algn="l" defTabSz="998538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200">
          <a:solidFill>
            <a:schemeClr val="tx1"/>
          </a:solidFill>
          <a:latin typeface="+mn-lt"/>
          <a:cs typeface="+mn-cs"/>
        </a:defRPr>
      </a:lvl8pPr>
      <a:lvl9pPr marL="4073525" indent="-249238" algn="l" defTabSz="998538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8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s.ustreas.gov/pub/irs-pdf/iw2w3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hyperlink" Target="http://tax.ohio.gov/divisions/school_district_income/index.s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98538"/>
            <a:fld id="{73443FF4-628E-41A4-A0E7-4B3A6F9728F9}" type="slidenum">
              <a:rPr lang="en-US" smtClean="0"/>
              <a:pPr defTabSz="998538"/>
              <a:t>1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7650" y="1768475"/>
            <a:ext cx="8723313" cy="1385888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USPS Calendar Year-end Review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62621" y="3719513"/>
            <a:ext cx="2673317" cy="627801"/>
          </a:xfrm>
        </p:spPr>
        <p:txBody>
          <a:bodyPr/>
          <a:lstStyle/>
          <a:p>
            <a:pPr algn="ctr" eaLnBrk="1" hangingPunct="1"/>
            <a:endParaRPr lang="en-US" dirty="0" smtClean="0"/>
          </a:p>
          <a:p>
            <a:pPr algn="ctr" eaLnBrk="1" hangingPunct="1"/>
            <a:r>
              <a:rPr lang="en-US" dirty="0" smtClean="0"/>
              <a:t>Calendar Year 2015</a:t>
            </a:r>
          </a:p>
        </p:txBody>
      </p:sp>
      <p:pic>
        <p:nvPicPr>
          <p:cNvPr id="9" name="Picture 1" descr="C:\Users\krol\AppData\Local\Microsoft\Windows\Temporary Internet Files\Content.IE5\9L7QWCS4\MC90030988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1719" y="4404519"/>
            <a:ext cx="1826057" cy="14392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HEALTH INSURANCE DEDNAM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D7331D-AE20-4E10-9C5E-159970C6875E}" type="slidenum">
              <a:rPr lang="en-US" smtClean="0"/>
              <a:pPr/>
              <a:t>10</a:t>
            </a:fld>
            <a:endParaRPr lang="en-US" smtClean="0"/>
          </a:p>
        </p:txBody>
      </p:sp>
      <p:pic>
        <p:nvPicPr>
          <p:cNvPr id="1741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71513" y="2271713"/>
            <a:ext cx="8556625" cy="3894137"/>
          </a:xfrm>
        </p:spPr>
      </p:pic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3262313" y="4557713"/>
            <a:ext cx="5410200" cy="609600"/>
          </a:xfrm>
          <a:prstGeom prst="rect">
            <a:avLst/>
          </a:prstGeom>
          <a:noFill/>
          <a:ln w="15875" algn="ctr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algn="ctr"/>
            <a:endParaRPr lang="en-US"/>
          </a:p>
        </p:txBody>
      </p:sp>
      <p:sp>
        <p:nvSpPr>
          <p:cNvPr id="17414" name="Left Arrow 8"/>
          <p:cNvSpPr>
            <a:spLocks noChangeArrowheads="1"/>
          </p:cNvSpPr>
          <p:nvPr/>
        </p:nvSpPr>
        <p:spPr bwMode="auto">
          <a:xfrm>
            <a:off x="8596313" y="4557713"/>
            <a:ext cx="838200" cy="381000"/>
          </a:xfrm>
          <a:prstGeom prst="leftArrow">
            <a:avLst>
              <a:gd name="adj1" fmla="val 50000"/>
              <a:gd name="adj2" fmla="val 49999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algn="ctr"/>
            <a:endParaRPr lang="en-US"/>
          </a:p>
        </p:txBody>
      </p:sp>
      <p:sp>
        <p:nvSpPr>
          <p:cNvPr id="17415" name="TextBox 9"/>
          <p:cNvSpPr txBox="1">
            <a:spLocks noChangeArrowheads="1"/>
          </p:cNvSpPr>
          <p:nvPr/>
        </p:nvSpPr>
        <p:spPr bwMode="auto">
          <a:xfrm>
            <a:off x="976313" y="6310313"/>
            <a:ext cx="7924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Must be a Y if it is to be reported on W2 as health coverage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Health Insurance 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594519" y="1585119"/>
            <a:ext cx="8558212" cy="5230019"/>
          </a:xfrm>
        </p:spPr>
        <p:txBody>
          <a:bodyPr/>
          <a:lstStyle/>
          <a:p>
            <a:r>
              <a:rPr lang="en-US" dirty="0" smtClean="0"/>
              <a:t>Who needs to Report Health Insurance on W2s:</a:t>
            </a:r>
          </a:p>
          <a:p>
            <a:pPr lvl="1"/>
            <a:r>
              <a:rPr lang="en-US" dirty="0" smtClean="0"/>
              <a:t>Any employer that reported 250 or more W2s for 2014</a:t>
            </a:r>
          </a:p>
          <a:p>
            <a:r>
              <a:rPr lang="en-US" dirty="0" smtClean="0"/>
              <a:t>What needs to be reported?</a:t>
            </a:r>
          </a:p>
          <a:p>
            <a:pPr lvl="1"/>
            <a:r>
              <a:rPr lang="en-US" dirty="0" smtClean="0"/>
              <a:t>Employer paid amounts for MEDICAL </a:t>
            </a:r>
          </a:p>
          <a:p>
            <a:pPr lvl="1"/>
            <a:r>
              <a:rPr lang="en-US" dirty="0" smtClean="0"/>
              <a:t>Employee paid amounts for MEDICAL</a:t>
            </a:r>
          </a:p>
          <a:p>
            <a:pPr lvl="1"/>
            <a:r>
              <a:rPr lang="en-US" dirty="0" smtClean="0"/>
              <a:t>Amounts employee paid by personal check</a:t>
            </a:r>
          </a:p>
          <a:p>
            <a:pPr lvl="1"/>
            <a:r>
              <a:rPr lang="en-US" dirty="0" smtClean="0"/>
              <a:t>Will be reported as one amount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BFBFF2-8952-4C71-A515-9C181C435588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Insurance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employee was not paid thru the Summer or at another time of year</a:t>
            </a:r>
          </a:p>
          <a:p>
            <a:r>
              <a:rPr lang="en-US" dirty="0" smtClean="0"/>
              <a:t>Did employee pay for part of their insurance with personal check?</a:t>
            </a:r>
          </a:p>
          <a:p>
            <a:r>
              <a:rPr lang="en-US" dirty="0" smtClean="0"/>
              <a:t>The amount can’t go into Deduct YTD total because this field is used for balancing annuities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332AB0-8D56-4293-B2F4-DC995E397DD1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the amount from the employee to Board Share YTD in Health insurance deduction</a:t>
            </a:r>
          </a:p>
          <a:p>
            <a:r>
              <a:rPr lang="en-US" dirty="0" smtClean="0"/>
              <a:t>Board Share amount may not have gone thru payroll – Add it to </a:t>
            </a:r>
            <a:r>
              <a:rPr lang="en-US" dirty="0" err="1" smtClean="0"/>
              <a:t>BoardShare</a:t>
            </a:r>
            <a:r>
              <a:rPr lang="en-US" dirty="0" smtClean="0"/>
              <a:t> YTD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D7E9CE-ABB7-453C-9526-D412023B9B3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Health Insurance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877B6E-B38D-4615-8AEB-AF81B7556AEE}" type="slidenum">
              <a:rPr lang="en-US" smtClean="0"/>
              <a:pPr/>
              <a:t>14</a:t>
            </a:fld>
            <a:endParaRPr lang="en-US" smtClean="0"/>
          </a:p>
        </p:txBody>
      </p:sp>
      <p:pic>
        <p:nvPicPr>
          <p:cNvPr id="2150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2913" y="1814513"/>
            <a:ext cx="8556625" cy="2763837"/>
          </a:xfrm>
        </p:spPr>
      </p:pic>
      <p:sp>
        <p:nvSpPr>
          <p:cNvPr id="21509" name="Left Arrow 5"/>
          <p:cNvSpPr>
            <a:spLocks noChangeArrowheads="1"/>
          </p:cNvSpPr>
          <p:nvPr/>
        </p:nvSpPr>
        <p:spPr bwMode="auto">
          <a:xfrm>
            <a:off x="8290719" y="4363245"/>
            <a:ext cx="914400" cy="3048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algn="ctr"/>
            <a:endParaRPr lang="en-US"/>
          </a:p>
        </p:txBody>
      </p:sp>
      <p:sp>
        <p:nvSpPr>
          <p:cNvPr id="21510" name="TextBox 6"/>
          <p:cNvSpPr txBox="1">
            <a:spLocks noChangeArrowheads="1"/>
          </p:cNvSpPr>
          <p:nvPr/>
        </p:nvSpPr>
        <p:spPr bwMode="auto">
          <a:xfrm>
            <a:off x="747713" y="5395913"/>
            <a:ext cx="8153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Add amounts paid by personal check and board amounts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Health Insurance</a:t>
            </a:r>
            <a:r>
              <a:rPr lang="en-US" sz="3600" smtClean="0"/>
              <a:t>	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is NOT Reported:	</a:t>
            </a:r>
          </a:p>
          <a:p>
            <a:pPr lvl="1"/>
            <a:r>
              <a:rPr lang="en-US" smtClean="0"/>
              <a:t>Dental premiums</a:t>
            </a:r>
          </a:p>
          <a:p>
            <a:pPr lvl="1"/>
            <a:r>
              <a:rPr lang="en-US" smtClean="0"/>
              <a:t>Vision premiums</a:t>
            </a:r>
          </a:p>
          <a:p>
            <a:pPr lvl="1"/>
            <a:r>
              <a:rPr lang="en-US" smtClean="0"/>
              <a:t>Life insurance premiums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D92BA4-20ED-4691-8538-1A7E7342A485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Health Insurance –optional way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41FF57-7784-490E-A5D4-1D21ABDAFBAC}" type="slidenum">
              <a:rPr lang="en-US" smtClean="0"/>
              <a:pPr/>
              <a:t>16</a:t>
            </a:fld>
            <a:endParaRPr lang="en-US" smtClean="0"/>
          </a:p>
        </p:txBody>
      </p:sp>
      <p:pic>
        <p:nvPicPr>
          <p:cNvPr id="2355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47713" y="2957513"/>
            <a:ext cx="8556625" cy="2895600"/>
          </a:xfrm>
        </p:spPr>
      </p:pic>
      <p:sp>
        <p:nvSpPr>
          <p:cNvPr id="23557" name="TextBox 6"/>
          <p:cNvSpPr txBox="1">
            <a:spLocks noChangeArrowheads="1"/>
          </p:cNvSpPr>
          <p:nvPr/>
        </p:nvSpPr>
        <p:spPr bwMode="auto">
          <a:xfrm>
            <a:off x="976313" y="1890713"/>
            <a:ext cx="7391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The total amount for the employee’s health insurance can be entered in the Federal Tax DEDSCN in Emplr Hth: field. This will override other deductions.</a:t>
            </a:r>
          </a:p>
        </p:txBody>
      </p:sp>
      <p:sp>
        <p:nvSpPr>
          <p:cNvPr id="23558" name="Down Arrow 7"/>
          <p:cNvSpPr>
            <a:spLocks noChangeArrowheads="1"/>
          </p:cNvSpPr>
          <p:nvPr/>
        </p:nvSpPr>
        <p:spPr bwMode="auto">
          <a:xfrm>
            <a:off x="5700713" y="4329113"/>
            <a:ext cx="349250" cy="533400"/>
          </a:xfrm>
          <a:prstGeom prst="downArrow">
            <a:avLst>
              <a:gd name="adj1" fmla="val 50000"/>
              <a:gd name="adj2" fmla="val 50181"/>
            </a:avLst>
          </a:prstGeom>
          <a:solidFill>
            <a:srgbClr val="FF3300"/>
          </a:solidFill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27919" y="6004719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can be added by a spreadsheet – must have 9 digit employee id number and the amount.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98538"/>
            <a:fld id="{558B1FB5-DD8E-4AA6-BC65-A26862194E1B}" type="slidenum">
              <a:rPr lang="en-US" smtClean="0"/>
              <a:pPr defTabSz="998538"/>
              <a:t>17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747713" y="442913"/>
            <a:ext cx="8393112" cy="1012825"/>
          </a:xfrm>
        </p:spPr>
        <p:txBody>
          <a:bodyPr/>
          <a:lstStyle/>
          <a:p>
            <a:pPr eaLnBrk="1" hangingPunct="1"/>
            <a:r>
              <a:rPr lang="en-US" smtClean="0"/>
              <a:t>Pre-W2PROC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1363" y="1603375"/>
            <a:ext cx="8393112" cy="5143500"/>
          </a:xfrm>
        </p:spPr>
        <p:txBody>
          <a:bodyPr/>
          <a:lstStyle/>
          <a:p>
            <a:pPr eaLnBrk="1" hangingPunct="1"/>
            <a:r>
              <a:rPr lang="en-US" smtClean="0"/>
              <a:t>Fringe benefit amounts</a:t>
            </a:r>
          </a:p>
          <a:p>
            <a:pPr lvl="1" eaLnBrk="1" hangingPunct="1"/>
            <a:r>
              <a:rPr lang="en-US" smtClean="0"/>
              <a:t>Contact legal advisor with questions</a:t>
            </a:r>
          </a:p>
          <a:p>
            <a:pPr lvl="1" eaLnBrk="1" hangingPunct="1"/>
            <a:r>
              <a:rPr lang="en-US" smtClean="0"/>
              <a:t>Enter taxable amount in fringe benefit field on the federal tax record</a:t>
            </a:r>
          </a:p>
          <a:p>
            <a:pPr lvl="1" eaLnBrk="1" hangingPunct="1"/>
            <a:r>
              <a:rPr lang="en-US" smtClean="0"/>
              <a:t>Adds to federal taxable gross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8443913" y="3871913"/>
            <a:ext cx="328612" cy="742950"/>
          </a:xfrm>
          <a:prstGeom prst="downArrow">
            <a:avLst>
              <a:gd name="adj1" fmla="val 50000"/>
              <a:gd name="adj2" fmla="val 565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2560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313" y="4633913"/>
            <a:ext cx="8667750" cy="140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98538"/>
            <a:fld id="{28C61C28-23EE-427D-8D9E-8E25F2086B35}" type="slidenum">
              <a:rPr lang="en-US" smtClean="0"/>
              <a:pPr defTabSz="998538"/>
              <a:t>18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747713" y="0"/>
            <a:ext cx="8393112" cy="1509713"/>
          </a:xfrm>
        </p:spPr>
        <p:txBody>
          <a:bodyPr/>
          <a:lstStyle/>
          <a:p>
            <a:pPr eaLnBrk="1" hangingPunct="1"/>
            <a:r>
              <a:rPr lang="en-US" smtClean="0"/>
              <a:t>Pre-W2PROC</a:t>
            </a:r>
            <a:br>
              <a:rPr lang="en-US" smtClean="0"/>
            </a:br>
            <a:r>
              <a:rPr lang="en-US" sz="3700" smtClean="0"/>
              <a:t>Cost of Life Insurance over $50,000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1738313"/>
            <a:ext cx="8558212" cy="4891087"/>
          </a:xfrm>
        </p:spPr>
        <p:txBody>
          <a:bodyPr/>
          <a:lstStyle/>
          <a:p>
            <a:pPr eaLnBrk="1" hangingPunct="1"/>
            <a:r>
              <a:rPr lang="en-US" dirty="0" smtClean="0"/>
              <a:t>Before last pay in 2015</a:t>
            </a:r>
          </a:p>
          <a:p>
            <a:pPr eaLnBrk="1" hangingPunct="1"/>
            <a:r>
              <a:rPr lang="en-US" dirty="0" smtClean="0"/>
              <a:t>Cost of group-term life insurance over $50,000 coverage is taxable</a:t>
            </a:r>
          </a:p>
          <a:p>
            <a:pPr eaLnBrk="1" hangingPunct="1"/>
            <a:r>
              <a:rPr lang="en-US" dirty="0" smtClean="0"/>
              <a:t>Calculate the cost:</a:t>
            </a:r>
          </a:p>
          <a:p>
            <a:pPr eaLnBrk="1" hangingPunct="1"/>
            <a:r>
              <a:rPr lang="en-US" dirty="0" smtClean="0"/>
              <a:t>Amount of insurance minus 50,000 (A)</a:t>
            </a:r>
          </a:p>
          <a:p>
            <a:pPr eaLnBrk="1" hangingPunct="1"/>
            <a:r>
              <a:rPr lang="en-US" dirty="0" smtClean="0"/>
              <a:t>Find cost per $1,000 of coverage per month</a:t>
            </a:r>
          </a:p>
          <a:p>
            <a:pPr lvl="1" eaLnBrk="1" hangingPunct="1"/>
            <a:r>
              <a:rPr lang="en-US" dirty="0" smtClean="0"/>
              <a:t>Table from IRS Pub. 15-B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Cost of Life Insurance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27F527-9B62-4C30-A5AD-CF2F2B66CB09}" type="slidenum">
              <a:rPr lang="en-US" smtClean="0"/>
              <a:pPr/>
              <a:t>19</a:t>
            </a:fld>
            <a:endParaRPr lang="en-US" smtClean="0"/>
          </a:p>
        </p:txBody>
      </p:sp>
      <p:pic>
        <p:nvPicPr>
          <p:cNvPr id="2765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38313" y="1966913"/>
            <a:ext cx="6697662" cy="3581400"/>
          </a:xfrm>
        </p:spPr>
      </p:pic>
      <p:sp>
        <p:nvSpPr>
          <p:cNvPr id="27653" name="TextBox 4"/>
          <p:cNvSpPr txBox="1">
            <a:spLocks noChangeArrowheads="1"/>
          </p:cNvSpPr>
          <p:nvPr/>
        </p:nvSpPr>
        <p:spPr bwMode="auto">
          <a:xfrm>
            <a:off x="958056" y="5755482"/>
            <a:ext cx="7162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/>
              <a:t>This is from Pub 15-b dated 12/11/2014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98538"/>
            <a:fld id="{80402D37-C30C-4B73-87D1-E1C83316036D}" type="slidenum">
              <a:rPr lang="en-US" smtClean="0"/>
              <a:pPr defTabSz="998538"/>
              <a:t>2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71513" y="214313"/>
            <a:ext cx="8393112" cy="1265237"/>
          </a:xfrm>
        </p:spPr>
        <p:txBody>
          <a:bodyPr/>
          <a:lstStyle/>
          <a:p>
            <a:pPr eaLnBrk="1" hangingPunct="1"/>
            <a:r>
              <a:rPr lang="en-US" smtClean="0"/>
              <a:t>Pre-W2PROC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8813" y="1771650"/>
            <a:ext cx="8318500" cy="4538663"/>
          </a:xfrm>
        </p:spPr>
        <p:txBody>
          <a:bodyPr/>
          <a:lstStyle/>
          <a:p>
            <a:pPr eaLnBrk="1" hangingPunct="1"/>
            <a:r>
              <a:rPr lang="en-US" smtClean="0"/>
              <a:t>OSDI abbreviations</a:t>
            </a:r>
          </a:p>
          <a:p>
            <a:pPr lvl="1" eaLnBrk="1" hangingPunct="1"/>
            <a:r>
              <a:rPr lang="en-US" smtClean="0"/>
              <a:t>Include OSDI code number in first part of description in USPSDAT/DEDNAM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</p:txBody>
      </p:sp>
      <p:graphicFrame>
        <p:nvGraphicFramePr>
          <p:cNvPr id="1026" name="Object 1024"/>
          <p:cNvGraphicFramePr>
            <a:graphicFrameLocks noChangeAspect="1"/>
          </p:cNvGraphicFramePr>
          <p:nvPr/>
        </p:nvGraphicFramePr>
        <p:xfrm>
          <a:off x="595313" y="3871913"/>
          <a:ext cx="8458200" cy="254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Bitmap Image" r:id="rId3" imgW="8802329" imgH="2610214" progId="PBrush">
                  <p:embed/>
                </p:oleObj>
              </mc:Choice>
              <mc:Fallback>
                <p:oleObj name="Bitmap Image" r:id="rId3" imgW="8802329" imgH="2610214" progId="PBrush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313" y="3871913"/>
                        <a:ext cx="8458200" cy="254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AutoShape 5"/>
          <p:cNvSpPr>
            <a:spLocks noChangeArrowheads="1"/>
          </p:cNvSpPr>
          <p:nvPr/>
        </p:nvSpPr>
        <p:spPr bwMode="auto">
          <a:xfrm>
            <a:off x="8291513" y="3351213"/>
            <a:ext cx="328612" cy="825500"/>
          </a:xfrm>
          <a:prstGeom prst="downArrow">
            <a:avLst>
              <a:gd name="adj1" fmla="val 50000"/>
              <a:gd name="adj2" fmla="val 6280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98538"/>
            <a:fld id="{0DD25B84-B82A-489B-9E21-7E22C30FC7EF}" type="slidenum">
              <a:rPr lang="en-US" smtClean="0"/>
              <a:pPr defTabSz="998538"/>
              <a:t>20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200" smtClean="0"/>
              <a:t>Pre-W2PROC</a:t>
            </a:r>
            <a:br>
              <a:rPr lang="en-US" sz="4200" smtClean="0"/>
            </a:br>
            <a:r>
              <a:rPr lang="en-US" sz="3200" smtClean="0"/>
              <a:t>Cost of Life Insurance over $50,000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Example – 55 year old with $150,000 worth of group-term life insurance that has worked all year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150,000-50,000 = 100,000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100,000/1,000 = 100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.43 X 12 X100 = 516.00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Add NC1 payment in UPDCAL_FUT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Enter “2” for taxes and “N” for retirement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366713" y="290513"/>
            <a:ext cx="8655050" cy="1012825"/>
          </a:xfrm>
        </p:spPr>
        <p:txBody>
          <a:bodyPr/>
          <a:lstStyle/>
          <a:p>
            <a:r>
              <a:rPr lang="en-US" sz="3600" smtClean="0"/>
              <a:t>Pre-W2Proc</a:t>
            </a:r>
            <a:br>
              <a:rPr lang="en-US" sz="3600" smtClean="0"/>
            </a:br>
            <a:r>
              <a:rPr lang="en-US" sz="3600" smtClean="0"/>
              <a:t>Cost of Life insurance over $50,000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Life insurance amounts will show on PAYRPT</a:t>
            </a:r>
          </a:p>
          <a:p>
            <a:r>
              <a:rPr lang="en-US" sz="3600" dirty="0" smtClean="0"/>
              <a:t>Will increase taxable gross on City Tax</a:t>
            </a:r>
          </a:p>
          <a:p>
            <a:r>
              <a:rPr lang="en-US" sz="3600" dirty="0" smtClean="0"/>
              <a:t>If the city does not tax non cash amounts – city taxable gross will need to be </a:t>
            </a:r>
            <a:r>
              <a:rPr lang="en-US" sz="3600" dirty="0" smtClean="0"/>
              <a:t>decreased</a:t>
            </a:r>
          </a:p>
          <a:p>
            <a:r>
              <a:rPr lang="en-US" sz="3600" dirty="0" smtClean="0"/>
              <a:t>Life insurance cost will be added to Federal Tax DEDSCN</a:t>
            </a:r>
            <a:endParaRPr lang="en-US" sz="3600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21DDCB-9D00-49E0-BD58-2DA754116944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98538"/>
            <a:fld id="{99FE92DF-68B4-4494-A6FB-382A124EFD26}" type="slidenum">
              <a:rPr lang="en-US" smtClean="0"/>
              <a:pPr defTabSz="998538"/>
              <a:t>22</a:t>
            </a:fld>
            <a:endParaRPr 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Running W2PROC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Run W2PROC &amp; balance before last pay of 2015 has been completed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User must enter district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Address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Identification numbers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Federal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Ohio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Verify values on W2REPT.TXT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98538"/>
            <a:fld id="{34484522-3C81-4486-B2C0-E8A0A88FA780}" type="slidenum">
              <a:rPr lang="en-US" smtClean="0"/>
              <a:pPr defTabSz="998538"/>
              <a:t>23</a:t>
            </a:fld>
            <a:endParaRPr 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Running W2PROC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User must decide</a:t>
            </a:r>
          </a:p>
          <a:p>
            <a:pPr lvl="1" eaLnBrk="1" hangingPunct="1"/>
            <a:r>
              <a:rPr lang="en-US" dirty="0" smtClean="0"/>
              <a:t>Sorting</a:t>
            </a:r>
          </a:p>
          <a:p>
            <a:pPr lvl="2" eaLnBrk="1" hangingPunct="1"/>
            <a:r>
              <a:rPr lang="en-US" dirty="0" smtClean="0"/>
              <a:t>Any sort is acceptable for electronic filing</a:t>
            </a:r>
          </a:p>
          <a:p>
            <a:pPr lvl="1" eaLnBrk="1" hangingPunct="1"/>
            <a:r>
              <a:rPr lang="en-US" dirty="0" smtClean="0"/>
              <a:t>Results will be in the following order:</a:t>
            </a:r>
          </a:p>
          <a:p>
            <a:pPr lvl="2" eaLnBrk="1" hangingPunct="1"/>
            <a:r>
              <a:rPr lang="en-US" dirty="0" smtClean="0"/>
              <a:t>Employees without Medicare</a:t>
            </a:r>
          </a:p>
          <a:p>
            <a:pPr lvl="2" eaLnBrk="1" hangingPunct="1"/>
            <a:r>
              <a:rPr lang="en-US" dirty="0" smtClean="0"/>
              <a:t>Employees with Medicare</a:t>
            </a:r>
          </a:p>
          <a:p>
            <a:pPr lvl="2" eaLnBrk="1" hangingPunct="1"/>
            <a:r>
              <a:rPr lang="en-US" dirty="0" smtClean="0"/>
              <a:t>REPORT TOTALS are the totals to balance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98538"/>
            <a:fld id="{2C157B8A-3264-49B6-816C-2263AB0615D2}" type="slidenum">
              <a:rPr lang="en-US" smtClean="0"/>
              <a:pPr defTabSz="998538"/>
              <a:t>24</a:t>
            </a:fld>
            <a:endParaRPr 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Running W2PROC</a:t>
            </a:r>
          </a:p>
        </p:txBody>
      </p:sp>
      <p:graphicFrame>
        <p:nvGraphicFramePr>
          <p:cNvPr id="4098" name="Object 1024"/>
          <p:cNvGraphicFramePr>
            <a:graphicFrameLocks noGrp="1" noChangeAspect="1"/>
          </p:cNvGraphicFramePr>
          <p:nvPr>
            <p:ph type="body" idx="1"/>
          </p:nvPr>
        </p:nvGraphicFramePr>
        <p:xfrm>
          <a:off x="671513" y="1814513"/>
          <a:ext cx="8558212" cy="486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Bitmap Image" r:id="rId3" imgW="7602011" imgH="3685714" progId="PBrush">
                  <p:embed/>
                </p:oleObj>
              </mc:Choice>
              <mc:Fallback>
                <p:oleObj name="Bitmap Image" r:id="rId3" imgW="7602011" imgH="3685714" progId="PBrush">
                  <p:embed/>
                  <p:pic>
                    <p:nvPicPr>
                      <p:cNvPr id="0" name="Picture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3" y="1814513"/>
                        <a:ext cx="8558212" cy="486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98538"/>
            <a:fld id="{1B22D8C6-90D6-43BB-B4A2-F263C56E0AF7}" type="slidenum">
              <a:rPr lang="en-US" smtClean="0"/>
              <a:pPr defTabSz="998538"/>
              <a:t>25</a:t>
            </a:fld>
            <a:endParaRPr lang="en-US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Running W2PROC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mtClean="0"/>
              <a:t>Federal tax payments deducted from Disability payments (third party sick leave payments)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Did another entity report taxes withheld for third party sick payments?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Was Federal tax deducted?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If disability insurance was deducted after tax as a regular deduction then sick leave payments should be nontaxable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If disability insurance was deducted pre-tax, then sick leave payments are taxable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98538"/>
            <a:fld id="{A7DA4D4B-DD00-4D2F-83D2-30968B9DF6C5}" type="slidenum">
              <a:rPr lang="en-US" smtClean="0"/>
              <a:pPr defTabSz="998538"/>
              <a:t>26</a:t>
            </a:fld>
            <a:endParaRPr lang="en-US" smtClean="0"/>
          </a:p>
        </p:txBody>
      </p:sp>
      <p:sp>
        <p:nvSpPr>
          <p:cNvPr id="512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14313" y="290513"/>
            <a:ext cx="8656637" cy="1012825"/>
          </a:xfrm>
        </p:spPr>
        <p:txBody>
          <a:bodyPr/>
          <a:lstStyle/>
          <a:p>
            <a:pPr eaLnBrk="1" hangingPunct="1"/>
            <a:r>
              <a:rPr lang="en-US" smtClean="0"/>
              <a:t>Running W2PROC</a:t>
            </a:r>
          </a:p>
        </p:txBody>
      </p:sp>
      <p:graphicFrame>
        <p:nvGraphicFramePr>
          <p:cNvPr id="5122" name="Object 1024"/>
          <p:cNvGraphicFramePr>
            <a:graphicFrameLocks noGrp="1" noChangeAspect="1"/>
          </p:cNvGraphicFramePr>
          <p:nvPr>
            <p:ph type="body" idx="1"/>
          </p:nvPr>
        </p:nvGraphicFramePr>
        <p:xfrm>
          <a:off x="900113" y="1738313"/>
          <a:ext cx="8002587" cy="489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Bitmap Image" r:id="rId3" imgW="8542857" imgH="4458322" progId="PBrush">
                  <p:embed/>
                </p:oleObj>
              </mc:Choice>
              <mc:Fallback>
                <p:oleObj name="Bitmap Image" r:id="rId3" imgW="8542857" imgH="4458322" progId="PBrush">
                  <p:embed/>
                  <p:pic>
                    <p:nvPicPr>
                      <p:cNvPr id="0" name="Picture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738313"/>
                        <a:ext cx="8002587" cy="4891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W2PROC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Kind of Employer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AB9B7B-434C-43DC-BBFB-378CB97F3EA5}" type="slidenum">
              <a:rPr lang="en-US" smtClean="0"/>
              <a:pPr/>
              <a:t>27</a:t>
            </a:fld>
            <a:endParaRPr lang="en-US" smtClean="0"/>
          </a:p>
        </p:txBody>
      </p:sp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971800"/>
            <a:ext cx="482917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6" name="TextBox 5"/>
          <p:cNvSpPr txBox="1">
            <a:spLocks noChangeArrowheads="1"/>
          </p:cNvSpPr>
          <p:nvPr/>
        </p:nvSpPr>
        <p:spPr bwMode="auto">
          <a:xfrm>
            <a:off x="5929313" y="4405313"/>
            <a:ext cx="304800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35847" name="TextBox 6"/>
          <p:cNvSpPr txBox="1">
            <a:spLocks noChangeArrowheads="1"/>
          </p:cNvSpPr>
          <p:nvPr/>
        </p:nvSpPr>
        <p:spPr bwMode="auto">
          <a:xfrm>
            <a:off x="2424113" y="4938713"/>
            <a:ext cx="381000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W2PROC</a:t>
            </a: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D0F056-1C1C-4F9C-8ADF-CD047A402FE2}" type="slidenum">
              <a:rPr lang="en-US" smtClean="0"/>
              <a:pPr/>
              <a:t>28</a:t>
            </a:fld>
            <a:endParaRPr lang="en-US" smtClean="0"/>
          </a:p>
        </p:txBody>
      </p:sp>
      <p:pic>
        <p:nvPicPr>
          <p:cNvPr id="3686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3119" y="1432719"/>
            <a:ext cx="7853362" cy="3140075"/>
          </a:xfrm>
        </p:spPr>
      </p:pic>
      <p:pic>
        <p:nvPicPr>
          <p:cNvPr id="3687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119" y="5395119"/>
            <a:ext cx="8128000" cy="273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99319" y="4556919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This does not pertain to us – it will be blank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5519" y="5928519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Can be Yes or No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98538"/>
            <a:fld id="{3C532516-9B9F-41A2-A46A-55956EA0840C}" type="slidenum">
              <a:rPr lang="en-US" smtClean="0"/>
              <a:pPr defTabSz="998538"/>
              <a:t>29</a:t>
            </a:fld>
            <a:endParaRPr lang="en-US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90513"/>
            <a:ext cx="8656637" cy="1012825"/>
          </a:xfrm>
        </p:spPr>
        <p:txBody>
          <a:bodyPr/>
          <a:lstStyle/>
          <a:p>
            <a:pPr eaLnBrk="1" hangingPunct="1"/>
            <a:r>
              <a:rPr lang="en-US" smtClean="0"/>
              <a:t>Running W2PROC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Additional deduction codes</a:t>
            </a:r>
          </a:p>
          <a:p>
            <a:pPr lvl="2" eaLnBrk="1" hangingPunct="1"/>
            <a:r>
              <a:rPr lang="en-US" smtClean="0"/>
              <a:t>Allows districts to print additional information in box 14, “Other”</a:t>
            </a:r>
          </a:p>
          <a:p>
            <a:pPr lvl="2" eaLnBrk="1" hangingPunct="1"/>
            <a:r>
              <a:rPr lang="en-US" smtClean="0"/>
              <a:t>Six can be entered</a:t>
            </a:r>
          </a:p>
          <a:p>
            <a:pPr lvl="3" eaLnBrk="1" hangingPunct="1"/>
            <a:r>
              <a:rPr lang="en-US" smtClean="0"/>
              <a:t>Leased vehicle value is always included</a:t>
            </a:r>
          </a:p>
          <a:p>
            <a:pPr lvl="3" eaLnBrk="1" hangingPunct="1"/>
            <a:r>
              <a:rPr lang="en-US" smtClean="0"/>
              <a:t>Other user values are secondary</a:t>
            </a:r>
          </a:p>
          <a:p>
            <a:pPr lvl="3" eaLnBrk="1" hangingPunct="1"/>
            <a:r>
              <a:rPr lang="en-US" smtClean="0"/>
              <a:t>Prints the first 3 for each employee in the order entered	</a:t>
            </a:r>
          </a:p>
          <a:p>
            <a:pPr lvl="3" eaLnBrk="1" hangingPunct="1"/>
            <a:r>
              <a:rPr lang="en-US" smtClean="0"/>
              <a:t>Examples are Union Dues, United Way and Retirement</a:t>
            </a:r>
          </a:p>
          <a:p>
            <a:pPr lvl="1" eaLnBrk="1" hangingPunct="1"/>
            <a:r>
              <a:rPr lang="en-US" smtClean="0"/>
              <a:t>Alignment Forms – Not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Pre-W2	PROC – City 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NEOMIN can submit some city taxes for your district:</a:t>
            </a:r>
          </a:p>
          <a:p>
            <a:pPr lvl="1"/>
            <a:r>
              <a:rPr lang="en-US" dirty="0" smtClean="0"/>
              <a:t>WARREN</a:t>
            </a:r>
          </a:p>
          <a:p>
            <a:pPr lvl="1"/>
            <a:r>
              <a:rPr lang="en-US" dirty="0" smtClean="0"/>
              <a:t>HUBBARD</a:t>
            </a:r>
          </a:p>
          <a:p>
            <a:pPr lvl="1"/>
            <a:r>
              <a:rPr lang="en-US" dirty="0" smtClean="0"/>
              <a:t>NEWTON FALLS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ASHTABULA 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GENEVA </a:t>
            </a:r>
          </a:p>
          <a:p>
            <a:pPr lvl="1"/>
            <a:r>
              <a:rPr lang="en-US" dirty="0" smtClean="0"/>
              <a:t>CANFIELD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D7E9CE-ABB7-453C-9526-D412023B9B3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98538"/>
            <a:fld id="{19540E78-6C61-4045-87F5-3E487D85833F}" type="slidenum">
              <a:rPr lang="en-US" smtClean="0"/>
              <a:pPr defTabSz="998538"/>
              <a:t>30</a:t>
            </a:fld>
            <a:endParaRPr lang="en-US" smtClean="0"/>
          </a:p>
        </p:txBody>
      </p:sp>
      <p:sp>
        <p:nvSpPr>
          <p:cNvPr id="614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14313" y="290513"/>
            <a:ext cx="8656637" cy="1012825"/>
          </a:xfrm>
        </p:spPr>
        <p:txBody>
          <a:bodyPr/>
          <a:lstStyle/>
          <a:p>
            <a:pPr eaLnBrk="1" hangingPunct="1"/>
            <a:r>
              <a:rPr lang="en-US" smtClean="0"/>
              <a:t>Running W2PROC</a:t>
            </a:r>
          </a:p>
        </p:txBody>
      </p:sp>
      <p:graphicFrame>
        <p:nvGraphicFramePr>
          <p:cNvPr id="6146" name="Object 1024"/>
          <p:cNvGraphicFramePr>
            <a:graphicFrameLocks noGrp="1" noChangeAspect="1"/>
          </p:cNvGraphicFramePr>
          <p:nvPr>
            <p:ph type="body" idx="1"/>
          </p:nvPr>
        </p:nvGraphicFramePr>
        <p:xfrm>
          <a:off x="1433513" y="2405063"/>
          <a:ext cx="6005512" cy="310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Bitmap Image" r:id="rId3" imgW="7478169" imgH="3677163" progId="PBrush">
                  <p:embed/>
                </p:oleObj>
              </mc:Choice>
              <mc:Fallback>
                <p:oleObj name="Bitmap Image" r:id="rId3" imgW="7478169" imgH="3677163" progId="PBrush">
                  <p:embed/>
                  <p:pic>
                    <p:nvPicPr>
                      <p:cNvPr id="0" name="Picture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3513" y="2405063"/>
                        <a:ext cx="6005512" cy="3109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Running W2PROC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719" y="1432719"/>
            <a:ext cx="8558212" cy="5638800"/>
          </a:xfrm>
        </p:spPr>
        <p:txBody>
          <a:bodyPr/>
          <a:lstStyle/>
          <a:p>
            <a:r>
              <a:rPr lang="en-US" sz="3100" dirty="0" smtClean="0"/>
              <a:t>Prompts have been added to W2PROC when “Y” is selected to Create Tape File:</a:t>
            </a:r>
          </a:p>
          <a:p>
            <a:pPr lvl="1"/>
            <a:r>
              <a:rPr lang="en-US" dirty="0" smtClean="0"/>
              <a:t>Contact name – Your name or treasurer’s</a:t>
            </a:r>
          </a:p>
          <a:p>
            <a:pPr lvl="1"/>
            <a:r>
              <a:rPr lang="en-US" dirty="0" smtClean="0"/>
              <a:t>Contact phone number </a:t>
            </a:r>
          </a:p>
          <a:p>
            <a:pPr lvl="1"/>
            <a:r>
              <a:rPr lang="en-US" dirty="0" smtClean="0"/>
              <a:t>Contact phone extension</a:t>
            </a:r>
          </a:p>
          <a:p>
            <a:pPr lvl="1"/>
            <a:r>
              <a:rPr lang="en-US" dirty="0" smtClean="0"/>
              <a:t>Contact fax number</a:t>
            </a:r>
          </a:p>
          <a:p>
            <a:pPr lvl="1"/>
            <a:r>
              <a:rPr lang="en-US" dirty="0" smtClean="0"/>
              <a:t>Contact email address</a:t>
            </a:r>
          </a:p>
          <a:p>
            <a:r>
              <a:rPr lang="en-US" dirty="0" smtClean="0"/>
              <a:t>This is required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D7E9CE-ABB7-453C-9526-D412023B9B3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98538"/>
            <a:fld id="{DB16236D-B99F-4939-AEE3-99A088718D85}" type="slidenum">
              <a:rPr lang="en-US" smtClean="0"/>
              <a:pPr defTabSz="998538"/>
              <a:t>32</a:t>
            </a:fld>
            <a:endParaRPr lang="en-US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Running W2PROC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Program used to generate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W2REPT.TXT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W2ERR.TXT - maybe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W2FORM.TXT – Print Forms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W2FORM.DAT – To print laser W2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W2CITY.DAT – Used to submit city taxes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W2CCA.SEQ – Created with tape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W2RITA.SEQ – Created with tape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W2TAPE.SEQ – Created with tape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98538"/>
            <a:fld id="{1A1E418D-C50B-4908-9037-D736720E5B6E}" type="slidenum">
              <a:rPr lang="en-US" smtClean="0"/>
              <a:pPr defTabSz="998538"/>
              <a:t>33</a:t>
            </a:fld>
            <a:endParaRPr lang="en-US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211138" y="252413"/>
            <a:ext cx="9451181" cy="1012825"/>
          </a:xfrm>
        </p:spPr>
        <p:txBody>
          <a:bodyPr/>
          <a:lstStyle/>
          <a:p>
            <a:pPr eaLnBrk="1" hangingPunct="1"/>
            <a:r>
              <a:rPr lang="en-US" dirty="0" smtClean="0"/>
              <a:t>Pre-Closing – See Balancing </a:t>
            </a:r>
            <a:r>
              <a:rPr lang="en-US" dirty="0" smtClean="0">
                <a:solidFill>
                  <a:schemeClr val="tx1"/>
                </a:solidFill>
              </a:rPr>
              <a:t>Sheet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662113"/>
            <a:ext cx="9220200" cy="53340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Run ERNREG for everyone from 1/1/15 to now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Run QRTRPT – Do you want the report by individuals = 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Run CHKSTS – Sort by Deductions, Print Option = All, Check Type = Deductions &amp; Group Deductions for the whole year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Run CHECKS  - Dates – 01/01/2015 to 12/31/2015, All payroll checks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Run Non-Zero PAYDED – PAYDED as projection with no deductions and no Pay cycles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98538"/>
            <a:fld id="{19398C63-54A0-4B83-B182-DCC83D3E3207}" type="slidenum">
              <a:rPr lang="en-US" smtClean="0"/>
              <a:pPr defTabSz="998538"/>
              <a:t>34</a:t>
            </a:fld>
            <a:endParaRPr lang="en-US" smtClean="0"/>
          </a:p>
        </p:txBody>
      </p:sp>
      <p:sp>
        <p:nvSpPr>
          <p:cNvPr id="922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14313" y="290513"/>
            <a:ext cx="9143206" cy="1012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Pre-Closing Balancing -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ERNREG</a:t>
            </a:r>
            <a:endParaRPr lang="en-US" dirty="0" smtClean="0">
              <a:solidFill>
                <a:srgbClr val="FF3300"/>
              </a:solidFill>
            </a:endParaRPr>
          </a:p>
        </p:txBody>
      </p:sp>
      <p:graphicFrame>
        <p:nvGraphicFramePr>
          <p:cNvPr id="7170" name="Object 1024"/>
          <p:cNvGraphicFramePr>
            <a:graphicFrameLocks noGrp="1" noChangeAspect="1"/>
          </p:cNvGraphicFramePr>
          <p:nvPr>
            <p:ph type="body" idx="1"/>
          </p:nvPr>
        </p:nvGraphicFramePr>
        <p:xfrm>
          <a:off x="2195513" y="1890713"/>
          <a:ext cx="6172200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Bitmap Image" r:id="rId3" imgW="8678486" imgH="3315163" progId="PBrush">
                  <p:embed/>
                </p:oleObj>
              </mc:Choice>
              <mc:Fallback>
                <p:oleObj name="Bitmap Image" r:id="rId3" imgW="8678486" imgH="3315163" progId="PBrush">
                  <p:embed/>
                  <p:pic>
                    <p:nvPicPr>
                      <p:cNvPr id="0" name="Picture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1890713"/>
                        <a:ext cx="6172200" cy="2482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AutoShape 1028"/>
          <p:cNvSpPr>
            <a:spLocks noChangeArrowheads="1"/>
          </p:cNvSpPr>
          <p:nvPr/>
        </p:nvSpPr>
        <p:spPr bwMode="auto">
          <a:xfrm>
            <a:off x="3414713" y="4557713"/>
            <a:ext cx="2386012" cy="1676400"/>
          </a:xfrm>
          <a:prstGeom prst="wedgeRectCallout">
            <a:avLst>
              <a:gd name="adj1" fmla="val 95509"/>
              <a:gd name="adj2" fmla="val -5463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9759" tIns="49880" rIns="99759" bIns="49880"/>
          <a:lstStyle/>
          <a:p>
            <a:pPr algn="ctr" defTabSz="998538"/>
            <a:r>
              <a:rPr lang="en-US" sz="1500">
                <a:latin typeface="Times New Roman" pitchFamily="18" charset="0"/>
                <a:cs typeface="Times New Roman" pitchFamily="18" charset="0"/>
              </a:rPr>
              <a:t>Amounts in this column on ERNREG should be used for balancing to W2Rept</a:t>
            </a:r>
          </a:p>
          <a:p>
            <a:pPr algn="ctr" defTabSz="998538"/>
            <a:endParaRPr lang="en-US" sz="1500">
              <a:latin typeface="Times New Roman" pitchFamily="18" charset="0"/>
              <a:cs typeface="Times New Roman" pitchFamily="18" charset="0"/>
            </a:endParaRPr>
          </a:p>
          <a:p>
            <a:pPr defTabSz="998538"/>
            <a:r>
              <a:rPr lang="en-US" sz="1500">
                <a:latin typeface="Times New Roman" pitchFamily="18" charset="0"/>
                <a:cs typeface="Times New Roman" pitchFamily="18" charset="0"/>
              </a:rPr>
              <a:t>These amounts are what has been withheld and run thru payroll.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98538"/>
            <a:fld id="{64481A81-4ED7-4639-9E06-EFBF265A27E2}" type="slidenum">
              <a:rPr lang="en-US" smtClean="0"/>
              <a:pPr defTabSz="998538"/>
              <a:t>35</a:t>
            </a:fld>
            <a:endParaRPr lang="en-US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90513"/>
            <a:ext cx="9143206" cy="1012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Pre-Closing Balancing -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QRTRPT</a:t>
            </a:r>
          </a:p>
        </p:txBody>
      </p:sp>
      <p:graphicFrame>
        <p:nvGraphicFramePr>
          <p:cNvPr id="8194" name="Object 1024"/>
          <p:cNvGraphicFramePr>
            <a:graphicFrameLocks noGrp="1" noChangeAspect="1"/>
          </p:cNvGraphicFramePr>
          <p:nvPr>
            <p:ph type="body" idx="1"/>
          </p:nvPr>
        </p:nvGraphicFramePr>
        <p:xfrm>
          <a:off x="671513" y="1966913"/>
          <a:ext cx="8558212" cy="450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Bitmap Image" r:id="rId3" imgW="8640381" imgH="3877216" progId="PBrush">
                  <p:embed/>
                </p:oleObj>
              </mc:Choice>
              <mc:Fallback>
                <p:oleObj name="Bitmap Image" r:id="rId3" imgW="8640381" imgH="3877216" progId="PBrush">
                  <p:embed/>
                  <p:pic>
                    <p:nvPicPr>
                      <p:cNvPr id="0" name="Picture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3" y="1966913"/>
                        <a:ext cx="8558212" cy="4500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AutoShape 6"/>
          <p:cNvSpPr>
            <a:spLocks noChangeArrowheads="1"/>
          </p:cNvSpPr>
          <p:nvPr/>
        </p:nvSpPr>
        <p:spPr bwMode="auto">
          <a:xfrm>
            <a:off x="5014119" y="5852319"/>
            <a:ext cx="3201987" cy="757237"/>
          </a:xfrm>
          <a:prstGeom prst="wedgeRectCallout">
            <a:avLst>
              <a:gd name="adj1" fmla="val 40519"/>
              <a:gd name="adj2" fmla="val -13217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9759" tIns="49880" rIns="99759" bIns="49880"/>
          <a:lstStyle/>
          <a:p>
            <a:pPr algn="ctr" defTabSz="998538"/>
            <a:r>
              <a:rPr lang="en-US" sz="1500">
                <a:latin typeface="Times New Roman" pitchFamily="18" charset="0"/>
                <a:cs typeface="Times New Roman" pitchFamily="18" charset="0"/>
              </a:rPr>
              <a:t>Amounts in this column on QRTRPT should be using for balancing to ERNREG &amp; W2REPT</a:t>
            </a: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1052513" y="6843713"/>
            <a:ext cx="47244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Theses amounts are from DEDSCN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9719"/>
            <a:ext cx="9070181" cy="10128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Balancing –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QRTRPT</a:t>
            </a:r>
            <a:r>
              <a:rPr lang="en-US" dirty="0" smtClean="0"/>
              <a:t> &amp;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ERNREG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658813" y="1771650"/>
            <a:ext cx="8558212" cy="5222875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QRTRPT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rgbClr val="7030A0"/>
                </a:solidFill>
              </a:rPr>
              <a:t>Q</a:t>
            </a:r>
            <a:r>
              <a:rPr lang="en-US" dirty="0" smtClean="0"/>
              <a:t>) amounts come from DEDSCN</a:t>
            </a:r>
          </a:p>
          <a:p>
            <a:r>
              <a:rPr lang="en-US" dirty="0" smtClean="0">
                <a:solidFill>
                  <a:srgbClr val="FF3300"/>
                </a:solidFill>
              </a:rPr>
              <a:t>ERNREG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3300"/>
                </a:solidFill>
              </a:rPr>
              <a:t>(E)</a:t>
            </a:r>
            <a:r>
              <a:rPr lang="en-US" dirty="0" smtClean="0"/>
              <a:t>amounts come from payroll checks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Q</a:t>
            </a:r>
            <a:r>
              <a:rPr lang="en-US" b="1" dirty="0" smtClean="0"/>
              <a:t> </a:t>
            </a:r>
            <a:r>
              <a:rPr lang="en-US" dirty="0" smtClean="0"/>
              <a:t>– Total YTD Gross should equal        </a:t>
            </a:r>
            <a:r>
              <a:rPr lang="en-US" dirty="0" smtClean="0">
                <a:solidFill>
                  <a:srgbClr val="FF3300"/>
                </a:solidFill>
              </a:rPr>
              <a:t>E-</a:t>
            </a:r>
            <a:r>
              <a:rPr lang="en-US" dirty="0" smtClean="0"/>
              <a:t>Total Gross     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A88BFF-C525-4A2E-9DB3-82249F0D8018}" type="slidenum">
              <a:rPr lang="en-US" smtClean="0"/>
              <a:pPr/>
              <a:t>36</a:t>
            </a:fld>
            <a:endParaRPr lang="en-US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320" y="252413"/>
            <a:ext cx="9067800" cy="10128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Balancing –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QRTRPT</a:t>
            </a:r>
            <a:r>
              <a:rPr lang="en-US" dirty="0" smtClean="0"/>
              <a:t> &amp;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ERNREG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Possible Problems &amp; Solutions:</a:t>
            </a:r>
          </a:p>
          <a:p>
            <a:pPr eaLnBrk="1" hangingPunct="1"/>
            <a:r>
              <a:rPr lang="en-US" dirty="0" smtClean="0">
                <a:solidFill>
                  <a:srgbClr val="FF0066"/>
                </a:solidFill>
              </a:rPr>
              <a:t>ERNREG</a:t>
            </a:r>
            <a:r>
              <a:rPr lang="en-US" dirty="0" smtClean="0"/>
              <a:t> higher than </a:t>
            </a:r>
            <a:r>
              <a:rPr lang="en-US" b="1" dirty="0" smtClean="0">
                <a:solidFill>
                  <a:srgbClr val="7030A0"/>
                </a:solidFill>
              </a:rPr>
              <a:t>QRTRPT</a:t>
            </a:r>
          </a:p>
          <a:p>
            <a:pPr lvl="1" eaLnBrk="1" hangingPunct="1"/>
            <a:r>
              <a:rPr lang="en-US" dirty="0" smtClean="0"/>
              <a:t>Probably voided &amp; reissued checks from previous calendar year</a:t>
            </a:r>
          </a:p>
          <a:p>
            <a:pPr lvl="1" eaLnBrk="1" hangingPunct="1"/>
            <a:r>
              <a:rPr lang="en-US" dirty="0" smtClean="0"/>
              <a:t>Run CHKSTS report for Voided checks for prior year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Q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rgbClr val="FF0066"/>
                </a:solidFill>
              </a:rPr>
              <a:t>E</a:t>
            </a:r>
            <a:r>
              <a:rPr lang="en-US" dirty="0" smtClean="0"/>
              <a:t> reports not balancing</a:t>
            </a:r>
          </a:p>
          <a:p>
            <a:pPr lvl="1"/>
            <a:r>
              <a:rPr lang="en-US" dirty="0" smtClean="0"/>
              <a:t>Run AUDRPT for the year and look for manual changes in YTD fields 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1A9F45-AB77-4A91-9147-10A3C4C65CA0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2413"/>
            <a:ext cx="9052719" cy="10128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Balancing –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QRTRPT</a:t>
            </a:r>
            <a:r>
              <a:rPr lang="en-US" dirty="0" smtClean="0"/>
              <a:t> &amp;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ERNREG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747713" y="1814513"/>
            <a:ext cx="8556625" cy="4891087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Q</a:t>
            </a:r>
            <a:r>
              <a:rPr lang="en-US" dirty="0" smtClean="0"/>
              <a:t>- YTD Non-Cash Earnings should equal all of the Life Insurance over $50,000 amounts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Q</a:t>
            </a:r>
            <a:r>
              <a:rPr lang="en-US" dirty="0" smtClean="0"/>
              <a:t>-YTD Deductions should equal          </a:t>
            </a:r>
            <a:r>
              <a:rPr lang="en-US" dirty="0" smtClean="0">
                <a:solidFill>
                  <a:srgbClr val="FF3300"/>
                </a:solidFill>
              </a:rPr>
              <a:t>E</a:t>
            </a:r>
            <a:r>
              <a:rPr lang="en-US" dirty="0" smtClean="0"/>
              <a:t>-deductions DEDAMT totals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Q</a:t>
            </a:r>
            <a:r>
              <a:rPr lang="en-US" dirty="0" smtClean="0"/>
              <a:t>-Gross &amp; </a:t>
            </a:r>
            <a:r>
              <a:rPr lang="en-US" dirty="0" smtClean="0">
                <a:solidFill>
                  <a:srgbClr val="FF3300"/>
                </a:solidFill>
              </a:rPr>
              <a:t>E</a:t>
            </a:r>
            <a:r>
              <a:rPr lang="en-US" dirty="0" smtClean="0"/>
              <a:t>-Total Gross should equal total on CHECKS report</a:t>
            </a:r>
          </a:p>
          <a:p>
            <a:endParaRPr lang="en-US" dirty="0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2002F9-3448-4EF4-8E58-33E1D6A3BE06}" type="slidenum">
              <a:rPr lang="en-US" smtClean="0"/>
              <a:pPr/>
              <a:t>38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Pre-Closing - Balancing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74650" lvl="1" indent="-374650">
              <a:buClr>
                <a:schemeClr val="hlink"/>
              </a:buClr>
              <a:buSzPct val="80000"/>
            </a:pPr>
            <a:r>
              <a:rPr lang="en-US" dirty="0" smtClean="0"/>
              <a:t>CHECKS report higher than QRTRPT?</a:t>
            </a:r>
          </a:p>
          <a:p>
            <a:pPr marL="374650" lvl="1" indent="-374650">
              <a:buClr>
                <a:schemeClr val="hlink"/>
              </a:buClr>
              <a:buSzPct val="80000"/>
            </a:pPr>
            <a:r>
              <a:rPr lang="en-US" dirty="0" smtClean="0"/>
              <a:t>Voided checks could be the problem	</a:t>
            </a:r>
          </a:p>
          <a:p>
            <a:pPr marL="809625" lvl="2" indent="-374650">
              <a:buClr>
                <a:schemeClr val="hlink"/>
              </a:buClr>
              <a:buSzPct val="80000"/>
            </a:pPr>
            <a:r>
              <a:rPr lang="en-US" dirty="0" smtClean="0"/>
              <a:t>Run RECLED for (B)Reduction of Expenditures</a:t>
            </a:r>
          </a:p>
          <a:p>
            <a:pPr marL="1308100" lvl="3" indent="-374650">
              <a:buSzPct val="80000"/>
            </a:pPr>
            <a:r>
              <a:rPr lang="en-US" dirty="0" smtClean="0"/>
              <a:t>Select by (1) Transaction Date</a:t>
            </a:r>
          </a:p>
          <a:p>
            <a:pPr marL="1308100" lvl="3" indent="-374650">
              <a:buSzPct val="80000"/>
            </a:pPr>
            <a:r>
              <a:rPr lang="en-US" dirty="0" smtClean="0"/>
              <a:t>(2)All Transactions for a specified period</a:t>
            </a:r>
          </a:p>
          <a:p>
            <a:pPr marL="1308100" lvl="3" indent="-374650">
              <a:buSzPct val="80000"/>
            </a:pPr>
            <a:r>
              <a:rPr lang="en-US" dirty="0" smtClean="0"/>
              <a:t>Enter dates – 01012015 to 12312015</a:t>
            </a:r>
          </a:p>
          <a:p>
            <a:pPr marL="1308100" lvl="3" indent="-374650">
              <a:buSzPct val="80000"/>
            </a:pPr>
            <a:r>
              <a:rPr lang="en-US" dirty="0" smtClean="0"/>
              <a:t>All funds</a:t>
            </a:r>
          </a:p>
          <a:p>
            <a:pPr marL="1308100" lvl="3" indent="-374650">
              <a:buSzPct val="80000"/>
            </a:pPr>
            <a:r>
              <a:rPr lang="en-US" dirty="0" smtClean="0"/>
              <a:t>Sort by transaction date</a:t>
            </a:r>
          </a:p>
          <a:p>
            <a:pPr marL="1308100" lvl="3" indent="-374650">
              <a:buSzPct val="80000"/>
            </a:pPr>
            <a:r>
              <a:rPr lang="en-US" dirty="0" smtClean="0"/>
              <a:t>When the report is finished, view RECEXP.TXT</a:t>
            </a:r>
          </a:p>
          <a:p>
            <a:pPr marL="1308100" lvl="3" indent="-374650">
              <a:buSzPct val="80000"/>
            </a:pPr>
            <a:r>
              <a:rPr lang="en-US" dirty="0" smtClean="0"/>
              <a:t>Find payroll – this will show any voided checks</a:t>
            </a:r>
          </a:p>
          <a:p>
            <a:pPr marL="374650" lvl="1" indent="-374650"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E75D7F-1CCC-4521-904E-8325EC521133}" type="slidenum">
              <a:rPr lang="en-US" smtClean="0"/>
              <a:pPr/>
              <a:t>39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98538"/>
            <a:fld id="{D4010A75-05D3-4A9E-821B-0FB78DE46E24}" type="slidenum">
              <a:rPr lang="en-US" smtClean="0"/>
              <a:pPr defTabSz="998538"/>
              <a:t>4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Pre-W2PROC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dirty="0" smtClean="0">
                <a:solidFill>
                  <a:srgbClr val="00B0F0"/>
                </a:solidFill>
              </a:rPr>
              <a:t>Tax Entity Codes: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dirty="0" smtClean="0"/>
              <a:t>WARRE  for WARREN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dirty="0" smtClean="0"/>
              <a:t>HUBBA  for Hubbard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dirty="0" smtClean="0"/>
              <a:t>NFALL  for Newton Falls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dirty="0" smtClean="0"/>
              <a:t>ASHTA  for Ashtabula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dirty="0" smtClean="0"/>
              <a:t>GENEV  for Geneva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dirty="0" smtClean="0"/>
              <a:t>CONNE  for Conneaut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dirty="0" smtClean="0"/>
              <a:t>CANFI for Canfield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Pre-Closing Balancing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670719" y="1585119"/>
            <a:ext cx="8558212" cy="5486400"/>
          </a:xfrm>
        </p:spPr>
        <p:txBody>
          <a:bodyPr/>
          <a:lstStyle/>
          <a:p>
            <a:r>
              <a:rPr lang="en-US" sz="3200" dirty="0" smtClean="0"/>
              <a:t>To balance what was deducted and what was paid</a:t>
            </a:r>
          </a:p>
          <a:p>
            <a:r>
              <a:rPr lang="en-US" sz="2800" dirty="0" smtClean="0"/>
              <a:t>Use QRTRPT, CHKSTS, and Non-Zero PAYDED</a:t>
            </a:r>
          </a:p>
          <a:p>
            <a:r>
              <a:rPr lang="en-US" sz="3200" b="1" dirty="0" smtClean="0">
                <a:solidFill>
                  <a:srgbClr val="7030A0"/>
                </a:solidFill>
              </a:rPr>
              <a:t>Q</a:t>
            </a:r>
            <a:r>
              <a:rPr lang="en-US" sz="3200" dirty="0" smtClean="0"/>
              <a:t>-YTD Total for each deduction should equal Total net pay for each deduction. </a:t>
            </a:r>
          </a:p>
          <a:p>
            <a:r>
              <a:rPr lang="en-US" sz="3200" dirty="0" smtClean="0"/>
              <a:t>You might have to add Paid checks &amp; Reconciled checks on CHKSTS report</a:t>
            </a:r>
          </a:p>
          <a:p>
            <a:pPr>
              <a:buNone/>
            </a:pPr>
            <a:endParaRPr lang="en-US" sz="3200" dirty="0" smtClean="0"/>
          </a:p>
          <a:p>
            <a:endParaRPr lang="en-U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D0646B-3807-490E-B05C-890F521D1495}" type="slidenum">
              <a:rPr lang="en-US" smtClean="0"/>
              <a:pPr/>
              <a:t>40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Pre-Closing Balancing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Check PAYDED report for any deductions not paid yet</a:t>
            </a:r>
          </a:p>
          <a:p>
            <a:r>
              <a:rPr lang="en-US" sz="3600" dirty="0" smtClean="0"/>
              <a:t>CHKSTS higher than ERNREG – did you get money back from a deduction company  to give to employee?</a:t>
            </a:r>
          </a:p>
          <a:p>
            <a:endParaRPr lang="en-US" sz="36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D7E9CE-ABB7-453C-9526-D412023B9B3F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98538"/>
            <a:fld id="{88076888-12A5-4DDC-8096-C535B2F56428}" type="slidenum">
              <a:rPr lang="en-US" smtClean="0"/>
              <a:pPr defTabSz="998538"/>
              <a:t>42</a:t>
            </a:fld>
            <a:endParaRPr lang="en-US" smtClean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W2 Balancing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Information on W2REPT.TXT should balance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Federal, Ohio, PA. and City taxes and gross amounts on QRTRPT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941 totals as reported in prior quarters and what you will be reporting for the 4</a:t>
            </a:r>
            <a:r>
              <a:rPr lang="en-US" baseline="30000" smtClean="0"/>
              <a:t>th</a:t>
            </a:r>
            <a:r>
              <a:rPr lang="en-US" smtClean="0"/>
              <a:t> Quarter.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Many districts keep spreadsheets for 941s and other tax amounts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98538"/>
            <a:fld id="{C0BCACF3-0993-40FD-B49A-8F3549D6AAB5}" type="slidenum">
              <a:rPr lang="en-US" smtClean="0"/>
              <a:pPr defTabSz="998538"/>
              <a:t>43</a:t>
            </a:fld>
            <a:endParaRPr lang="en-US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90513"/>
            <a:ext cx="8656637" cy="1012825"/>
          </a:xfrm>
        </p:spPr>
        <p:txBody>
          <a:bodyPr/>
          <a:lstStyle/>
          <a:p>
            <a:pPr eaLnBrk="1" hangingPunct="1"/>
            <a:r>
              <a:rPr lang="en-US" smtClean="0"/>
              <a:t>W2 Balancing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100" dirty="0" smtClean="0"/>
              <a:t>Items that affect balancing between W2PROC and QRTRPT</a:t>
            </a:r>
          </a:p>
          <a:p>
            <a:pPr lvl="1" eaLnBrk="1" hangingPunct="1"/>
            <a:r>
              <a:rPr lang="en-US" sz="2500" dirty="0" smtClean="0"/>
              <a:t>Medicare pickup amounts</a:t>
            </a:r>
          </a:p>
          <a:p>
            <a:pPr lvl="1" eaLnBrk="1" hangingPunct="1"/>
            <a:r>
              <a:rPr lang="en-US" sz="2500" dirty="0" smtClean="0"/>
              <a:t>Taxable third party sick pay</a:t>
            </a:r>
          </a:p>
          <a:p>
            <a:pPr lvl="1" eaLnBrk="1" hangingPunct="1"/>
            <a:r>
              <a:rPr lang="en-US" sz="2500" dirty="0" smtClean="0"/>
              <a:t>Use of company vehicle</a:t>
            </a:r>
          </a:p>
          <a:p>
            <a:pPr lvl="1" eaLnBrk="1" hangingPunct="1"/>
            <a:r>
              <a:rPr lang="en-US" sz="2500" dirty="0" smtClean="0"/>
              <a:t>Employee expense reimbursements paid through warrant</a:t>
            </a:r>
          </a:p>
          <a:p>
            <a:pPr lvl="1" eaLnBrk="1" hangingPunct="1"/>
            <a:r>
              <a:rPr lang="en-US" sz="2500"/>
              <a:t>Fringe Benefits</a:t>
            </a:r>
          </a:p>
          <a:p>
            <a:pPr lvl="1" eaLnBrk="1" hangingPunct="1"/>
            <a:endParaRPr lang="en-US" sz="2500" dirty="0" smtClean="0"/>
          </a:p>
          <a:p>
            <a:pPr lvl="1" eaLnBrk="1" hangingPunct="1"/>
            <a:endParaRPr lang="en-US" sz="2500" dirty="0" smtClean="0"/>
          </a:p>
          <a:p>
            <a:pPr lvl="1" eaLnBrk="1" hangingPunct="1"/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98538"/>
            <a:fld id="{C1F8CF08-EBF8-4BDF-8D1B-01585D07DD05}" type="slidenum">
              <a:rPr lang="en-US" smtClean="0"/>
              <a:pPr defTabSz="998538"/>
              <a:t>44</a:t>
            </a:fld>
            <a:endParaRPr lang="en-US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90513"/>
            <a:ext cx="8656637" cy="1012825"/>
          </a:xfrm>
        </p:spPr>
        <p:txBody>
          <a:bodyPr/>
          <a:lstStyle/>
          <a:p>
            <a:pPr eaLnBrk="1" hangingPunct="1"/>
            <a:r>
              <a:rPr lang="en-US" smtClean="0"/>
              <a:t>W2 Balancing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Medicare Pickup</a:t>
            </a:r>
          </a:p>
          <a:p>
            <a:pPr lvl="1" eaLnBrk="1" hangingPunct="1"/>
            <a:r>
              <a:rPr lang="en-US" smtClean="0"/>
              <a:t>Amount added to total and taxable gross amounts on federal, Ohio and OSDI records</a:t>
            </a:r>
          </a:p>
          <a:p>
            <a:pPr lvl="2" eaLnBrk="1" hangingPunct="1"/>
            <a:r>
              <a:rPr lang="en-US" sz="2800" smtClean="0">
                <a:solidFill>
                  <a:srgbClr val="FF0000"/>
                </a:solidFill>
              </a:rPr>
              <a:t>Will cause taxable gross amounts on W2REPT to be higher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98538"/>
            <a:fld id="{AD1D192A-61EB-4341-81FD-349DB366C882}" type="slidenum">
              <a:rPr lang="en-US" smtClean="0"/>
              <a:pPr defTabSz="998538"/>
              <a:t>45</a:t>
            </a:fld>
            <a:endParaRPr lang="en-US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W2 Balancing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Taxable Third Party Sick Pay</a:t>
            </a:r>
          </a:p>
          <a:p>
            <a:pPr lvl="1" eaLnBrk="1" hangingPunct="1"/>
            <a:r>
              <a:rPr lang="en-US" smtClean="0"/>
              <a:t>Users need to add the Third Party Sick pay amount to the total and taxable gross fields on the federal, Ohio and OSDI records as needed</a:t>
            </a:r>
          </a:p>
          <a:p>
            <a:pPr lvl="1" eaLnBrk="1" hangingPunct="1"/>
            <a:r>
              <a:rPr lang="en-US" smtClean="0"/>
              <a:t>Will cause gross amount on W2REPT to be higher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98538"/>
            <a:fld id="{4784E5A1-630D-4BBF-AF5A-97F6D8CC8AE6}" type="slidenum">
              <a:rPr lang="en-US" smtClean="0"/>
              <a:pPr defTabSz="998538"/>
              <a:t>46</a:t>
            </a:fld>
            <a:endParaRPr lang="en-US" smtClean="0"/>
          </a:p>
        </p:txBody>
      </p:sp>
      <p:sp>
        <p:nvSpPr>
          <p:cNvPr id="5120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41363" y="674688"/>
            <a:ext cx="8388350" cy="1520825"/>
          </a:xfrm>
        </p:spPr>
        <p:txBody>
          <a:bodyPr/>
          <a:lstStyle/>
          <a:p>
            <a:pPr eaLnBrk="1" hangingPunct="1"/>
            <a:r>
              <a:rPr lang="en-US" smtClean="0"/>
              <a:t>Non-Taxable Third Party Sick Pay</a:t>
            </a:r>
          </a:p>
        </p:txBody>
      </p:sp>
      <p:sp>
        <p:nvSpPr>
          <p:cNvPr id="5120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Non-taxable</a:t>
            </a:r>
            <a:r>
              <a:rPr lang="en-US" smtClean="0"/>
              <a:t> third party sick pay</a:t>
            </a:r>
          </a:p>
          <a:p>
            <a:pPr lvl="1" eaLnBrk="1" hangingPunct="1"/>
            <a:r>
              <a:rPr lang="en-US" smtClean="0"/>
              <a:t>Does not affect balancing</a:t>
            </a:r>
          </a:p>
          <a:p>
            <a:pPr lvl="1" eaLnBrk="1" hangingPunct="1"/>
            <a:r>
              <a:rPr lang="en-US" smtClean="0"/>
              <a:t>Does not affect taxes</a:t>
            </a:r>
          </a:p>
          <a:p>
            <a:pPr lvl="1" eaLnBrk="1" hangingPunct="1"/>
            <a:r>
              <a:rPr lang="en-US" smtClean="0"/>
              <a:t>Entered on federal record by the user</a:t>
            </a:r>
          </a:p>
          <a:p>
            <a:pPr lvl="2" eaLnBrk="1" hangingPunct="1"/>
            <a:r>
              <a:rPr lang="en-US" smtClean="0"/>
              <a:t>District is notified how much to 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98538"/>
            <a:fld id="{5D98DC40-937A-43A7-9C1A-16B69154B728}" type="slidenum">
              <a:rPr lang="en-US" smtClean="0"/>
              <a:pPr defTabSz="998538"/>
              <a:t>47</a:t>
            </a:fld>
            <a:endParaRPr lang="en-US" smtClean="0"/>
          </a:p>
        </p:txBody>
      </p:sp>
      <p:sp>
        <p:nvSpPr>
          <p:cNvPr id="5222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9144000" cy="1066800"/>
          </a:xfrm>
        </p:spPr>
        <p:txBody>
          <a:bodyPr/>
          <a:lstStyle/>
          <a:p>
            <a:pPr eaLnBrk="1" hangingPunct="1"/>
            <a:r>
              <a:rPr lang="en-US" smtClean="0"/>
              <a:t>Non-Taxable Third Party Sick Pay</a:t>
            </a:r>
          </a:p>
        </p:txBody>
      </p:sp>
      <p:sp>
        <p:nvSpPr>
          <p:cNvPr id="52228" name="AutoShape 1029"/>
          <p:cNvSpPr>
            <a:spLocks noChangeArrowheads="1"/>
          </p:cNvSpPr>
          <p:nvPr/>
        </p:nvSpPr>
        <p:spPr bwMode="auto">
          <a:xfrm>
            <a:off x="8824119" y="3337719"/>
            <a:ext cx="657225" cy="420687"/>
          </a:xfrm>
          <a:prstGeom prst="leftArrow">
            <a:avLst>
              <a:gd name="adj1" fmla="val 50000"/>
              <a:gd name="adj2" fmla="val 390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716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719" y="1813719"/>
            <a:ext cx="8152027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98538"/>
            <a:fld id="{D2B03851-C207-449E-A155-796C197E9193}" type="slidenum">
              <a:rPr lang="en-US" smtClean="0"/>
              <a:pPr defTabSz="998538"/>
              <a:t>48</a:t>
            </a:fld>
            <a:endParaRPr lang="en-US" smtClean="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747713" y="442913"/>
            <a:ext cx="8393112" cy="1265237"/>
          </a:xfrm>
        </p:spPr>
        <p:txBody>
          <a:bodyPr/>
          <a:lstStyle/>
          <a:p>
            <a:pPr eaLnBrk="1" hangingPunct="1"/>
            <a:r>
              <a:rPr lang="en-US" smtClean="0"/>
              <a:t>Balancing Problems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7713" y="1585913"/>
            <a:ext cx="8393112" cy="5486400"/>
          </a:xfrm>
        </p:spPr>
        <p:txBody>
          <a:bodyPr/>
          <a:lstStyle/>
          <a:p>
            <a:pPr eaLnBrk="1" hangingPunct="1"/>
            <a:r>
              <a:rPr lang="en-US" dirty="0" smtClean="0"/>
              <a:t>W2ERR.TXT – VIEW THIS REPORT!</a:t>
            </a:r>
          </a:p>
          <a:p>
            <a:pPr eaLnBrk="1" hangingPunct="1"/>
            <a:r>
              <a:rPr lang="en-US" dirty="0" smtClean="0"/>
              <a:t>Resolve any errors on this report</a:t>
            </a:r>
          </a:p>
          <a:p>
            <a:pPr eaLnBrk="1" hangingPunct="1"/>
            <a:r>
              <a:rPr lang="en-US" dirty="0" smtClean="0"/>
              <a:t>Could be caused by manual updates</a:t>
            </a:r>
          </a:p>
          <a:p>
            <a:pPr lvl="1" eaLnBrk="1" hangingPunct="1"/>
            <a:r>
              <a:rPr lang="en-US" dirty="0" smtClean="0"/>
              <a:t>Run AUDRPT and search for YTD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98538"/>
            <a:fld id="{EDAF4B6E-C13F-4848-9316-9CA7F5CED211}" type="slidenum">
              <a:rPr lang="en-US" smtClean="0"/>
              <a:pPr defTabSz="998538"/>
              <a:t>49</a:t>
            </a:fld>
            <a:endParaRPr lang="en-US" smtClean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W2PROC Messages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Medicare amount does not equal 1.45% of medicare gross</a:t>
            </a:r>
          </a:p>
          <a:p>
            <a:pPr lvl="1" eaLnBrk="1" hangingPunct="1"/>
            <a:r>
              <a:rPr lang="en-US" smtClean="0"/>
              <a:t>Usually happens because Medicare was forgotten on first check.</a:t>
            </a:r>
          </a:p>
          <a:p>
            <a:pPr lvl="1" eaLnBrk="1" hangingPunct="1"/>
            <a:r>
              <a:rPr lang="en-US" smtClean="0"/>
              <a:t>Medicare tax may be incorrect</a:t>
            </a:r>
          </a:p>
          <a:p>
            <a:pPr lvl="2" eaLnBrk="1" hangingPunct="1"/>
            <a:r>
              <a:rPr lang="en-US" smtClean="0"/>
              <a:t>Verify amounts</a:t>
            </a:r>
          </a:p>
          <a:p>
            <a:pPr lvl="2" eaLnBrk="1" hangingPunct="1"/>
            <a:r>
              <a:rPr lang="en-US" smtClean="0"/>
              <a:t>SSA/IRS may not accept with incorrect amounts</a:t>
            </a:r>
          </a:p>
          <a:p>
            <a:pPr lvl="1" eaLnBrk="1" hangingPunct="1"/>
            <a:r>
              <a:rPr lang="en-US" smtClean="0"/>
              <a:t>Medicare taxable gross may be incorrect</a:t>
            </a:r>
          </a:p>
          <a:p>
            <a:pPr lvl="2" eaLnBrk="1" hangingPunct="1"/>
            <a:r>
              <a:rPr lang="en-US" smtClean="0"/>
              <a:t>Verify amounts</a:t>
            </a:r>
          </a:p>
          <a:p>
            <a:pPr lvl="2" eaLnBrk="1" hangingPunct="1"/>
            <a:r>
              <a:rPr lang="en-US" smtClean="0"/>
              <a:t>SSA/IRS may not accept with incorrect amounts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98538"/>
            <a:fld id="{BB456F26-433B-4104-8762-3F02A6EC568E}" type="slidenum">
              <a:rPr lang="en-US" smtClean="0"/>
              <a:pPr defTabSz="998538"/>
              <a:t>5</a:t>
            </a:fld>
            <a:endParaRPr lang="en-US" smtClean="0"/>
          </a:p>
        </p:txBody>
      </p:sp>
      <p:sp>
        <p:nvSpPr>
          <p:cNvPr id="1331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Pre-W2PROC</a:t>
            </a:r>
          </a:p>
        </p:txBody>
      </p:sp>
      <p:pic>
        <p:nvPicPr>
          <p:cNvPr id="1331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919" y="1889919"/>
            <a:ext cx="7086600" cy="2673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3316" name="AutoShape 1033"/>
          <p:cNvSpPr>
            <a:spLocks noChangeArrowheads="1"/>
          </p:cNvSpPr>
          <p:nvPr/>
        </p:nvSpPr>
        <p:spPr bwMode="auto">
          <a:xfrm>
            <a:off x="442119" y="3337719"/>
            <a:ext cx="990600" cy="228600"/>
          </a:xfrm>
          <a:prstGeom prst="rightArrow">
            <a:avLst>
              <a:gd name="adj1" fmla="val 50000"/>
              <a:gd name="adj2" fmla="val 10833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61319" y="4633119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Verify ‘Entity code’ in USPSDAT/DEDNAM is completed for magnetic reporting to any city.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98538"/>
            <a:fld id="{642B7066-265A-4BD4-AAD9-3CC7CA75FAB2}" type="slidenum">
              <a:rPr lang="en-US" smtClean="0"/>
              <a:pPr defTabSz="998538"/>
              <a:t>50</a:t>
            </a:fld>
            <a:endParaRPr lang="en-US" smtClean="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W2PROC Messages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Calculated annuity amount exceeds the total annuities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Indicates the total gross minus taxable gross is greater than total annuities from the YTD deduction amounts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Indicates possible problem with annuity amounts, gross or taxable gross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Verify manual updates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Verify error adjustments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98538"/>
            <a:fld id="{25136EF4-9945-44BF-A36D-76CAD7A575E1}" type="slidenum">
              <a:rPr lang="en-US" smtClean="0"/>
              <a:pPr defTabSz="998538"/>
              <a:t>51</a:t>
            </a:fld>
            <a:endParaRPr lang="en-US" smtClean="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W2PROC Messages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Negative annuity on file for this employee</a:t>
            </a:r>
          </a:p>
          <a:p>
            <a:pPr lvl="1" eaLnBrk="1" hangingPunct="1"/>
            <a:r>
              <a:rPr lang="en-US" smtClean="0"/>
              <a:t>Usually from refund of a prior year’s annuity amount</a:t>
            </a:r>
          </a:p>
          <a:p>
            <a:pPr lvl="2" eaLnBrk="1" hangingPunct="1"/>
            <a:r>
              <a:rPr lang="en-US" smtClean="0"/>
              <a:t>If desire to report it as if withheld and refunded in current calendar year</a:t>
            </a:r>
          </a:p>
          <a:p>
            <a:pPr lvl="3" eaLnBrk="1" hangingPunct="1"/>
            <a:r>
              <a:rPr lang="en-US" smtClean="0"/>
              <a:t>Use DEDSCN and zero annuity amount</a:t>
            </a:r>
          </a:p>
          <a:p>
            <a:pPr lvl="3" eaLnBrk="1" hangingPunct="1"/>
            <a:r>
              <a:rPr lang="en-US" smtClean="0"/>
              <a:t>Use DEDSCN and increase total gross amounts on federal, Ohio, OSDI and city, if the city honored the annuity initially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W2PROC Messages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DED: 001 Total annuities, $x,xxx.xx, does not equal total gross less taxable gross.</a:t>
            </a:r>
          </a:p>
          <a:p>
            <a:r>
              <a:rPr lang="en-US" smtClean="0"/>
              <a:t>Goes with: Negative annuity on file for this employee. </a:t>
            </a:r>
            <a:r>
              <a:rPr lang="en-US" smtClean="0">
                <a:solidFill>
                  <a:srgbClr val="FF0000"/>
                </a:solidFill>
              </a:rPr>
              <a:t>Assuming zero</a:t>
            </a:r>
            <a:r>
              <a:rPr lang="en-US" smtClean="0"/>
              <a:t>.</a:t>
            </a:r>
          </a:p>
          <a:p>
            <a:r>
              <a:rPr lang="en-US" smtClean="0"/>
              <a:t>Same fix as previous slide.</a:t>
            </a: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32FE83-5B09-4E02-844E-E67D96037100}" type="slidenum">
              <a:rPr lang="en-US" smtClean="0"/>
              <a:pPr/>
              <a:t>52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98538"/>
            <a:fld id="{B6DC8294-48E2-4CD1-97F8-15041FFE2D42}" type="slidenum">
              <a:rPr lang="en-US" smtClean="0"/>
              <a:pPr defTabSz="998538"/>
              <a:t>53</a:t>
            </a:fld>
            <a:endParaRPr lang="en-US" smtClean="0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W2PROC Messages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Retire plan box flag on federal record is overriding W2PROC calculations</a:t>
            </a:r>
          </a:p>
          <a:p>
            <a:pPr lvl="1" eaLnBrk="1" hangingPunct="1"/>
            <a:r>
              <a:rPr lang="en-US" smtClean="0"/>
              <a:t>If federal has flag marked “N”, but finds an active retirement record</a:t>
            </a:r>
          </a:p>
          <a:p>
            <a:pPr lvl="1" eaLnBrk="1" hangingPunct="1"/>
            <a:r>
              <a:rPr lang="en-US" smtClean="0"/>
              <a:t>If federal has flag marked “Y” but does not find an active retirement record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98538"/>
            <a:fld id="{86D45F40-B55A-4A26-BAC0-E5010502A452}" type="slidenum">
              <a:rPr lang="en-US" smtClean="0"/>
              <a:pPr defTabSz="998538"/>
              <a:t>54</a:t>
            </a:fld>
            <a:endParaRPr lang="en-US" smtClean="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W2PROC Messages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8813" y="1771650"/>
            <a:ext cx="8558212" cy="4538663"/>
          </a:xfrm>
        </p:spPr>
        <p:txBody>
          <a:bodyPr/>
          <a:lstStyle/>
          <a:p>
            <a:pPr lvl="1" eaLnBrk="1" hangingPunct="1"/>
            <a:r>
              <a:rPr lang="en-US" dirty="0" smtClean="0"/>
              <a:t>Common to receive this informational for students who do not participate in SERS</a:t>
            </a:r>
          </a:p>
          <a:p>
            <a:pPr lvl="1" eaLnBrk="1" hangingPunct="1"/>
            <a:r>
              <a:rPr lang="en-US" dirty="0" smtClean="0"/>
              <a:t>No action is needed</a:t>
            </a:r>
          </a:p>
          <a:p>
            <a:pPr eaLnBrk="1" hangingPunct="1"/>
            <a:r>
              <a:rPr lang="en-US" dirty="0" smtClean="0"/>
              <a:t>Only Severance paid for 2015 – Put Stop date in 400 or 450 record or N in 001 Fed Tax record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98538"/>
            <a:fld id="{540D3FDB-9D56-43C3-B44E-6C5537AE4B8E}" type="slidenum">
              <a:rPr lang="en-US" smtClean="0"/>
              <a:pPr defTabSz="998538"/>
              <a:t>55</a:t>
            </a:fld>
            <a:endParaRPr lang="en-US" smtClean="0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xfrm>
            <a:off x="211138" y="214313"/>
            <a:ext cx="8656637" cy="1050925"/>
          </a:xfrm>
        </p:spPr>
        <p:txBody>
          <a:bodyPr/>
          <a:lstStyle/>
          <a:p>
            <a:pPr eaLnBrk="1" hangingPunct="1"/>
            <a:r>
              <a:rPr lang="en-US" smtClean="0"/>
              <a:t>Common W2PROC Messages</a:t>
            </a:r>
          </a:p>
        </p:txBody>
      </p:sp>
      <p:pic>
        <p:nvPicPr>
          <p:cNvPr id="60420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2957513"/>
            <a:ext cx="8648700" cy="146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cxnSp>
        <p:nvCxnSpPr>
          <p:cNvPr id="60421" name="Straight Arrow Connector 9"/>
          <p:cNvCxnSpPr>
            <a:cxnSpLocks noChangeShapeType="1"/>
          </p:cNvCxnSpPr>
          <p:nvPr/>
        </p:nvCxnSpPr>
        <p:spPr bwMode="auto">
          <a:xfrm flipV="1">
            <a:off x="3643313" y="3719513"/>
            <a:ext cx="1981200" cy="1676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98538"/>
            <a:fld id="{DFFDC7AD-8227-4576-8F91-88062138B294}" type="slidenum">
              <a:rPr lang="en-US" smtClean="0"/>
              <a:pPr defTabSz="998538"/>
              <a:t>56</a:t>
            </a:fld>
            <a:endParaRPr lang="en-US" smtClean="0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W2PROC Messages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Possible error in OSDI gross or tax</a:t>
            </a:r>
          </a:p>
          <a:p>
            <a:pPr lvl="1" eaLnBrk="1" hangingPunct="1"/>
            <a:r>
              <a:rPr lang="en-US" smtClean="0"/>
              <a:t>Indicates taxable OSDI wages but no tax was withheld</a:t>
            </a:r>
          </a:p>
          <a:p>
            <a:pPr lvl="2" eaLnBrk="1" hangingPunct="1"/>
            <a:r>
              <a:rPr lang="en-US" smtClean="0"/>
              <a:t>Common informational for employees who have smaller wage amounts per payroll</a:t>
            </a:r>
          </a:p>
          <a:p>
            <a:pPr lvl="2" eaLnBrk="1" hangingPunct="1"/>
            <a:r>
              <a:rPr lang="en-US" smtClean="0"/>
              <a:t>Verify amounts</a:t>
            </a:r>
          </a:p>
          <a:p>
            <a:pPr lvl="2" eaLnBrk="1" hangingPunct="1"/>
            <a:r>
              <a:rPr lang="en-US" smtClean="0"/>
              <a:t>Usually no action is needed</a:t>
            </a:r>
          </a:p>
          <a:p>
            <a:pPr lvl="2"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98538"/>
            <a:fld id="{A9981720-09C6-4CE6-82A1-B2CFC3EAC235}" type="slidenum">
              <a:rPr lang="en-US" smtClean="0"/>
              <a:pPr defTabSz="998538"/>
              <a:t>57</a:t>
            </a:fld>
            <a:endParaRPr lang="en-US" smtClean="0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W2 Instructions Reviewed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Specific details on W2 form reporting requirements</a:t>
            </a:r>
          </a:p>
          <a:p>
            <a:pPr lvl="1" eaLnBrk="1" hangingPunct="1"/>
            <a:r>
              <a:rPr lang="en-US" dirty="0" smtClean="0"/>
              <a:t>Found at</a:t>
            </a:r>
          </a:p>
          <a:p>
            <a:pPr lvl="2" eaLnBrk="1" hangingPunct="1"/>
            <a:r>
              <a:rPr lang="en-US" dirty="0" smtClean="0">
                <a:hlinkClick r:id="rId3"/>
              </a:rPr>
              <a:t>http://www.irs.ustreas.gov/pub/irs-pdf/iw2w3.pdf</a:t>
            </a:r>
            <a:endParaRPr lang="en-US" dirty="0" smtClean="0"/>
          </a:p>
          <a:p>
            <a:pPr lvl="1" eaLnBrk="1" hangingPunct="1"/>
            <a:r>
              <a:rPr lang="en-US" dirty="0" smtClean="0"/>
              <a:t>Handout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1B8C61-25A7-4D99-B46D-D75435050BA4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W2 Instructions Reviewed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Deceased employee’s wages (Page 7 -2015 Instructions for Forms W-2 and W-3)</a:t>
            </a:r>
          </a:p>
          <a:p>
            <a:pPr lvl="1" eaLnBrk="1" hangingPunct="1"/>
            <a:r>
              <a:rPr lang="en-US" dirty="0" smtClean="0"/>
              <a:t>If payment is made in year employee died</a:t>
            </a:r>
          </a:p>
          <a:p>
            <a:pPr lvl="2" eaLnBrk="1" hangingPunct="1"/>
            <a:r>
              <a:rPr lang="en-US" dirty="0" smtClean="0"/>
              <a:t>W2 reporting required</a:t>
            </a:r>
          </a:p>
          <a:p>
            <a:pPr lvl="2" eaLnBrk="1" hangingPunct="1"/>
            <a:r>
              <a:rPr lang="en-US" dirty="0" smtClean="0"/>
              <a:t>1099 reporting required</a:t>
            </a:r>
          </a:p>
          <a:p>
            <a:pPr lvl="1" eaLnBrk="1" hangingPunct="1"/>
            <a:r>
              <a:rPr lang="en-US" dirty="0" smtClean="0"/>
              <a:t>If payment is made in year after the death of employee</a:t>
            </a:r>
          </a:p>
          <a:p>
            <a:pPr lvl="2" eaLnBrk="1" hangingPunct="1"/>
            <a:r>
              <a:rPr lang="en-US" dirty="0" smtClean="0"/>
              <a:t>1099 reporting required</a:t>
            </a:r>
          </a:p>
          <a:p>
            <a:pPr lvl="2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858834-C97C-40FB-9ABE-C5A4908EADF6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W2 Instructions Reviewed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1662113"/>
            <a:ext cx="8393112" cy="47212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100" dirty="0" smtClean="0"/>
              <a:t>Employee taxes paid by employer (Page 8 -2015 Instructions for Forms W-2 and W-3)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Medicare pickup</a:t>
            </a:r>
          </a:p>
          <a:p>
            <a:pPr eaLnBrk="1" hangingPunct="1">
              <a:lnSpc>
                <a:spcPct val="90000"/>
              </a:lnSpc>
            </a:pPr>
            <a:r>
              <a:rPr lang="en-US" sz="3100" dirty="0" smtClean="0"/>
              <a:t>Fringe benefits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Verify taxability with legal advisor</a:t>
            </a:r>
          </a:p>
          <a:p>
            <a:pPr eaLnBrk="1" hangingPunct="1">
              <a:lnSpc>
                <a:spcPct val="90000"/>
              </a:lnSpc>
            </a:pPr>
            <a:r>
              <a:rPr lang="en-US" sz="3100" dirty="0" smtClean="0"/>
              <a:t>Group-term life insurance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/>
              <a:t>Over $50,000 provided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200" dirty="0" smtClean="0"/>
              <a:t>Must use Publication 15-B table and calculate taxable value of premium, page 11-13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200" dirty="0" smtClean="0"/>
              <a:t>NOTE: Print 15-B now – IRS updates this early for new tax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Pre-W2PROC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1771649"/>
            <a:ext cx="8558212" cy="5223669"/>
          </a:xfrm>
        </p:spPr>
        <p:txBody>
          <a:bodyPr/>
          <a:lstStyle/>
          <a:p>
            <a:pPr lvl="1" eaLnBrk="1" hangingPunct="1">
              <a:buFontTx/>
              <a:buNone/>
            </a:pPr>
            <a:endParaRPr lang="en-US" dirty="0" smtClean="0"/>
          </a:p>
          <a:p>
            <a:pPr lvl="1" eaLnBrk="1" hangingPunct="1">
              <a:buFontTx/>
              <a:buNone/>
            </a:pPr>
            <a:endParaRPr lang="en-US" altLang="en-US" sz="1800" dirty="0"/>
          </a:p>
          <a:p>
            <a:pPr lvl="1" eaLnBrk="1" hangingPunct="1">
              <a:buFontTx/>
              <a:buNone/>
            </a:pPr>
            <a:r>
              <a:rPr lang="en-US" altLang="en-US" sz="2800" dirty="0" smtClean="0"/>
              <a:t>See </a:t>
            </a:r>
            <a:r>
              <a:rPr lang="en-US" altLang="en-US" sz="2800" dirty="0"/>
              <a:t>the following web sites for complete details </a:t>
            </a:r>
            <a:r>
              <a:rPr lang="en-US" altLang="en-US" sz="2800" dirty="0" smtClean="0"/>
              <a:t>reporting </a:t>
            </a:r>
            <a:r>
              <a:rPr lang="en-US" altLang="en-US" sz="2800" dirty="0"/>
              <a:t>for RITA and CCA:</a:t>
            </a:r>
          </a:p>
          <a:p>
            <a:pPr lvl="1" eaLnBrk="1" hangingPunct="1">
              <a:buFontTx/>
              <a:buNone/>
            </a:pPr>
            <a:r>
              <a:rPr lang="en-US" altLang="en-US" sz="2800" u="sng" dirty="0">
                <a:solidFill>
                  <a:srgbClr val="FF0000"/>
                </a:solidFill>
              </a:rPr>
              <a:t>http://www.ritaohio.com/resources/rita-rules-and-regulations</a:t>
            </a:r>
          </a:p>
          <a:p>
            <a:pPr lvl="1" eaLnBrk="1" hangingPunct="1">
              <a:buFontTx/>
              <a:buNone/>
            </a:pPr>
            <a:r>
              <a:rPr lang="en-US" altLang="en-US" sz="2800" u="sng" dirty="0">
                <a:solidFill>
                  <a:srgbClr val="FF0000"/>
                </a:solidFill>
              </a:rPr>
              <a:t>http://ccatax.ci.cleveland.oh.us/?p=rulesregs#Section301</a:t>
            </a:r>
          </a:p>
          <a:p>
            <a:pPr lvl="1" eaLnBrk="1" hangingPunct="1"/>
            <a:endParaRPr lang="en-US" altLang="en-US" b="1" dirty="0"/>
          </a:p>
          <a:p>
            <a:pPr lvl="1" eaLnBrk="1" hangingPunct="1">
              <a:buFontTx/>
              <a:buNone/>
            </a:pPr>
            <a:endParaRPr lang="en-US" alt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D7E9CE-ABB7-453C-9526-D412023B9B3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CEC1B2-4FE0-47D8-AC9E-07FE6586BE28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W2 Instructions Reviewed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7713" y="1738313"/>
            <a:ext cx="8391525" cy="4889500"/>
          </a:xfrm>
        </p:spPr>
        <p:txBody>
          <a:bodyPr/>
          <a:lstStyle/>
          <a:p>
            <a:pPr eaLnBrk="1" hangingPunct="1"/>
            <a:r>
              <a:rPr lang="en-US" dirty="0" smtClean="0"/>
              <a:t>Box 12-Codes (Pages 16-19 also quick reference on page 27-2015 Instructions for Forms W-2 and W-3)</a:t>
            </a:r>
          </a:p>
          <a:p>
            <a:pPr lvl="1" eaLnBrk="1" hangingPunct="1"/>
            <a:r>
              <a:rPr lang="en-US" dirty="0" smtClean="0"/>
              <a:t>Code C</a:t>
            </a:r>
          </a:p>
          <a:p>
            <a:pPr lvl="2" eaLnBrk="1" hangingPunct="1"/>
            <a:r>
              <a:rPr lang="en-US" dirty="0" smtClean="0"/>
              <a:t>Group-term life over $50,000 cost</a:t>
            </a:r>
          </a:p>
          <a:p>
            <a:pPr lvl="1" eaLnBrk="1" hangingPunct="1"/>
            <a:r>
              <a:rPr lang="en-US" dirty="0" smtClean="0"/>
              <a:t>Code D</a:t>
            </a:r>
          </a:p>
          <a:p>
            <a:pPr lvl="2" eaLnBrk="1" hangingPunct="1"/>
            <a:r>
              <a:rPr lang="en-US" dirty="0" smtClean="0"/>
              <a:t>401(k) amounts</a:t>
            </a:r>
          </a:p>
          <a:p>
            <a:pPr lvl="1" eaLnBrk="1" hangingPunct="1"/>
            <a:r>
              <a:rPr lang="en-US" dirty="0" smtClean="0"/>
              <a:t>Code E</a:t>
            </a:r>
          </a:p>
          <a:p>
            <a:pPr lvl="2" eaLnBrk="1" hangingPunct="1"/>
            <a:r>
              <a:rPr lang="en-US" dirty="0" smtClean="0"/>
              <a:t>403(b)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3F0E02-908C-4631-B4A0-B443965ED897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W2 Instructions Reviewed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Code F</a:t>
            </a:r>
          </a:p>
          <a:p>
            <a:pPr lvl="2" eaLnBrk="1" hangingPunct="1"/>
            <a:r>
              <a:rPr lang="en-US" smtClean="0"/>
              <a:t>408(k)(6)</a:t>
            </a:r>
          </a:p>
          <a:p>
            <a:pPr lvl="1" eaLnBrk="1" hangingPunct="1"/>
            <a:r>
              <a:rPr lang="en-US" smtClean="0"/>
              <a:t>Code G</a:t>
            </a:r>
          </a:p>
          <a:p>
            <a:pPr lvl="2" eaLnBrk="1" hangingPunct="1"/>
            <a:r>
              <a:rPr lang="en-US" smtClean="0"/>
              <a:t>457(b) 457(f)</a:t>
            </a:r>
          </a:p>
          <a:p>
            <a:pPr lvl="1" eaLnBrk="1" hangingPunct="1"/>
            <a:r>
              <a:rPr lang="en-US" smtClean="0"/>
              <a:t>Code H</a:t>
            </a:r>
          </a:p>
          <a:p>
            <a:pPr lvl="2" eaLnBrk="1" hangingPunct="1"/>
            <a:r>
              <a:rPr lang="en-US" smtClean="0"/>
              <a:t>501 c(18)(D)</a:t>
            </a:r>
          </a:p>
          <a:p>
            <a:pPr lvl="1" eaLnBrk="1" hangingPunct="1"/>
            <a:r>
              <a:rPr lang="en-US" smtClean="0"/>
              <a:t>Code J</a:t>
            </a:r>
          </a:p>
          <a:p>
            <a:pPr lvl="2" eaLnBrk="1" hangingPunct="1"/>
            <a:r>
              <a:rPr lang="en-US" smtClean="0"/>
              <a:t>Non taxable sick pay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F60F26-415F-4436-9F9A-5CB6CBA31582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W2 Instructions Reviewed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7713" y="1738313"/>
            <a:ext cx="8393112" cy="44688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Code 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Excludable moving expenses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Code 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Adoption benefits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Code 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Employer contributions to Health Savings accounts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Employer contributions include section 125 annuity amounts the employee contributes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Code AA/BB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Designated contributions to Roth IRA under 401(k) or 403(b) plan respectively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W2 Instructions Reviewed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100" dirty="0" smtClean="0"/>
              <a:t>Code CC – Gone</a:t>
            </a:r>
          </a:p>
          <a:p>
            <a:r>
              <a:rPr lang="en-US" sz="3100" dirty="0" smtClean="0"/>
              <a:t>Code DD </a:t>
            </a:r>
          </a:p>
          <a:p>
            <a:pPr lvl="1"/>
            <a:r>
              <a:rPr lang="en-US" sz="2700" dirty="0" smtClean="0"/>
              <a:t> Cost of Employer Sponsored Health Coverage – </a:t>
            </a:r>
            <a:endParaRPr lang="en-US" sz="2700" b="1" dirty="0" smtClean="0">
              <a:solidFill>
                <a:srgbClr val="FF0000"/>
              </a:solidFill>
            </a:endParaRPr>
          </a:p>
          <a:p>
            <a:r>
              <a:rPr lang="en-US" sz="3100" dirty="0" smtClean="0"/>
              <a:t>Code EE </a:t>
            </a:r>
          </a:p>
          <a:p>
            <a:pPr lvl="1"/>
            <a:r>
              <a:rPr lang="en-US" sz="2700" dirty="0" smtClean="0"/>
              <a:t> Designated Roth 457B</a:t>
            </a:r>
            <a:endParaRPr lang="en-US" sz="2700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 sz="1700" dirty="0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EB1062-5B4C-402E-A956-AA34C3E8CB0F}" type="slidenum">
              <a:rPr lang="en-US" smtClean="0"/>
              <a:pPr/>
              <a:t>63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CEB621-5394-40E0-A9DE-CD279DB69516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W2 Instructions Reviewed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Box 14 - Other (page 19-2015 Instructions for Forms W-2 and W-3)</a:t>
            </a:r>
          </a:p>
          <a:p>
            <a:pPr lvl="1" eaLnBrk="1" hangingPunct="1"/>
            <a:r>
              <a:rPr lang="en-US" dirty="0" smtClean="0"/>
              <a:t>Value of vehicle lease from federal tax record</a:t>
            </a:r>
          </a:p>
          <a:p>
            <a:pPr lvl="1" eaLnBrk="1" hangingPunct="1"/>
            <a:r>
              <a:rPr lang="en-US" dirty="0" smtClean="0"/>
              <a:t>Other deductions entered in W2PROC</a:t>
            </a:r>
          </a:p>
          <a:p>
            <a:pPr lvl="2" eaLnBrk="1" hangingPunct="1"/>
            <a:r>
              <a:rPr lang="en-US" dirty="0" smtClean="0"/>
              <a:t>Optional possibilities include</a:t>
            </a:r>
          </a:p>
          <a:p>
            <a:pPr lvl="3" eaLnBrk="1" hangingPunct="1"/>
            <a:r>
              <a:rPr lang="en-US" dirty="0" smtClean="0"/>
              <a:t>Union dues</a:t>
            </a:r>
          </a:p>
          <a:p>
            <a:pPr lvl="3" eaLnBrk="1" hangingPunct="1"/>
            <a:r>
              <a:rPr lang="en-US" dirty="0" smtClean="0"/>
              <a:t>Retirement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98538"/>
            <a:fld id="{B2332D5D-FCBE-4F0E-8BC8-F2A93AF8131A}" type="slidenum">
              <a:rPr lang="en-US" smtClean="0"/>
              <a:pPr defTabSz="998538"/>
              <a:t>65</a:t>
            </a:fld>
            <a:endParaRPr lang="en-US" smtClean="0"/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Calendar Year End Closing</a:t>
            </a:r>
            <a:endParaRPr lang="en-US" dirty="0" smtClean="0"/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4519" y="1508919"/>
            <a:ext cx="8622506" cy="5153819"/>
          </a:xfrm>
        </p:spPr>
        <p:txBody>
          <a:bodyPr/>
          <a:lstStyle/>
          <a:p>
            <a:pPr eaLnBrk="1" hangingPunct="1"/>
            <a:r>
              <a:rPr lang="en-US" sz="3100" dirty="0" smtClean="0"/>
              <a:t>After last payroll is run and all balancing is complete </a:t>
            </a:r>
          </a:p>
          <a:p>
            <a:pPr eaLnBrk="1" hangingPunct="1"/>
            <a:r>
              <a:rPr lang="en-US" dirty="0" smtClean="0"/>
              <a:t>Run </a:t>
            </a:r>
            <a:r>
              <a:rPr lang="en-US" dirty="0" smtClean="0">
                <a:solidFill>
                  <a:srgbClr val="FF0000"/>
                </a:solidFill>
              </a:rPr>
              <a:t>Month End </a:t>
            </a:r>
            <a:r>
              <a:rPr lang="en-US" dirty="0" smtClean="0"/>
              <a:t>Reports </a:t>
            </a:r>
          </a:p>
          <a:p>
            <a:pPr lvl="1" eaLnBrk="1" hangingPunct="1"/>
            <a:r>
              <a:rPr lang="en-US" sz="2700" dirty="0" smtClean="0"/>
              <a:t>SERSREG – check </a:t>
            </a:r>
            <a:r>
              <a:rPr lang="en-US" sz="2700" dirty="0" smtClean="0"/>
              <a:t>amounts, days and hours </a:t>
            </a:r>
            <a:r>
              <a:rPr lang="en-US" sz="2700" dirty="0" smtClean="0"/>
              <a:t>then run again and create the </a:t>
            </a:r>
            <a:r>
              <a:rPr lang="en-US" sz="2700" dirty="0" smtClean="0"/>
              <a:t>tape</a:t>
            </a:r>
          </a:p>
          <a:p>
            <a:pPr lvl="1" eaLnBrk="1" hangingPunct="1"/>
            <a:r>
              <a:rPr lang="en-US" sz="2700" dirty="0" smtClean="0"/>
              <a:t>Check that all new employees’ enrollment information has been either entered into SERS websit</a:t>
            </a:r>
            <a:r>
              <a:rPr lang="en-US" sz="2700" dirty="0" smtClean="0"/>
              <a:t>e or SERSHIRE has been run and the file uploaded to SERS</a:t>
            </a:r>
            <a:endParaRPr lang="en-US" sz="2700" dirty="0" smtClean="0"/>
          </a:p>
          <a:p>
            <a:pPr lvl="1" eaLnBrk="1" hangingPunct="1"/>
            <a:r>
              <a:rPr lang="en-US" sz="2700" dirty="0" smtClean="0"/>
              <a:t>STRSMONTH</a:t>
            </a:r>
            <a:endParaRPr lang="en-US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Calendar Year End 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9112" indent="-457200" eaLnBrk="1" hangingPunct="1"/>
            <a:r>
              <a:rPr lang="en-US" dirty="0" smtClean="0">
                <a:solidFill>
                  <a:srgbClr val="FF0000"/>
                </a:solidFill>
              </a:rPr>
              <a:t>Quarter Closing </a:t>
            </a:r>
            <a:endParaRPr lang="en-US" dirty="0">
              <a:solidFill>
                <a:srgbClr val="FF0000"/>
              </a:solidFill>
            </a:endParaRPr>
          </a:p>
          <a:p>
            <a:pPr marL="841375" lvl="1" indent="-342900" eaLnBrk="1" hangingPunct="1"/>
            <a:r>
              <a:rPr lang="en-US" sz="2700" dirty="0" smtClean="0"/>
              <a:t>ODJFS </a:t>
            </a:r>
            <a:r>
              <a:rPr lang="en-US" sz="2700" dirty="0"/>
              <a:t>– Run report only and check </a:t>
            </a:r>
            <a:r>
              <a:rPr lang="en-US" sz="2700" dirty="0" smtClean="0"/>
              <a:t>amounts and weeks </a:t>
            </a:r>
            <a:r>
              <a:rPr lang="en-US" sz="2700" dirty="0"/>
              <a:t>then run again and create the submission file</a:t>
            </a:r>
          </a:p>
          <a:p>
            <a:pPr lvl="1" eaLnBrk="1" hangingPunct="1"/>
            <a:r>
              <a:rPr lang="en-US" sz="2700" dirty="0"/>
              <a:t>QRTRPT – Run the report but don’t clear the totals</a:t>
            </a:r>
          </a:p>
          <a:p>
            <a:pPr lvl="1" eaLnBrk="1" hangingPunct="1">
              <a:buNone/>
            </a:pPr>
            <a:endParaRPr lang="en-US" sz="27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D7E9CE-ABB7-453C-9526-D412023B9B3F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6180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98538"/>
            <a:fld id="{FF4A7C69-E9F2-4A72-91FA-1739EE359AA3}" type="slidenum">
              <a:rPr lang="en-US" smtClean="0"/>
              <a:pPr defTabSz="998538"/>
              <a:t>67</a:t>
            </a:fld>
            <a:endParaRPr lang="en-US" smtClean="0"/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Calendar Year Closing	</a:t>
            </a:r>
          </a:p>
        </p:txBody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Calendar Year Closing</a:t>
            </a:r>
          </a:p>
          <a:p>
            <a:pPr lvl="1" eaLnBrk="1" hangingPunct="1"/>
            <a:r>
              <a:rPr lang="en-US" dirty="0" smtClean="0"/>
              <a:t>Run W2PROC and create the tape files and W2 forms</a:t>
            </a:r>
          </a:p>
          <a:p>
            <a:pPr lvl="1" eaLnBrk="1" hangingPunct="1"/>
            <a:r>
              <a:rPr lang="en-US" dirty="0" smtClean="0"/>
              <a:t>Run CALENDARCD</a:t>
            </a:r>
          </a:p>
          <a:p>
            <a:pPr lvl="1" eaLnBrk="1" hangingPunct="1"/>
            <a:r>
              <a:rPr lang="en-US" dirty="0" smtClean="0"/>
              <a:t>Notify NEOMIN’s Fiscal team that you are ready for your files to be closed by entering a helpdesk </a:t>
            </a:r>
            <a:r>
              <a:rPr lang="en-US" dirty="0" smtClean="0"/>
              <a:t>ticket (can send an email to Fiscal.Support@neomin.org)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Calendar Year End Closing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74650" lvl="1" indent="-374650">
              <a:buClr>
                <a:schemeClr val="hlink"/>
              </a:buClr>
              <a:buSzPct val="80000"/>
            </a:pPr>
            <a:r>
              <a:rPr lang="en-US" dirty="0"/>
              <a:t>We will copy your files, close the Quarter and </a:t>
            </a:r>
            <a:r>
              <a:rPr lang="en-US" dirty="0" smtClean="0"/>
              <a:t>Year </a:t>
            </a:r>
            <a:r>
              <a:rPr lang="en-US" dirty="0"/>
              <a:t>and print the W2s</a:t>
            </a:r>
          </a:p>
          <a:p>
            <a:r>
              <a:rPr lang="en-US" dirty="0" smtClean="0"/>
              <a:t>You </a:t>
            </a:r>
            <a:r>
              <a:rPr lang="en-US" dirty="0" smtClean="0"/>
              <a:t>will receive:</a:t>
            </a:r>
          </a:p>
          <a:p>
            <a:pPr lvl="1"/>
            <a:r>
              <a:rPr lang="en-US" dirty="0" smtClean="0"/>
              <a:t>Employee </a:t>
            </a:r>
            <a:r>
              <a:rPr lang="en-US" dirty="0" smtClean="0"/>
              <a:t>W2s sealed</a:t>
            </a:r>
          </a:p>
          <a:p>
            <a:pPr lvl="1"/>
            <a:r>
              <a:rPr lang="en-US" dirty="0" smtClean="0"/>
              <a:t>Employer copy of </a:t>
            </a:r>
            <a:r>
              <a:rPr lang="en-US" dirty="0" smtClean="0"/>
              <a:t>W2s</a:t>
            </a:r>
            <a:endParaRPr lang="en-US" dirty="0" smtClean="0"/>
          </a:p>
          <a:p>
            <a:pPr lvl="1"/>
            <a:r>
              <a:rPr lang="en-US" dirty="0" smtClean="0"/>
              <a:t>City tax copy of </a:t>
            </a:r>
            <a:r>
              <a:rPr lang="en-US" dirty="0" smtClean="0"/>
              <a:t>W2s </a:t>
            </a:r>
            <a:r>
              <a:rPr lang="en-US" dirty="0" smtClean="0"/>
              <a:t>with city tax</a:t>
            </a:r>
          </a:p>
          <a:p>
            <a:pPr lvl="1"/>
            <a:r>
              <a:rPr lang="en-US" dirty="0" smtClean="0"/>
              <a:t>CD with Calendar Year End reports and a PDF copy of </a:t>
            </a:r>
            <a:r>
              <a:rPr lang="en-US" dirty="0" smtClean="0"/>
              <a:t>W2s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D7E9CE-ABB7-453C-9526-D412023B9B3F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4902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98538"/>
            <a:fld id="{B07D8D2B-6CC0-4F22-9F51-41CBF4534FD2}" type="slidenum">
              <a:rPr lang="en-US" smtClean="0"/>
              <a:pPr defTabSz="998538"/>
              <a:t>69</a:t>
            </a:fld>
            <a:endParaRPr lang="en-US" smtClean="0"/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90513"/>
            <a:ext cx="8656637" cy="1012825"/>
          </a:xfrm>
        </p:spPr>
        <p:txBody>
          <a:bodyPr/>
          <a:lstStyle/>
          <a:p>
            <a:pPr eaLnBrk="1" hangingPunct="1"/>
            <a:r>
              <a:rPr lang="en-US" dirty="0" smtClean="0"/>
              <a:t>Preparing for </a:t>
            </a:r>
            <a:r>
              <a:rPr lang="en-US" dirty="0" smtClean="0"/>
              <a:t>2016</a:t>
            </a:r>
            <a:endParaRPr lang="en-US" dirty="0" smtClean="0"/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Enter changes in tax withholding rates effective January 1, 2016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City rates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200" dirty="0" smtClean="0"/>
              <a:t>http://www.payroll-taxes.com/PayrollTaxes/00000293.htm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200" dirty="0" smtClean="0"/>
              <a:t>http://www.columbustax.net/Muni_List/MLPrintable.asp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OSDI rates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hlinkClick r:id="rId2"/>
              </a:rPr>
              <a:t>http://tax.ohio.gov/divisions/school_district_income/index.stm</a:t>
            </a:r>
            <a:endParaRPr lang="en-US" sz="2200" dirty="0" smtClean="0"/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en-US" sz="2800" dirty="0" smtClean="0"/>
              <a:t>Federal and Ohio – changed by SSDT &amp; NEOMIN</a:t>
            </a:r>
          </a:p>
          <a:p>
            <a:pPr lvl="2" eaLnBrk="1" hangingPunct="1">
              <a:lnSpc>
                <a:spcPct val="80000"/>
              </a:lnSpc>
              <a:buFontTx/>
              <a:buChar char="-"/>
            </a:pPr>
            <a:r>
              <a:rPr lang="en-US" sz="2200" dirty="0" smtClean="0"/>
              <a:t>Will be updated late December. Tables go by dates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98538"/>
            <a:fld id="{249DB736-39BA-4398-BAE1-DB548B28915B}" type="slidenum">
              <a:rPr lang="en-US" smtClean="0"/>
              <a:pPr defTabSz="998538"/>
              <a:t>7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Pre-W2PROC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CCA/RITA Reporting</a:t>
            </a:r>
          </a:p>
          <a:p>
            <a:pPr lvl="1" eaLnBrk="1" hangingPunct="1"/>
            <a:r>
              <a:rPr lang="en-US" dirty="0" smtClean="0"/>
              <a:t>Verify values in USPSDAT/DEDNAM are set</a:t>
            </a:r>
          </a:p>
          <a:p>
            <a:pPr lvl="1" eaLnBrk="1" hangingPunct="1"/>
            <a:r>
              <a:rPr lang="en-US" dirty="0" smtClean="0"/>
              <a:t>The three-digit RITA/CCA code is still required for tax data to be included on a submission file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98538"/>
            <a:fld id="{DF033B46-5304-4A2F-8A3D-A76D1879E80A}" type="slidenum">
              <a:rPr lang="en-US" smtClean="0"/>
              <a:pPr defTabSz="998538"/>
              <a:t>70</a:t>
            </a:fld>
            <a:endParaRPr lang="en-US" smtClean="0"/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>
          <a:ln w="38100">
            <a:solidFill>
              <a:srgbClr val="339966"/>
            </a:solidFill>
          </a:ln>
        </p:spPr>
        <p:txBody>
          <a:bodyPr/>
          <a:lstStyle/>
          <a:p>
            <a:pPr eaLnBrk="1" hangingPunct="1"/>
            <a:r>
              <a:rPr lang="en-US" dirty="0" smtClean="0"/>
              <a:t>Preparing for </a:t>
            </a:r>
            <a:r>
              <a:rPr lang="en-US" dirty="0" smtClean="0"/>
              <a:t>2016</a:t>
            </a:r>
            <a:endParaRPr lang="en-US" dirty="0" smtClean="0"/>
          </a:p>
        </p:txBody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1738313"/>
            <a:ext cx="8558212" cy="4891087"/>
          </a:xfrm>
        </p:spPr>
        <p:txBody>
          <a:bodyPr/>
          <a:lstStyle/>
          <a:p>
            <a:pPr lvl="1" eaLnBrk="1" hangingPunct="1"/>
            <a:r>
              <a:rPr lang="en-US" dirty="0" smtClean="0"/>
              <a:t>Unsure if employee should be taxed</a:t>
            </a:r>
          </a:p>
          <a:p>
            <a:pPr lvl="2" eaLnBrk="1" hangingPunct="1"/>
            <a:r>
              <a:rPr lang="en-US" sz="2000" dirty="0" smtClean="0"/>
              <a:t>https://thefinder.tax.ohio.gov/StreamlineSalesTaxWeb/AddressLookup/LookupByAddress.aspx?taxType=Municipal</a:t>
            </a:r>
          </a:p>
          <a:p>
            <a:pPr lvl="1" eaLnBrk="1" hangingPunct="1"/>
            <a:r>
              <a:rPr lang="en-US" dirty="0" smtClean="0"/>
              <a:t>Use CHGDED for updates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98538"/>
            <a:fld id="{A6397497-D1F1-457C-92CA-772C924F7B15}" type="slidenum">
              <a:rPr lang="en-US" smtClean="0"/>
              <a:pPr defTabSz="998538"/>
              <a:t>71</a:t>
            </a:fld>
            <a:endParaRPr lang="en-US" smtClean="0"/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W2 Deadlines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100" dirty="0" smtClean="0"/>
              <a:t>Reporting Deadlines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dirty="0" smtClean="0"/>
              <a:t>City Taxes - February 28, 2016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dirty="0" smtClean="0"/>
              <a:t>Federal taxes - March 31, 2016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dirty="0" smtClean="0"/>
              <a:t>Ohio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200" dirty="0" smtClean="0"/>
              <a:t>W2s – February 28, 2016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200" dirty="0" smtClean="0"/>
              <a:t>IT-941 – Jan. 31, 2016 – can be completed online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200" dirty="0" smtClean="0"/>
              <a:t>IT-3 – February 28,2016 (send to NEOMIN by 1/22/2016)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dirty="0" smtClean="0"/>
              <a:t>NEOMIN will submit all W2s to SSA and Ohio first week of February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dirty="0" smtClean="0"/>
              <a:t>City Taxes, RITA and CCA will be submitted mid February – forms due to NEOMIN by Jan. 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98538"/>
            <a:fld id="{6CB7E79D-A2C4-4894-8103-DEF749478947}" type="slidenum">
              <a:rPr lang="en-US" smtClean="0"/>
              <a:pPr defTabSz="998538"/>
              <a:t>72</a:t>
            </a:fld>
            <a:endParaRPr lang="en-US" smtClean="0"/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W2 Instructions Reviewed</a:t>
            </a:r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Corrections </a:t>
            </a:r>
            <a:endParaRPr lang="en-US" dirty="0"/>
          </a:p>
          <a:p>
            <a:pPr eaLnBrk="1" hangingPunct="1"/>
            <a:r>
              <a:rPr lang="en-US" dirty="0" smtClean="0"/>
              <a:t>Can be made prior to NEOMIN submitting W2s</a:t>
            </a:r>
          </a:p>
          <a:p>
            <a:pPr eaLnBrk="1" hangingPunct="1"/>
            <a:r>
              <a:rPr lang="en-US" dirty="0" smtClean="0"/>
              <a:t>After NEOMIN submits your W2s</a:t>
            </a:r>
            <a:endParaRPr lang="en-US" dirty="0" smtClean="0"/>
          </a:p>
          <a:p>
            <a:pPr lvl="1" eaLnBrk="1" hangingPunct="1"/>
            <a:r>
              <a:rPr lang="en-US" dirty="0" smtClean="0"/>
              <a:t>Can </a:t>
            </a:r>
            <a:r>
              <a:rPr lang="en-US" dirty="0" smtClean="0"/>
              <a:t>be done thru SSA website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http://www.ssa.gov/bso/bsowelcome.htm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98538"/>
            <a:fld id="{A018CF10-D1E2-4A64-A8AB-60D765296E65}" type="slidenum">
              <a:rPr lang="en-US" smtClean="0"/>
              <a:pPr defTabSz="998538"/>
              <a:t>73</a:t>
            </a:fld>
            <a:endParaRPr lang="en-US" smtClean="0"/>
          </a:p>
        </p:txBody>
      </p:sp>
      <p:sp>
        <p:nvSpPr>
          <p:cNvPr id="8397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200" smtClean="0"/>
              <a:t>HR KIOSK</a:t>
            </a:r>
            <a:br>
              <a:rPr lang="en-US" sz="4200" smtClean="0"/>
            </a:br>
            <a:r>
              <a:rPr lang="en-US" sz="4200" smtClean="0"/>
              <a:t>	</a:t>
            </a:r>
          </a:p>
        </p:txBody>
      </p:sp>
      <p:sp>
        <p:nvSpPr>
          <p:cNvPr id="83972" name="Text Box 7"/>
          <p:cNvSpPr txBox="1">
            <a:spLocks noChangeArrowheads="1"/>
          </p:cNvSpPr>
          <p:nvPr/>
        </p:nvSpPr>
        <p:spPr bwMode="auto">
          <a:xfrm>
            <a:off x="900113" y="1814513"/>
            <a:ext cx="8153400" cy="11695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/>
              <a:t>W2s will be printed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/>
              <a:t>Copies of W2 will be available thru the HR Kiosk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</a:p>
        </p:txBody>
      </p:sp>
      <p:sp>
        <p:nvSpPr>
          <p:cNvPr id="921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F39B55-1FCB-446C-ADFD-BAF7934C656E}" type="slidenum">
              <a:rPr lang="en-US" smtClean="0"/>
              <a:pPr/>
              <a:t>74</a:t>
            </a:fld>
            <a:endParaRPr lang="en-US" smtClean="0"/>
          </a:p>
        </p:txBody>
      </p:sp>
      <p:pic>
        <p:nvPicPr>
          <p:cNvPr id="9216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79813" y="2684463"/>
            <a:ext cx="2717800" cy="30654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98538"/>
            <a:fld id="{99A79A93-4EF1-42B5-97CE-4EC6CECD9CD8}" type="slidenum">
              <a:rPr lang="en-US" smtClean="0"/>
              <a:pPr defTabSz="998538"/>
              <a:t>8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Pre-W2PROC – RITA/CCA</a:t>
            </a:r>
          </a:p>
        </p:txBody>
      </p:sp>
      <p:sp>
        <p:nvSpPr>
          <p:cNvPr id="16388" name="Text Box 11"/>
          <p:cNvSpPr txBox="1">
            <a:spLocks noChangeArrowheads="1"/>
          </p:cNvSpPr>
          <p:nvPr/>
        </p:nvSpPr>
        <p:spPr bwMode="auto">
          <a:xfrm>
            <a:off x="1128713" y="5929313"/>
            <a:ext cx="73914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These fields should be blank if city tax is not for CCA or RITA</a:t>
            </a:r>
          </a:p>
        </p:txBody>
      </p:sp>
      <p:pic>
        <p:nvPicPr>
          <p:cNvPr id="16389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2500313"/>
            <a:ext cx="8274050" cy="299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6390" name="AutoShape 10"/>
          <p:cNvSpPr>
            <a:spLocks noChangeArrowheads="1"/>
          </p:cNvSpPr>
          <p:nvPr/>
        </p:nvSpPr>
        <p:spPr bwMode="auto">
          <a:xfrm>
            <a:off x="5319713" y="4710113"/>
            <a:ext cx="739775" cy="336550"/>
          </a:xfrm>
          <a:prstGeom prst="leftArrow">
            <a:avLst>
              <a:gd name="adj1" fmla="val 50000"/>
              <a:gd name="adj2" fmla="val 549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391" name="AutoShape 9"/>
          <p:cNvSpPr>
            <a:spLocks noChangeArrowheads="1"/>
          </p:cNvSpPr>
          <p:nvPr/>
        </p:nvSpPr>
        <p:spPr bwMode="auto">
          <a:xfrm>
            <a:off x="5014913" y="4176713"/>
            <a:ext cx="739775" cy="336550"/>
          </a:xfrm>
          <a:prstGeom prst="leftArrow">
            <a:avLst>
              <a:gd name="adj1" fmla="val 50000"/>
              <a:gd name="adj2" fmla="val 549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16392" name="Straight Arrow Connector 10"/>
          <p:cNvCxnSpPr>
            <a:cxnSpLocks noChangeShapeType="1"/>
          </p:cNvCxnSpPr>
          <p:nvPr/>
        </p:nvCxnSpPr>
        <p:spPr bwMode="auto">
          <a:xfrm rot="10800000" flipH="1" flipV="1">
            <a:off x="900113" y="3998913"/>
            <a:ext cx="1905000" cy="254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6393" name="TextBox 11"/>
          <p:cNvSpPr txBox="1">
            <a:spLocks noChangeArrowheads="1"/>
          </p:cNvSpPr>
          <p:nvPr/>
        </p:nvSpPr>
        <p:spPr bwMode="auto">
          <a:xfrm>
            <a:off x="681038" y="3719513"/>
            <a:ext cx="18399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Should be blank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98538"/>
            <a:fld id="{8AEDFED9-D49D-47EC-BDBC-0AACC03E8DC8}" type="slidenum">
              <a:rPr lang="en-US" smtClean="0"/>
              <a:pPr defTabSz="998538"/>
              <a:t>9</a:t>
            </a:fld>
            <a:endParaRPr lang="en-US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Pre-W2PROC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dirty="0" smtClean="0"/>
              <a:t>Verify DEDSCN “Employ/Residence” value on all CCA &amp; RITA city deductions</a:t>
            </a:r>
          </a:p>
          <a:p>
            <a:pPr lvl="1" eaLnBrk="1" hangingPunct="1"/>
            <a:r>
              <a:rPr lang="en-US" dirty="0" smtClean="0"/>
              <a:t>Employed – C,  Resident - R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</p:txBody>
      </p:sp>
      <p:graphicFrame>
        <p:nvGraphicFramePr>
          <p:cNvPr id="2050" name="Object 0"/>
          <p:cNvGraphicFramePr>
            <a:graphicFrameLocks noChangeAspect="1"/>
          </p:cNvGraphicFramePr>
          <p:nvPr/>
        </p:nvGraphicFramePr>
        <p:xfrm>
          <a:off x="442913" y="4024313"/>
          <a:ext cx="8610600" cy="216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Bitmap Image" r:id="rId4" imgW="8942857" imgH="1952898" progId="PBrush">
                  <p:embed/>
                </p:oleObj>
              </mc:Choice>
              <mc:Fallback>
                <p:oleObj name="Bitmap Image" r:id="rId4" imgW="8942857" imgH="1952898" progId="PBrush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3" y="4024313"/>
                        <a:ext cx="8610600" cy="2160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AutoShape 5"/>
          <p:cNvSpPr>
            <a:spLocks noChangeArrowheads="1"/>
          </p:cNvSpPr>
          <p:nvPr/>
        </p:nvSpPr>
        <p:spPr bwMode="auto">
          <a:xfrm>
            <a:off x="8443913" y="3490913"/>
            <a:ext cx="441325" cy="909637"/>
          </a:xfrm>
          <a:prstGeom prst="downArrow">
            <a:avLst>
              <a:gd name="adj1" fmla="val 50000"/>
              <a:gd name="adj2" fmla="val 515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5840</TotalTime>
  <Words>2478</Words>
  <Application>Microsoft Office PowerPoint</Application>
  <PresentationFormat>Custom</PresentationFormat>
  <Paragraphs>473</Paragraphs>
  <Slides>74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80" baseType="lpstr">
      <vt:lpstr>Arial</vt:lpstr>
      <vt:lpstr>Arial Black</vt:lpstr>
      <vt:lpstr>Times New Roman</vt:lpstr>
      <vt:lpstr>Wingdings</vt:lpstr>
      <vt:lpstr>Radial</vt:lpstr>
      <vt:lpstr>Bitmap Image</vt:lpstr>
      <vt:lpstr>USPS Calendar Year-end Review</vt:lpstr>
      <vt:lpstr>Pre-W2PROC</vt:lpstr>
      <vt:lpstr>Pre-W2 PROC – City taxes</vt:lpstr>
      <vt:lpstr>Pre-W2PROC</vt:lpstr>
      <vt:lpstr>Pre-W2PROC</vt:lpstr>
      <vt:lpstr> Pre-W2PROC</vt:lpstr>
      <vt:lpstr>Pre-W2PROC</vt:lpstr>
      <vt:lpstr>Pre-W2PROC – RITA/CCA</vt:lpstr>
      <vt:lpstr>Pre-W2PROC</vt:lpstr>
      <vt:lpstr>HEALTH INSURANCE DEDNAM</vt:lpstr>
      <vt:lpstr>Health Insurance </vt:lpstr>
      <vt:lpstr>Health Insurance</vt:lpstr>
      <vt:lpstr>Health Insurance</vt:lpstr>
      <vt:lpstr>Health Insurance</vt:lpstr>
      <vt:lpstr>Health Insurance </vt:lpstr>
      <vt:lpstr>Health Insurance –optional way</vt:lpstr>
      <vt:lpstr>Pre-W2PROC</vt:lpstr>
      <vt:lpstr>Pre-W2PROC Cost of Life Insurance over $50,000</vt:lpstr>
      <vt:lpstr>Cost of Life Insurance</vt:lpstr>
      <vt:lpstr>Pre-W2PROC Cost of Life Insurance over $50,000</vt:lpstr>
      <vt:lpstr>Pre-W2Proc Cost of Life insurance over $50,000</vt:lpstr>
      <vt:lpstr>Running W2PROC</vt:lpstr>
      <vt:lpstr>Running W2PROC</vt:lpstr>
      <vt:lpstr>Running W2PROC</vt:lpstr>
      <vt:lpstr>Running W2PROC</vt:lpstr>
      <vt:lpstr>Running W2PROC</vt:lpstr>
      <vt:lpstr>Running W2PROC</vt:lpstr>
      <vt:lpstr>Running W2PROC</vt:lpstr>
      <vt:lpstr>Running W2PROC</vt:lpstr>
      <vt:lpstr>Running W2PROC</vt:lpstr>
      <vt:lpstr> Running W2PROC </vt:lpstr>
      <vt:lpstr>Running W2PROC</vt:lpstr>
      <vt:lpstr>Pre-Closing – See Balancing Sheet</vt:lpstr>
      <vt:lpstr>Pre-Closing Balancing -ERNREG</vt:lpstr>
      <vt:lpstr>Pre-Closing Balancing - QRTRPT</vt:lpstr>
      <vt:lpstr>Balancing – QRTRPT &amp; ERNREG</vt:lpstr>
      <vt:lpstr>Balancing – QRTRPT &amp; ERNREG</vt:lpstr>
      <vt:lpstr>Balancing – QRTRPT &amp; ERNREG</vt:lpstr>
      <vt:lpstr>Pre-Closing - Balancing</vt:lpstr>
      <vt:lpstr>Pre-Closing Balancing</vt:lpstr>
      <vt:lpstr>Pre-Closing Balancing</vt:lpstr>
      <vt:lpstr>W2 Balancing</vt:lpstr>
      <vt:lpstr>W2 Balancing</vt:lpstr>
      <vt:lpstr>W2 Balancing</vt:lpstr>
      <vt:lpstr>W2 Balancing</vt:lpstr>
      <vt:lpstr>Non-Taxable Third Party Sick Pay</vt:lpstr>
      <vt:lpstr>Non-Taxable Third Party Sick Pay</vt:lpstr>
      <vt:lpstr>Balancing Problems</vt:lpstr>
      <vt:lpstr>Common W2PROC Messages</vt:lpstr>
      <vt:lpstr>Common W2PROC Messages</vt:lpstr>
      <vt:lpstr>Common W2PROC Messages</vt:lpstr>
      <vt:lpstr>Common W2PROC Messages</vt:lpstr>
      <vt:lpstr>Common W2PROC Messages</vt:lpstr>
      <vt:lpstr>Common W2PROC Messages</vt:lpstr>
      <vt:lpstr>Common W2PROC Messages</vt:lpstr>
      <vt:lpstr>Common W2PROC Messages</vt:lpstr>
      <vt:lpstr>W2 Instructions Reviewed</vt:lpstr>
      <vt:lpstr>W2 Instructions Reviewed</vt:lpstr>
      <vt:lpstr>W2 Instructions Reviewed</vt:lpstr>
      <vt:lpstr>W2 Instructions Reviewed</vt:lpstr>
      <vt:lpstr>W2 Instructions Reviewed</vt:lpstr>
      <vt:lpstr>W2 Instructions Reviewed</vt:lpstr>
      <vt:lpstr>W2 Instructions Reviewed</vt:lpstr>
      <vt:lpstr>W2 Instructions Reviewed</vt:lpstr>
      <vt:lpstr>Calendar Year End Closing</vt:lpstr>
      <vt:lpstr>Calendar Year End Closing</vt:lpstr>
      <vt:lpstr>Calendar Year Closing </vt:lpstr>
      <vt:lpstr>Calendar Year End Closing </vt:lpstr>
      <vt:lpstr>Preparing for 2016</vt:lpstr>
      <vt:lpstr>Preparing for 2016</vt:lpstr>
      <vt:lpstr>W2 Deadlines</vt:lpstr>
      <vt:lpstr>W2 Instructions Reviewed</vt:lpstr>
      <vt:lpstr>HR KIOSK  </vt:lpstr>
      <vt:lpstr>Questions?</vt:lpstr>
    </vt:vector>
  </TitlesOfParts>
  <Company>NBEC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USPS Calendar Year-end Review</dc:title>
  <dc:creator>TWILLIAMS</dc:creator>
  <cp:lastModifiedBy>Brenda Krol</cp:lastModifiedBy>
  <cp:revision>297</cp:revision>
  <cp:lastPrinted>2015-12-08T14:03:30Z</cp:lastPrinted>
  <dcterms:created xsi:type="dcterms:W3CDTF">2003-11-09T15:17:49Z</dcterms:created>
  <dcterms:modified xsi:type="dcterms:W3CDTF">2015-12-08T14:55:36Z</dcterms:modified>
</cp:coreProperties>
</file>